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47"/>
    <p:restoredTop sz="94694"/>
  </p:normalViewPr>
  <p:slideViewPr>
    <p:cSldViewPr snapToGrid="0">
      <p:cViewPr>
        <p:scale>
          <a:sx n="130" d="100"/>
          <a:sy n="130" d="100"/>
        </p:scale>
        <p:origin x="440"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27C65-F628-4865-8D01-D944E7F7913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21E6810-D50C-4460-90B3-AB61B79637C7}">
      <dgm:prSet/>
      <dgm:spPr/>
      <dgm:t>
        <a:bodyPr/>
        <a:lstStyle/>
        <a:p>
          <a:pPr>
            <a:defRPr b="1"/>
          </a:pPr>
          <a:r>
            <a:rPr lang="en-US" b="1"/>
            <a:t>State Filtering:</a:t>
          </a:r>
          <a:endParaRPr lang="en-US"/>
        </a:p>
      </dgm:t>
    </dgm:pt>
    <dgm:pt modelId="{5A2609A9-5706-4CE4-995F-4B56954511E3}" type="parTrans" cxnId="{5906B9AB-54DE-449A-AEC8-1C1EF78239AB}">
      <dgm:prSet/>
      <dgm:spPr/>
      <dgm:t>
        <a:bodyPr/>
        <a:lstStyle/>
        <a:p>
          <a:endParaRPr lang="en-US"/>
        </a:p>
      </dgm:t>
    </dgm:pt>
    <dgm:pt modelId="{7FCF59A4-5542-482C-B986-9287EFB1454D}" type="sibTrans" cxnId="{5906B9AB-54DE-449A-AEC8-1C1EF78239AB}">
      <dgm:prSet/>
      <dgm:spPr/>
      <dgm:t>
        <a:bodyPr/>
        <a:lstStyle/>
        <a:p>
          <a:endParaRPr lang="en-US"/>
        </a:p>
      </dgm:t>
    </dgm:pt>
    <dgm:pt modelId="{A8BB31BF-5F0B-449C-96E2-51C47139FFDB}">
      <dgm:prSet/>
      <dgm:spPr/>
      <dgm:t>
        <a:bodyPr/>
        <a:lstStyle/>
        <a:p>
          <a:r>
            <a:rPr lang="en-US"/>
            <a:t>The state filter modifies the data by updating the graphs on the dashboard to only show data that is relevant to the specific state(s) that are selected.  This allows the users to identify key factors for specific states or regions to help the company improve, if needed, in those regions that have a high churn rate. </a:t>
          </a:r>
        </a:p>
      </dgm:t>
    </dgm:pt>
    <dgm:pt modelId="{3076688F-462A-4666-8E34-A71CF86F9D0C}" type="parTrans" cxnId="{0677C4C6-655D-4DEE-9BA2-777E0BDEB239}">
      <dgm:prSet/>
      <dgm:spPr/>
      <dgm:t>
        <a:bodyPr/>
        <a:lstStyle/>
        <a:p>
          <a:endParaRPr lang="en-US"/>
        </a:p>
      </dgm:t>
    </dgm:pt>
    <dgm:pt modelId="{B738B9B9-5AA2-4E4A-9237-453D8C73F4C0}" type="sibTrans" cxnId="{0677C4C6-655D-4DEE-9BA2-777E0BDEB239}">
      <dgm:prSet/>
      <dgm:spPr/>
      <dgm:t>
        <a:bodyPr/>
        <a:lstStyle/>
        <a:p>
          <a:endParaRPr lang="en-US"/>
        </a:p>
      </dgm:t>
    </dgm:pt>
    <dgm:pt modelId="{D5CD4242-8298-4468-B9CA-A32FFAA19132}">
      <dgm:prSet/>
      <dgm:spPr/>
      <dgm:t>
        <a:bodyPr/>
        <a:lstStyle/>
        <a:p>
          <a:pPr>
            <a:defRPr b="1"/>
          </a:pPr>
          <a:r>
            <a:rPr lang="en-US" b="1"/>
            <a:t>Internet Service Filtering:</a:t>
          </a:r>
          <a:endParaRPr lang="en-US"/>
        </a:p>
      </dgm:t>
    </dgm:pt>
    <dgm:pt modelId="{A408DDE6-701F-4BA7-84F7-9C7E52D3CE27}" type="parTrans" cxnId="{1CAEA445-29F8-449F-AABF-6E3A470B6C20}">
      <dgm:prSet/>
      <dgm:spPr/>
      <dgm:t>
        <a:bodyPr/>
        <a:lstStyle/>
        <a:p>
          <a:endParaRPr lang="en-US"/>
        </a:p>
      </dgm:t>
    </dgm:pt>
    <dgm:pt modelId="{E783E92F-E760-44A6-A028-295B94DBDA39}" type="sibTrans" cxnId="{1CAEA445-29F8-449F-AABF-6E3A470B6C20}">
      <dgm:prSet/>
      <dgm:spPr/>
      <dgm:t>
        <a:bodyPr/>
        <a:lstStyle/>
        <a:p>
          <a:endParaRPr lang="en-US"/>
        </a:p>
      </dgm:t>
    </dgm:pt>
    <dgm:pt modelId="{F5E767E9-7E91-418E-9732-AD131357990F}">
      <dgm:prSet/>
      <dgm:spPr/>
      <dgm:t>
        <a:bodyPr/>
        <a:lstStyle/>
        <a:p>
          <a:r>
            <a:rPr lang="en-US"/>
            <a:t>The internet service filter modifies the data by updating the graphs on the dashboard to only show data that is relevant to customers who have that internet service category (DSL, Fiber Optic, or None). This allows the users to identify key factors for a specific internet service and understand whether or not that affects the churn rate.</a:t>
          </a:r>
        </a:p>
      </dgm:t>
    </dgm:pt>
    <dgm:pt modelId="{E5CAE7EC-5FBB-40D1-9070-B008227B904A}" type="parTrans" cxnId="{1D4B9B75-9BE7-4A6F-BF4D-4CEFA75F3EC1}">
      <dgm:prSet/>
      <dgm:spPr/>
      <dgm:t>
        <a:bodyPr/>
        <a:lstStyle/>
        <a:p>
          <a:endParaRPr lang="en-US"/>
        </a:p>
      </dgm:t>
    </dgm:pt>
    <dgm:pt modelId="{E7B20931-8B8D-4672-992B-2D850039A034}" type="sibTrans" cxnId="{1D4B9B75-9BE7-4A6F-BF4D-4CEFA75F3EC1}">
      <dgm:prSet/>
      <dgm:spPr/>
      <dgm:t>
        <a:bodyPr/>
        <a:lstStyle/>
        <a:p>
          <a:endParaRPr lang="en-US"/>
        </a:p>
      </dgm:t>
    </dgm:pt>
    <dgm:pt modelId="{B1C7D53B-9DC5-462A-8835-EC2002A40985}" type="pres">
      <dgm:prSet presAssocID="{2AF27C65-F628-4865-8D01-D944E7F79132}" presName="root" presStyleCnt="0">
        <dgm:presLayoutVars>
          <dgm:dir/>
          <dgm:resizeHandles val="exact"/>
        </dgm:presLayoutVars>
      </dgm:prSet>
      <dgm:spPr/>
    </dgm:pt>
    <dgm:pt modelId="{D2408648-6A67-4D44-B6DF-3BE70055D7BB}" type="pres">
      <dgm:prSet presAssocID="{A21E6810-D50C-4460-90B3-AB61B79637C7}" presName="compNode" presStyleCnt="0"/>
      <dgm:spPr/>
    </dgm:pt>
    <dgm:pt modelId="{D3CEC3AA-F49C-44A8-9C32-6F2E3C397F5D}" type="pres">
      <dgm:prSet presAssocID="{A21E6810-D50C-4460-90B3-AB61B79637C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FB111329-0D90-4B94-824D-23549E5B3361}" type="pres">
      <dgm:prSet presAssocID="{A21E6810-D50C-4460-90B3-AB61B79637C7}" presName="iconSpace" presStyleCnt="0"/>
      <dgm:spPr/>
    </dgm:pt>
    <dgm:pt modelId="{60DA262D-042F-41AB-ADD3-D26B3C96CCED}" type="pres">
      <dgm:prSet presAssocID="{A21E6810-D50C-4460-90B3-AB61B79637C7}" presName="parTx" presStyleLbl="revTx" presStyleIdx="0" presStyleCnt="4">
        <dgm:presLayoutVars>
          <dgm:chMax val="0"/>
          <dgm:chPref val="0"/>
        </dgm:presLayoutVars>
      </dgm:prSet>
      <dgm:spPr/>
    </dgm:pt>
    <dgm:pt modelId="{9175B01E-7E73-4211-A0A7-D08BEBEB0ABB}" type="pres">
      <dgm:prSet presAssocID="{A21E6810-D50C-4460-90B3-AB61B79637C7}" presName="txSpace" presStyleCnt="0"/>
      <dgm:spPr/>
    </dgm:pt>
    <dgm:pt modelId="{4CF2E0ED-3C9C-4A85-ADBC-8CB70019C4C4}" type="pres">
      <dgm:prSet presAssocID="{A21E6810-D50C-4460-90B3-AB61B79637C7}" presName="desTx" presStyleLbl="revTx" presStyleIdx="1" presStyleCnt="4">
        <dgm:presLayoutVars/>
      </dgm:prSet>
      <dgm:spPr/>
    </dgm:pt>
    <dgm:pt modelId="{27F0429F-3983-421C-8AA8-3B1C8C830078}" type="pres">
      <dgm:prSet presAssocID="{7FCF59A4-5542-482C-B986-9287EFB1454D}" presName="sibTrans" presStyleCnt="0"/>
      <dgm:spPr/>
    </dgm:pt>
    <dgm:pt modelId="{73622ACC-C8CA-4460-BCE2-E8188E135A21}" type="pres">
      <dgm:prSet presAssocID="{D5CD4242-8298-4468-B9CA-A32FFAA19132}" presName="compNode" presStyleCnt="0"/>
      <dgm:spPr/>
    </dgm:pt>
    <dgm:pt modelId="{CF20D6C3-A26D-41F5-87DE-81AA26F8FEBF}" type="pres">
      <dgm:prSet presAssocID="{D5CD4242-8298-4468-B9CA-A32FFAA191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9940F95-5693-4A15-9048-9A0EB1C26516}" type="pres">
      <dgm:prSet presAssocID="{D5CD4242-8298-4468-B9CA-A32FFAA19132}" presName="iconSpace" presStyleCnt="0"/>
      <dgm:spPr/>
    </dgm:pt>
    <dgm:pt modelId="{389DC446-7AF4-4762-B8A6-AF1E07153320}" type="pres">
      <dgm:prSet presAssocID="{D5CD4242-8298-4468-B9CA-A32FFAA19132}" presName="parTx" presStyleLbl="revTx" presStyleIdx="2" presStyleCnt="4">
        <dgm:presLayoutVars>
          <dgm:chMax val="0"/>
          <dgm:chPref val="0"/>
        </dgm:presLayoutVars>
      </dgm:prSet>
      <dgm:spPr/>
    </dgm:pt>
    <dgm:pt modelId="{2B30F299-3E17-49D6-9F45-1EFBB70B7972}" type="pres">
      <dgm:prSet presAssocID="{D5CD4242-8298-4468-B9CA-A32FFAA19132}" presName="txSpace" presStyleCnt="0"/>
      <dgm:spPr/>
    </dgm:pt>
    <dgm:pt modelId="{B49F0AA0-A90D-43A8-A2D0-D8ACDDE549E4}" type="pres">
      <dgm:prSet presAssocID="{D5CD4242-8298-4468-B9CA-A32FFAA19132}" presName="desTx" presStyleLbl="revTx" presStyleIdx="3" presStyleCnt="4">
        <dgm:presLayoutVars/>
      </dgm:prSet>
      <dgm:spPr/>
    </dgm:pt>
  </dgm:ptLst>
  <dgm:cxnLst>
    <dgm:cxn modelId="{12891728-082B-4F7A-BC29-9AA9CBD3B4E1}" type="presOf" srcId="{F5E767E9-7E91-418E-9732-AD131357990F}" destId="{B49F0AA0-A90D-43A8-A2D0-D8ACDDE549E4}" srcOrd="0" destOrd="0" presId="urn:microsoft.com/office/officeart/2018/2/layout/IconLabelDescriptionList"/>
    <dgm:cxn modelId="{25ACA62A-F5CA-4E73-BE3D-1CEAAAC7F395}" type="presOf" srcId="{A8BB31BF-5F0B-449C-96E2-51C47139FFDB}" destId="{4CF2E0ED-3C9C-4A85-ADBC-8CB70019C4C4}" srcOrd="0" destOrd="0" presId="urn:microsoft.com/office/officeart/2018/2/layout/IconLabelDescriptionList"/>
    <dgm:cxn modelId="{1CAEA445-29F8-449F-AABF-6E3A470B6C20}" srcId="{2AF27C65-F628-4865-8D01-D944E7F79132}" destId="{D5CD4242-8298-4468-B9CA-A32FFAA19132}" srcOrd="1" destOrd="0" parTransId="{A408DDE6-701F-4BA7-84F7-9C7E52D3CE27}" sibTransId="{E783E92F-E760-44A6-A028-295B94DBDA39}"/>
    <dgm:cxn modelId="{6E54D346-A3F1-457C-8F86-A91A9209F0B6}" type="presOf" srcId="{2AF27C65-F628-4865-8D01-D944E7F79132}" destId="{B1C7D53B-9DC5-462A-8835-EC2002A40985}" srcOrd="0" destOrd="0" presId="urn:microsoft.com/office/officeart/2018/2/layout/IconLabelDescriptionList"/>
    <dgm:cxn modelId="{1D4B9B75-9BE7-4A6F-BF4D-4CEFA75F3EC1}" srcId="{D5CD4242-8298-4468-B9CA-A32FFAA19132}" destId="{F5E767E9-7E91-418E-9732-AD131357990F}" srcOrd="0" destOrd="0" parTransId="{E5CAE7EC-5FBB-40D1-9070-B008227B904A}" sibTransId="{E7B20931-8B8D-4672-992B-2D850039A034}"/>
    <dgm:cxn modelId="{5906B9AB-54DE-449A-AEC8-1C1EF78239AB}" srcId="{2AF27C65-F628-4865-8D01-D944E7F79132}" destId="{A21E6810-D50C-4460-90B3-AB61B79637C7}" srcOrd="0" destOrd="0" parTransId="{5A2609A9-5706-4CE4-995F-4B56954511E3}" sibTransId="{7FCF59A4-5542-482C-B986-9287EFB1454D}"/>
    <dgm:cxn modelId="{AB01D1B8-6CD8-4D7A-ACFB-482AC44A1883}" type="presOf" srcId="{D5CD4242-8298-4468-B9CA-A32FFAA19132}" destId="{389DC446-7AF4-4762-B8A6-AF1E07153320}" srcOrd="0" destOrd="0" presId="urn:microsoft.com/office/officeart/2018/2/layout/IconLabelDescriptionList"/>
    <dgm:cxn modelId="{0677C4C6-655D-4DEE-9BA2-777E0BDEB239}" srcId="{A21E6810-D50C-4460-90B3-AB61B79637C7}" destId="{A8BB31BF-5F0B-449C-96E2-51C47139FFDB}" srcOrd="0" destOrd="0" parTransId="{3076688F-462A-4666-8E34-A71CF86F9D0C}" sibTransId="{B738B9B9-5AA2-4E4A-9237-453D8C73F4C0}"/>
    <dgm:cxn modelId="{6D683CDF-B8D2-46BF-9BB7-F24FB7697BDC}" type="presOf" srcId="{A21E6810-D50C-4460-90B3-AB61B79637C7}" destId="{60DA262D-042F-41AB-ADD3-D26B3C96CCED}" srcOrd="0" destOrd="0" presId="urn:microsoft.com/office/officeart/2018/2/layout/IconLabelDescriptionList"/>
    <dgm:cxn modelId="{CBAE2E16-597A-40BC-B435-4C495B93BB1C}" type="presParOf" srcId="{B1C7D53B-9DC5-462A-8835-EC2002A40985}" destId="{D2408648-6A67-4D44-B6DF-3BE70055D7BB}" srcOrd="0" destOrd="0" presId="urn:microsoft.com/office/officeart/2018/2/layout/IconLabelDescriptionList"/>
    <dgm:cxn modelId="{AA533A31-D167-47B9-AA71-A724C67FFB97}" type="presParOf" srcId="{D2408648-6A67-4D44-B6DF-3BE70055D7BB}" destId="{D3CEC3AA-F49C-44A8-9C32-6F2E3C397F5D}" srcOrd="0" destOrd="0" presId="urn:microsoft.com/office/officeart/2018/2/layout/IconLabelDescriptionList"/>
    <dgm:cxn modelId="{770B6F42-1C8B-41E5-B4F7-015D2773E860}" type="presParOf" srcId="{D2408648-6A67-4D44-B6DF-3BE70055D7BB}" destId="{FB111329-0D90-4B94-824D-23549E5B3361}" srcOrd="1" destOrd="0" presId="urn:microsoft.com/office/officeart/2018/2/layout/IconLabelDescriptionList"/>
    <dgm:cxn modelId="{69E5B643-03F8-4000-9174-1C9F03D55075}" type="presParOf" srcId="{D2408648-6A67-4D44-B6DF-3BE70055D7BB}" destId="{60DA262D-042F-41AB-ADD3-D26B3C96CCED}" srcOrd="2" destOrd="0" presId="urn:microsoft.com/office/officeart/2018/2/layout/IconLabelDescriptionList"/>
    <dgm:cxn modelId="{D5CDA25B-E989-42D8-88E0-EC91AF2EA6DE}" type="presParOf" srcId="{D2408648-6A67-4D44-B6DF-3BE70055D7BB}" destId="{9175B01E-7E73-4211-A0A7-D08BEBEB0ABB}" srcOrd="3" destOrd="0" presId="urn:microsoft.com/office/officeart/2018/2/layout/IconLabelDescriptionList"/>
    <dgm:cxn modelId="{CA6AF5DC-B1CB-48B1-98AB-98E5ADB4CCCD}" type="presParOf" srcId="{D2408648-6A67-4D44-B6DF-3BE70055D7BB}" destId="{4CF2E0ED-3C9C-4A85-ADBC-8CB70019C4C4}" srcOrd="4" destOrd="0" presId="urn:microsoft.com/office/officeart/2018/2/layout/IconLabelDescriptionList"/>
    <dgm:cxn modelId="{32E6281C-D70A-42E2-8167-5B0C1BD2BE80}" type="presParOf" srcId="{B1C7D53B-9DC5-462A-8835-EC2002A40985}" destId="{27F0429F-3983-421C-8AA8-3B1C8C830078}" srcOrd="1" destOrd="0" presId="urn:microsoft.com/office/officeart/2018/2/layout/IconLabelDescriptionList"/>
    <dgm:cxn modelId="{C499B5B6-59CA-4E7D-BA01-67D4BEF70AAD}" type="presParOf" srcId="{B1C7D53B-9DC5-462A-8835-EC2002A40985}" destId="{73622ACC-C8CA-4460-BCE2-E8188E135A21}" srcOrd="2" destOrd="0" presId="urn:microsoft.com/office/officeart/2018/2/layout/IconLabelDescriptionList"/>
    <dgm:cxn modelId="{F67DB763-7EC1-485B-8471-915218BF2EDD}" type="presParOf" srcId="{73622ACC-C8CA-4460-BCE2-E8188E135A21}" destId="{CF20D6C3-A26D-41F5-87DE-81AA26F8FEBF}" srcOrd="0" destOrd="0" presId="urn:microsoft.com/office/officeart/2018/2/layout/IconLabelDescriptionList"/>
    <dgm:cxn modelId="{A6D7131A-1F7F-425B-9F61-788EB84D14E1}" type="presParOf" srcId="{73622ACC-C8CA-4460-BCE2-E8188E135A21}" destId="{79940F95-5693-4A15-9048-9A0EB1C26516}" srcOrd="1" destOrd="0" presId="urn:microsoft.com/office/officeart/2018/2/layout/IconLabelDescriptionList"/>
    <dgm:cxn modelId="{E4C42857-7839-4400-B622-E8A7F7EDAAB0}" type="presParOf" srcId="{73622ACC-C8CA-4460-BCE2-E8188E135A21}" destId="{389DC446-7AF4-4762-B8A6-AF1E07153320}" srcOrd="2" destOrd="0" presId="urn:microsoft.com/office/officeart/2018/2/layout/IconLabelDescriptionList"/>
    <dgm:cxn modelId="{3C3E807A-B8C2-471B-9445-17A80ED6BBF0}" type="presParOf" srcId="{73622ACC-C8CA-4460-BCE2-E8188E135A21}" destId="{2B30F299-3E17-49D6-9F45-1EFBB70B7972}" srcOrd="3" destOrd="0" presId="urn:microsoft.com/office/officeart/2018/2/layout/IconLabelDescriptionList"/>
    <dgm:cxn modelId="{DAC75CB3-0950-486D-95A7-A089B70DF9CC}" type="presParOf" srcId="{73622ACC-C8CA-4460-BCE2-E8188E135A21}" destId="{B49F0AA0-A90D-43A8-A2D0-D8ACDDE549E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A90487-EDBB-4B88-994A-DF1D8858C31A}"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30D896D1-F603-4A9B-8CC7-630569D3196E}">
      <dgm:prSet/>
      <dgm:spPr/>
      <dgm:t>
        <a:bodyPr/>
        <a:lstStyle/>
        <a:p>
          <a:r>
            <a:rPr lang="en-US" dirty="0"/>
            <a:t>I implemented the first element of storytelling, creating a narrative about the data, by introducing the dataset, identifying the issue, and provided insights to help the company lead to a solution of decreasing the churn rate. By doing so, this helps humanize the data, making it more relatable and more impactful to the users.</a:t>
          </a:r>
        </a:p>
      </dgm:t>
    </dgm:pt>
    <dgm:pt modelId="{4D32A603-1817-4BEF-B68A-0F02EE870605}" type="parTrans" cxnId="{2C16DF4D-80C7-41FA-9ADE-A1661B069929}">
      <dgm:prSet/>
      <dgm:spPr/>
      <dgm:t>
        <a:bodyPr/>
        <a:lstStyle/>
        <a:p>
          <a:endParaRPr lang="en-US"/>
        </a:p>
      </dgm:t>
    </dgm:pt>
    <dgm:pt modelId="{50E41AF0-6007-4EBE-B469-BB5493879991}" type="sibTrans" cxnId="{2C16DF4D-80C7-41FA-9ADE-A1661B069929}">
      <dgm:prSet/>
      <dgm:spPr/>
      <dgm:t>
        <a:bodyPr/>
        <a:lstStyle/>
        <a:p>
          <a:endParaRPr lang="en-US"/>
        </a:p>
      </dgm:t>
    </dgm:pt>
    <dgm:pt modelId="{05DBBE7F-0F99-49D5-A447-B6C3FD00B2D8}">
      <dgm:prSet/>
      <dgm:spPr/>
      <dgm:t>
        <a:bodyPr/>
        <a:lstStyle/>
        <a:p>
          <a:r>
            <a:rPr lang="en-US"/>
            <a:t>The second element of effective storytelling, leveraging visualizations, was used by creating a dashboard with engaging colors and using different charts. This allows the users to focus on the data as a whole. By including key numbers with larger text and using contrasting colors to emphasize the churn vs non-churn rates, the dashboard directs the audience’s attention to the most important insights. </a:t>
          </a:r>
        </a:p>
      </dgm:t>
    </dgm:pt>
    <dgm:pt modelId="{C439F66A-1852-4947-91FC-349B886F3689}" type="parTrans" cxnId="{A0689AAA-D412-4B9E-8C7B-F6F77FA07BB6}">
      <dgm:prSet/>
      <dgm:spPr/>
      <dgm:t>
        <a:bodyPr/>
        <a:lstStyle/>
        <a:p>
          <a:endParaRPr lang="en-US"/>
        </a:p>
      </dgm:t>
    </dgm:pt>
    <dgm:pt modelId="{F9AC8713-4CA8-43F5-8C05-C41483F9BEC2}" type="sibTrans" cxnId="{A0689AAA-D412-4B9E-8C7B-F6F77FA07BB6}">
      <dgm:prSet/>
      <dgm:spPr/>
      <dgm:t>
        <a:bodyPr/>
        <a:lstStyle/>
        <a:p>
          <a:endParaRPr lang="en-US"/>
        </a:p>
      </dgm:t>
    </dgm:pt>
    <dgm:pt modelId="{ECF90466-83CE-A94C-91BD-75FD2AB7A4B6}" type="pres">
      <dgm:prSet presAssocID="{C0A90487-EDBB-4B88-994A-DF1D8858C31A}" presName="hierChild1" presStyleCnt="0">
        <dgm:presLayoutVars>
          <dgm:chPref val="1"/>
          <dgm:dir/>
          <dgm:animOne val="branch"/>
          <dgm:animLvl val="lvl"/>
          <dgm:resizeHandles/>
        </dgm:presLayoutVars>
      </dgm:prSet>
      <dgm:spPr/>
    </dgm:pt>
    <dgm:pt modelId="{CB9C4C79-F22E-7A46-9BD5-07523AB3EC2D}" type="pres">
      <dgm:prSet presAssocID="{30D896D1-F603-4A9B-8CC7-630569D3196E}" presName="hierRoot1" presStyleCnt="0"/>
      <dgm:spPr/>
    </dgm:pt>
    <dgm:pt modelId="{83A866FC-F591-6945-88B0-3560A769EBBC}" type="pres">
      <dgm:prSet presAssocID="{30D896D1-F603-4A9B-8CC7-630569D3196E}" presName="composite" presStyleCnt="0"/>
      <dgm:spPr/>
    </dgm:pt>
    <dgm:pt modelId="{3EAD7131-EC7F-4D48-87CA-A8B3783207B7}" type="pres">
      <dgm:prSet presAssocID="{30D896D1-F603-4A9B-8CC7-630569D3196E}" presName="background" presStyleLbl="node0" presStyleIdx="0" presStyleCnt="2"/>
      <dgm:spPr/>
    </dgm:pt>
    <dgm:pt modelId="{E533C1E6-EC31-184B-8ECC-70BA40CAE5FB}" type="pres">
      <dgm:prSet presAssocID="{30D896D1-F603-4A9B-8CC7-630569D3196E}" presName="text" presStyleLbl="fgAcc0" presStyleIdx="0" presStyleCnt="2">
        <dgm:presLayoutVars>
          <dgm:chPref val="3"/>
        </dgm:presLayoutVars>
      </dgm:prSet>
      <dgm:spPr/>
    </dgm:pt>
    <dgm:pt modelId="{146FD989-AF73-C947-BE1E-0B9FA8F5EB4A}" type="pres">
      <dgm:prSet presAssocID="{30D896D1-F603-4A9B-8CC7-630569D3196E}" presName="hierChild2" presStyleCnt="0"/>
      <dgm:spPr/>
    </dgm:pt>
    <dgm:pt modelId="{213141C4-A1BA-A649-BF70-AFE55D2851DD}" type="pres">
      <dgm:prSet presAssocID="{05DBBE7F-0F99-49D5-A447-B6C3FD00B2D8}" presName="hierRoot1" presStyleCnt="0"/>
      <dgm:spPr/>
    </dgm:pt>
    <dgm:pt modelId="{49058442-44BD-7647-8215-543CF473A842}" type="pres">
      <dgm:prSet presAssocID="{05DBBE7F-0F99-49D5-A447-B6C3FD00B2D8}" presName="composite" presStyleCnt="0"/>
      <dgm:spPr/>
    </dgm:pt>
    <dgm:pt modelId="{3F6B98F4-C829-E248-BDFC-406083448730}" type="pres">
      <dgm:prSet presAssocID="{05DBBE7F-0F99-49D5-A447-B6C3FD00B2D8}" presName="background" presStyleLbl="node0" presStyleIdx="1" presStyleCnt="2"/>
      <dgm:spPr/>
    </dgm:pt>
    <dgm:pt modelId="{E196F255-BF6E-5E4D-8EFD-1EFCE6D9D27E}" type="pres">
      <dgm:prSet presAssocID="{05DBBE7F-0F99-49D5-A447-B6C3FD00B2D8}" presName="text" presStyleLbl="fgAcc0" presStyleIdx="1" presStyleCnt="2">
        <dgm:presLayoutVars>
          <dgm:chPref val="3"/>
        </dgm:presLayoutVars>
      </dgm:prSet>
      <dgm:spPr/>
    </dgm:pt>
    <dgm:pt modelId="{AE1A9063-225D-9344-9C81-25F0E7545AB9}" type="pres">
      <dgm:prSet presAssocID="{05DBBE7F-0F99-49D5-A447-B6C3FD00B2D8}" presName="hierChild2" presStyleCnt="0"/>
      <dgm:spPr/>
    </dgm:pt>
  </dgm:ptLst>
  <dgm:cxnLst>
    <dgm:cxn modelId="{2C16DF4D-80C7-41FA-9ADE-A1661B069929}" srcId="{C0A90487-EDBB-4B88-994A-DF1D8858C31A}" destId="{30D896D1-F603-4A9B-8CC7-630569D3196E}" srcOrd="0" destOrd="0" parTransId="{4D32A603-1817-4BEF-B68A-0F02EE870605}" sibTransId="{50E41AF0-6007-4EBE-B469-BB5493879991}"/>
    <dgm:cxn modelId="{B3B9B468-42DC-984A-B939-1C245B13F33C}" type="presOf" srcId="{05DBBE7F-0F99-49D5-A447-B6C3FD00B2D8}" destId="{E196F255-BF6E-5E4D-8EFD-1EFCE6D9D27E}" srcOrd="0" destOrd="0" presId="urn:microsoft.com/office/officeart/2005/8/layout/hierarchy1"/>
    <dgm:cxn modelId="{A0689AAA-D412-4B9E-8C7B-F6F77FA07BB6}" srcId="{C0A90487-EDBB-4B88-994A-DF1D8858C31A}" destId="{05DBBE7F-0F99-49D5-A447-B6C3FD00B2D8}" srcOrd="1" destOrd="0" parTransId="{C439F66A-1852-4947-91FC-349B886F3689}" sibTransId="{F9AC8713-4CA8-43F5-8C05-C41483F9BEC2}"/>
    <dgm:cxn modelId="{F6911CAF-D5FE-3A49-BF25-2CC40E0B8907}" type="presOf" srcId="{C0A90487-EDBB-4B88-994A-DF1D8858C31A}" destId="{ECF90466-83CE-A94C-91BD-75FD2AB7A4B6}" srcOrd="0" destOrd="0" presId="urn:microsoft.com/office/officeart/2005/8/layout/hierarchy1"/>
    <dgm:cxn modelId="{B34534F2-6AD6-5B44-A5B7-235DC6D60FA4}" type="presOf" srcId="{30D896D1-F603-4A9B-8CC7-630569D3196E}" destId="{E533C1E6-EC31-184B-8ECC-70BA40CAE5FB}" srcOrd="0" destOrd="0" presId="urn:microsoft.com/office/officeart/2005/8/layout/hierarchy1"/>
    <dgm:cxn modelId="{04573F04-27E7-EA43-A78A-1715CF62B621}" type="presParOf" srcId="{ECF90466-83CE-A94C-91BD-75FD2AB7A4B6}" destId="{CB9C4C79-F22E-7A46-9BD5-07523AB3EC2D}" srcOrd="0" destOrd="0" presId="urn:microsoft.com/office/officeart/2005/8/layout/hierarchy1"/>
    <dgm:cxn modelId="{5C0944B8-F416-1248-96CD-7BFBCC42A464}" type="presParOf" srcId="{CB9C4C79-F22E-7A46-9BD5-07523AB3EC2D}" destId="{83A866FC-F591-6945-88B0-3560A769EBBC}" srcOrd="0" destOrd="0" presId="urn:microsoft.com/office/officeart/2005/8/layout/hierarchy1"/>
    <dgm:cxn modelId="{69B435B7-5058-D44C-BA23-76DE006F0E55}" type="presParOf" srcId="{83A866FC-F591-6945-88B0-3560A769EBBC}" destId="{3EAD7131-EC7F-4D48-87CA-A8B3783207B7}" srcOrd="0" destOrd="0" presId="urn:microsoft.com/office/officeart/2005/8/layout/hierarchy1"/>
    <dgm:cxn modelId="{02A4B334-58E3-1048-B5AC-AFE27C5BF5EE}" type="presParOf" srcId="{83A866FC-F591-6945-88B0-3560A769EBBC}" destId="{E533C1E6-EC31-184B-8ECC-70BA40CAE5FB}" srcOrd="1" destOrd="0" presId="urn:microsoft.com/office/officeart/2005/8/layout/hierarchy1"/>
    <dgm:cxn modelId="{3A226FC3-9642-324D-B195-04D84587B595}" type="presParOf" srcId="{CB9C4C79-F22E-7A46-9BD5-07523AB3EC2D}" destId="{146FD989-AF73-C947-BE1E-0B9FA8F5EB4A}" srcOrd="1" destOrd="0" presId="urn:microsoft.com/office/officeart/2005/8/layout/hierarchy1"/>
    <dgm:cxn modelId="{A9B83166-E53E-2243-953E-3EA8480B49FB}" type="presParOf" srcId="{ECF90466-83CE-A94C-91BD-75FD2AB7A4B6}" destId="{213141C4-A1BA-A649-BF70-AFE55D2851DD}" srcOrd="1" destOrd="0" presId="urn:microsoft.com/office/officeart/2005/8/layout/hierarchy1"/>
    <dgm:cxn modelId="{9B1B231B-A7E7-E348-AE86-38C29D55E948}" type="presParOf" srcId="{213141C4-A1BA-A649-BF70-AFE55D2851DD}" destId="{49058442-44BD-7647-8215-543CF473A842}" srcOrd="0" destOrd="0" presId="urn:microsoft.com/office/officeart/2005/8/layout/hierarchy1"/>
    <dgm:cxn modelId="{CF457E29-E16B-4D43-A70B-E5B13516A567}" type="presParOf" srcId="{49058442-44BD-7647-8215-543CF473A842}" destId="{3F6B98F4-C829-E248-BDFC-406083448730}" srcOrd="0" destOrd="0" presId="urn:microsoft.com/office/officeart/2005/8/layout/hierarchy1"/>
    <dgm:cxn modelId="{FEEF4D71-6E34-8D4E-9EAF-F555FB089DDB}" type="presParOf" srcId="{49058442-44BD-7647-8215-543CF473A842}" destId="{E196F255-BF6E-5E4D-8EFD-1EFCE6D9D27E}" srcOrd="1" destOrd="0" presId="urn:microsoft.com/office/officeart/2005/8/layout/hierarchy1"/>
    <dgm:cxn modelId="{9AF51D2B-A5EE-AA4A-B9EB-EA37555EFBB1}" type="presParOf" srcId="{213141C4-A1BA-A649-BF70-AFE55D2851DD}" destId="{AE1A9063-225D-9344-9C81-25F0E7545AB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EC3AA-F49C-44A8-9C32-6F2E3C397F5D}">
      <dsp:nvSpPr>
        <dsp:cNvPr id="0" name=""/>
        <dsp:cNvSpPr/>
      </dsp:nvSpPr>
      <dsp:spPr>
        <a:xfrm>
          <a:off x="441971" y="0"/>
          <a:ext cx="1509048" cy="11866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DA262D-042F-41AB-ADD3-D26B3C96CCED}">
      <dsp:nvSpPr>
        <dsp:cNvPr id="0" name=""/>
        <dsp:cNvSpPr/>
      </dsp:nvSpPr>
      <dsp:spPr>
        <a:xfrm>
          <a:off x="441971" y="1291589"/>
          <a:ext cx="4311566" cy="508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90000"/>
            </a:lnSpc>
            <a:spcBef>
              <a:spcPct val="0"/>
            </a:spcBef>
            <a:spcAft>
              <a:spcPct val="35000"/>
            </a:spcAft>
            <a:buNone/>
            <a:defRPr b="1"/>
          </a:pPr>
          <a:r>
            <a:rPr lang="en-US" sz="2800" b="1" kern="1200"/>
            <a:t>State Filtering:</a:t>
          </a:r>
          <a:endParaRPr lang="en-US" sz="2800" kern="1200"/>
        </a:p>
      </dsp:txBody>
      <dsp:txXfrm>
        <a:off x="441971" y="1291589"/>
        <a:ext cx="4311566" cy="508547"/>
      </dsp:txXfrm>
    </dsp:sp>
    <dsp:sp modelId="{4CF2E0ED-3C9C-4A85-ADBC-8CB70019C4C4}">
      <dsp:nvSpPr>
        <dsp:cNvPr id="0" name=""/>
        <dsp:cNvSpPr/>
      </dsp:nvSpPr>
      <dsp:spPr>
        <a:xfrm>
          <a:off x="441971" y="1848963"/>
          <a:ext cx="4311566" cy="1258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The state filter modifies the data by updating the graphs on the dashboard to only show data that is relevant to the specific state(s) that are selected.  This allows the users to identify key factors for specific states or regions to help the company improve, if needed, in those regions that have a high churn rate. </a:t>
          </a:r>
        </a:p>
      </dsp:txBody>
      <dsp:txXfrm>
        <a:off x="441971" y="1848963"/>
        <a:ext cx="4311566" cy="1258784"/>
      </dsp:txXfrm>
    </dsp:sp>
    <dsp:sp modelId="{CF20D6C3-A26D-41F5-87DE-81AA26F8FEBF}">
      <dsp:nvSpPr>
        <dsp:cNvPr id="0" name=""/>
        <dsp:cNvSpPr/>
      </dsp:nvSpPr>
      <dsp:spPr>
        <a:xfrm>
          <a:off x="5508062" y="0"/>
          <a:ext cx="1509048" cy="11866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9DC446-7AF4-4762-B8A6-AF1E07153320}">
      <dsp:nvSpPr>
        <dsp:cNvPr id="0" name=""/>
        <dsp:cNvSpPr/>
      </dsp:nvSpPr>
      <dsp:spPr>
        <a:xfrm>
          <a:off x="5508062" y="1291589"/>
          <a:ext cx="4311566" cy="508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90000"/>
            </a:lnSpc>
            <a:spcBef>
              <a:spcPct val="0"/>
            </a:spcBef>
            <a:spcAft>
              <a:spcPct val="35000"/>
            </a:spcAft>
            <a:buNone/>
            <a:defRPr b="1"/>
          </a:pPr>
          <a:r>
            <a:rPr lang="en-US" sz="2800" b="1" kern="1200"/>
            <a:t>Internet Service Filtering:</a:t>
          </a:r>
          <a:endParaRPr lang="en-US" sz="2800" kern="1200"/>
        </a:p>
      </dsp:txBody>
      <dsp:txXfrm>
        <a:off x="5508062" y="1291589"/>
        <a:ext cx="4311566" cy="508547"/>
      </dsp:txXfrm>
    </dsp:sp>
    <dsp:sp modelId="{B49F0AA0-A90D-43A8-A2D0-D8ACDDE549E4}">
      <dsp:nvSpPr>
        <dsp:cNvPr id="0" name=""/>
        <dsp:cNvSpPr/>
      </dsp:nvSpPr>
      <dsp:spPr>
        <a:xfrm>
          <a:off x="5508062" y="1848963"/>
          <a:ext cx="4311566" cy="1258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The internet service filter modifies the data by updating the graphs on the dashboard to only show data that is relevant to customers who have that internet service category (DSL, Fiber Optic, or None). This allows the users to identify key factors for a specific internet service and understand whether or not that affects the churn rate.</a:t>
          </a:r>
        </a:p>
      </dsp:txBody>
      <dsp:txXfrm>
        <a:off x="5508062" y="1848963"/>
        <a:ext cx="4311566" cy="12587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AD7131-EC7F-4D48-87CA-A8B3783207B7}">
      <dsp:nvSpPr>
        <dsp:cNvPr id="0" name=""/>
        <dsp:cNvSpPr/>
      </dsp:nvSpPr>
      <dsp:spPr>
        <a:xfrm>
          <a:off x="238000" y="992"/>
          <a:ext cx="4193827" cy="266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33C1E6-EC31-184B-8ECC-70BA40CAE5FB}">
      <dsp:nvSpPr>
        <dsp:cNvPr id="0" name=""/>
        <dsp:cNvSpPr/>
      </dsp:nvSpPr>
      <dsp:spPr>
        <a:xfrm>
          <a:off x="703981" y="443674"/>
          <a:ext cx="4193827" cy="2663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 implemented the first element of storytelling, creating a narrative about the data, by introducing the dataset, identifying the issue, and provided insights to help the company lead to a solution of decreasing the churn rate. By doing so, this helps humanize the data, making it more relatable and more impactful to the users.</a:t>
          </a:r>
        </a:p>
      </dsp:txBody>
      <dsp:txXfrm>
        <a:off x="781980" y="521673"/>
        <a:ext cx="4037829" cy="2507082"/>
      </dsp:txXfrm>
    </dsp:sp>
    <dsp:sp modelId="{3F6B98F4-C829-E248-BDFC-406083448730}">
      <dsp:nvSpPr>
        <dsp:cNvPr id="0" name=""/>
        <dsp:cNvSpPr/>
      </dsp:nvSpPr>
      <dsp:spPr>
        <a:xfrm>
          <a:off x="5363790" y="992"/>
          <a:ext cx="4193827" cy="266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96F255-BF6E-5E4D-8EFD-1EFCE6D9D27E}">
      <dsp:nvSpPr>
        <dsp:cNvPr id="0" name=""/>
        <dsp:cNvSpPr/>
      </dsp:nvSpPr>
      <dsp:spPr>
        <a:xfrm>
          <a:off x="5829771" y="443674"/>
          <a:ext cx="4193827" cy="2663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second element of effective storytelling, leveraging visualizations, was used by creating a dashboard with engaging colors and using different charts. This allows the users to focus on the data as a whole. By including key numbers with larger text and using contrasting colors to emphasize the churn vs non-churn rates, the dashboard directs the audience’s attention to the most important insights. </a:t>
          </a:r>
        </a:p>
      </dsp:txBody>
      <dsp:txXfrm>
        <a:off x="5907770" y="521673"/>
        <a:ext cx="4037829" cy="250708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F1FCE4D-1201-4E45-9A6D-29CC7F7B41D8}" type="datetimeFigureOut">
              <a:rPr lang="en-US" smtClean="0"/>
              <a:t>8/26/25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1E3D9E-3785-824B-9FC9-DC7FFB6FF2F1}" type="slidenum">
              <a:rPr lang="en-US" smtClean="0"/>
              <a:t>‹#›</a:t>
            </a:fld>
            <a:endParaRPr lang="en-US"/>
          </a:p>
        </p:txBody>
      </p:sp>
    </p:spTree>
    <p:extLst>
      <p:ext uri="{BB962C8B-B14F-4D97-AF65-F5344CB8AC3E}">
        <p14:creationId xmlns:p14="http://schemas.microsoft.com/office/powerpoint/2010/main" val="31631284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FCE4D-1201-4E45-9A6D-29CC7F7B41D8}" type="datetimeFigureOut">
              <a:rPr lang="en-US" smtClean="0"/>
              <a:t>8/26/25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E3D9E-3785-824B-9FC9-DC7FFB6FF2F1}" type="slidenum">
              <a:rPr lang="en-US" smtClean="0"/>
              <a:t>‹#›</a:t>
            </a:fld>
            <a:endParaRPr lang="en-US"/>
          </a:p>
        </p:txBody>
      </p:sp>
    </p:spTree>
    <p:extLst>
      <p:ext uri="{BB962C8B-B14F-4D97-AF65-F5344CB8AC3E}">
        <p14:creationId xmlns:p14="http://schemas.microsoft.com/office/powerpoint/2010/main" val="1196338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FCE4D-1201-4E45-9A6D-29CC7F7B41D8}" type="datetimeFigureOut">
              <a:rPr lang="en-US" smtClean="0"/>
              <a:t>8/26/25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E3D9E-3785-824B-9FC9-DC7FFB6FF2F1}" type="slidenum">
              <a:rPr lang="en-US" smtClean="0"/>
              <a:t>‹#›</a:t>
            </a:fld>
            <a:endParaRPr lang="en-US"/>
          </a:p>
        </p:txBody>
      </p:sp>
    </p:spTree>
    <p:extLst>
      <p:ext uri="{BB962C8B-B14F-4D97-AF65-F5344CB8AC3E}">
        <p14:creationId xmlns:p14="http://schemas.microsoft.com/office/powerpoint/2010/main" val="2129941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FCE4D-1201-4E45-9A6D-29CC7F7B41D8}" type="datetimeFigureOut">
              <a:rPr lang="en-US" smtClean="0"/>
              <a:t>8/26/25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1E3D9E-3785-824B-9FC9-DC7FFB6FF2F1}" type="slidenum">
              <a:rPr lang="en-US" smtClean="0"/>
              <a:t>‹#›</a:t>
            </a:fld>
            <a:endParaRPr lang="en-US"/>
          </a:p>
        </p:txBody>
      </p:sp>
    </p:spTree>
    <p:extLst>
      <p:ext uri="{BB962C8B-B14F-4D97-AF65-F5344CB8AC3E}">
        <p14:creationId xmlns:p14="http://schemas.microsoft.com/office/powerpoint/2010/main" val="313217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F1FCE4D-1201-4E45-9A6D-29CC7F7B41D8}" type="datetimeFigureOut">
              <a:rPr lang="en-US" smtClean="0"/>
              <a:t>8/26/25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1E3D9E-3785-824B-9FC9-DC7FFB6FF2F1}" type="slidenum">
              <a:rPr lang="en-US" smtClean="0"/>
              <a:t>‹#›</a:t>
            </a:fld>
            <a:endParaRPr lang="en-US"/>
          </a:p>
        </p:txBody>
      </p:sp>
    </p:spTree>
    <p:extLst>
      <p:ext uri="{BB962C8B-B14F-4D97-AF65-F5344CB8AC3E}">
        <p14:creationId xmlns:p14="http://schemas.microsoft.com/office/powerpoint/2010/main" val="15499288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F1FCE4D-1201-4E45-9A6D-29CC7F7B41D8}" type="datetimeFigureOut">
              <a:rPr lang="en-US" smtClean="0"/>
              <a:t>8/26/25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51E3D9E-3785-824B-9FC9-DC7FFB6FF2F1}" type="slidenum">
              <a:rPr lang="en-US" smtClean="0"/>
              <a:t>‹#›</a:t>
            </a:fld>
            <a:endParaRPr lang="en-US"/>
          </a:p>
        </p:txBody>
      </p:sp>
    </p:spTree>
    <p:extLst>
      <p:ext uri="{BB962C8B-B14F-4D97-AF65-F5344CB8AC3E}">
        <p14:creationId xmlns:p14="http://schemas.microsoft.com/office/powerpoint/2010/main" val="1369995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F1FCE4D-1201-4E45-9A6D-29CC7F7B41D8}" type="datetimeFigureOut">
              <a:rPr lang="en-US" smtClean="0"/>
              <a:t>8/26/25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1E3D9E-3785-824B-9FC9-DC7FFB6FF2F1}"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01769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FCE4D-1201-4E45-9A6D-29CC7F7B41D8}" type="datetimeFigureOut">
              <a:rPr lang="en-US" smtClean="0"/>
              <a:t>8/26/25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1E3D9E-3785-824B-9FC9-DC7FFB6FF2F1}" type="slidenum">
              <a:rPr lang="en-US" smtClean="0"/>
              <a:t>‹#›</a:t>
            </a:fld>
            <a:endParaRPr lang="en-US"/>
          </a:p>
        </p:txBody>
      </p:sp>
    </p:spTree>
    <p:extLst>
      <p:ext uri="{BB962C8B-B14F-4D97-AF65-F5344CB8AC3E}">
        <p14:creationId xmlns:p14="http://schemas.microsoft.com/office/powerpoint/2010/main" val="3107478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FCE4D-1201-4E45-9A6D-29CC7F7B41D8}" type="datetimeFigureOut">
              <a:rPr lang="en-US" smtClean="0"/>
              <a:t>8/26/25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1E3D9E-3785-824B-9FC9-DC7FFB6FF2F1}" type="slidenum">
              <a:rPr lang="en-US" smtClean="0"/>
              <a:t>‹#›</a:t>
            </a:fld>
            <a:endParaRPr lang="en-US"/>
          </a:p>
        </p:txBody>
      </p:sp>
    </p:spTree>
    <p:extLst>
      <p:ext uri="{BB962C8B-B14F-4D97-AF65-F5344CB8AC3E}">
        <p14:creationId xmlns:p14="http://schemas.microsoft.com/office/powerpoint/2010/main" val="83517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F1FCE4D-1201-4E45-9A6D-29CC7F7B41D8}" type="datetimeFigureOut">
              <a:rPr lang="en-US" smtClean="0"/>
              <a:t>8/26/25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51E3D9E-3785-824B-9FC9-DC7FFB6FF2F1}" type="slidenum">
              <a:rPr lang="en-US" smtClean="0"/>
              <a:t>‹#›</a:t>
            </a:fld>
            <a:endParaRPr lang="en-US"/>
          </a:p>
        </p:txBody>
      </p:sp>
    </p:spTree>
    <p:extLst>
      <p:ext uri="{BB962C8B-B14F-4D97-AF65-F5344CB8AC3E}">
        <p14:creationId xmlns:p14="http://schemas.microsoft.com/office/powerpoint/2010/main" val="1275779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F1FCE4D-1201-4E45-9A6D-29CC7F7B41D8}" type="datetimeFigureOut">
              <a:rPr lang="en-US" smtClean="0"/>
              <a:t>8/26/25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51E3D9E-3785-824B-9FC9-DC7FFB6FF2F1}" type="slidenum">
              <a:rPr lang="en-US" smtClean="0"/>
              <a:t>‹#›</a:t>
            </a:fld>
            <a:endParaRPr lang="en-US"/>
          </a:p>
        </p:txBody>
      </p:sp>
    </p:spTree>
    <p:extLst>
      <p:ext uri="{BB962C8B-B14F-4D97-AF65-F5344CB8AC3E}">
        <p14:creationId xmlns:p14="http://schemas.microsoft.com/office/powerpoint/2010/main" val="336932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F1FCE4D-1201-4E45-9A6D-29CC7F7B41D8}" type="datetimeFigureOut">
              <a:rPr lang="en-US" smtClean="0"/>
              <a:t>8/26/25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51E3D9E-3785-824B-9FC9-DC7FFB6FF2F1}" type="slidenum">
              <a:rPr lang="en-US" smtClean="0"/>
              <a:t>‹#›</a:t>
            </a:fld>
            <a:endParaRPr lang="en-US"/>
          </a:p>
        </p:txBody>
      </p:sp>
    </p:spTree>
    <p:extLst>
      <p:ext uri="{BB962C8B-B14F-4D97-AF65-F5344CB8AC3E}">
        <p14:creationId xmlns:p14="http://schemas.microsoft.com/office/powerpoint/2010/main" val="693476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3396-B67F-2505-9776-77CF61A3615B}"/>
              </a:ext>
            </a:extLst>
          </p:cNvPr>
          <p:cNvSpPr>
            <a:spLocks noGrp="1"/>
          </p:cNvSpPr>
          <p:nvPr>
            <p:ph type="ctrTitle"/>
          </p:nvPr>
        </p:nvSpPr>
        <p:spPr/>
        <p:txBody>
          <a:bodyPr/>
          <a:lstStyle/>
          <a:p>
            <a:r>
              <a:rPr lang="en-US" dirty="0"/>
              <a:t>Task 2: Telecommunications Churn</a:t>
            </a:r>
          </a:p>
        </p:txBody>
      </p:sp>
      <p:sp>
        <p:nvSpPr>
          <p:cNvPr id="3" name="Subtitle 2">
            <a:extLst>
              <a:ext uri="{FF2B5EF4-FFF2-40B4-BE49-F238E27FC236}">
                <a16:creationId xmlns:a16="http://schemas.microsoft.com/office/drawing/2014/main" id="{5661A480-7B8A-268C-D30C-56A2F1341F6E}"/>
              </a:ext>
            </a:extLst>
          </p:cNvPr>
          <p:cNvSpPr>
            <a:spLocks noGrp="1"/>
          </p:cNvSpPr>
          <p:nvPr>
            <p:ph type="subTitle" idx="1"/>
          </p:nvPr>
        </p:nvSpPr>
        <p:spPr/>
        <p:txBody>
          <a:bodyPr/>
          <a:lstStyle/>
          <a:p>
            <a:r>
              <a:rPr lang="en-US" dirty="0"/>
              <a:t>Krescens Kok</a:t>
            </a:r>
          </a:p>
        </p:txBody>
      </p:sp>
    </p:spTree>
    <p:extLst>
      <p:ext uri="{BB962C8B-B14F-4D97-AF65-F5344CB8AC3E}">
        <p14:creationId xmlns:p14="http://schemas.microsoft.com/office/powerpoint/2010/main" val="961596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0A766-E0EE-DAC4-176A-C160FF5278BA}"/>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900">
                <a:solidFill>
                  <a:srgbClr val="FFFFFF"/>
                </a:solidFill>
              </a:rPr>
              <a:t>Introduction</a:t>
            </a:r>
          </a:p>
        </p:txBody>
      </p:sp>
      <p:sp>
        <p:nvSpPr>
          <p:cNvPr id="3" name="Content Placeholder 2">
            <a:extLst>
              <a:ext uri="{FF2B5EF4-FFF2-40B4-BE49-F238E27FC236}">
                <a16:creationId xmlns:a16="http://schemas.microsoft.com/office/drawing/2014/main" id="{6F72C201-D232-9952-3B66-62157C3D5AB3}"/>
              </a:ext>
            </a:extLst>
          </p:cNvPr>
          <p:cNvSpPr>
            <a:spLocks noGrp="1"/>
          </p:cNvSpPr>
          <p:nvPr>
            <p:ph idx="1"/>
          </p:nvPr>
        </p:nvSpPr>
        <p:spPr>
          <a:xfrm>
            <a:off x="5591695" y="1402080"/>
            <a:ext cx="5320696" cy="4053840"/>
          </a:xfrm>
        </p:spPr>
        <p:txBody>
          <a:bodyPr anchor="ctr">
            <a:normAutofit/>
          </a:bodyPr>
          <a:lstStyle/>
          <a:p>
            <a:r>
              <a:rPr lang="en-US" dirty="0"/>
              <a:t>I currently work at McKesson as a Data Engineer</a:t>
            </a:r>
          </a:p>
          <a:p>
            <a:r>
              <a:rPr lang="en-US" dirty="0"/>
              <a:t>I graduated from the Ohio State University from the Data Analytics program</a:t>
            </a:r>
          </a:p>
          <a:p>
            <a:r>
              <a:rPr lang="en-US" dirty="0"/>
              <a:t>I’ve been in the working industry for about 4 years, starting out as a Software Engineer and then shifted over to a Data Engineer</a:t>
            </a:r>
          </a:p>
        </p:txBody>
      </p:sp>
    </p:spTree>
    <p:extLst>
      <p:ext uri="{BB962C8B-B14F-4D97-AF65-F5344CB8AC3E}">
        <p14:creationId xmlns:p14="http://schemas.microsoft.com/office/powerpoint/2010/main" val="165125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5685-331F-137E-F410-4316ECB7C5AC}"/>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Dataset</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DAC0D6-8760-41DD-BE7B-05B23378480A}"/>
              </a:ext>
            </a:extLst>
          </p:cNvPr>
          <p:cNvSpPr>
            <a:spLocks noGrp="1"/>
          </p:cNvSpPr>
          <p:nvPr>
            <p:ph idx="1"/>
          </p:nvPr>
        </p:nvSpPr>
        <p:spPr>
          <a:xfrm>
            <a:off x="6049182" y="802638"/>
            <a:ext cx="5408696" cy="5252722"/>
          </a:xfrm>
        </p:spPr>
        <p:txBody>
          <a:bodyPr anchor="ctr">
            <a:normAutofit/>
          </a:bodyPr>
          <a:lstStyle/>
          <a:p>
            <a:pPr>
              <a:lnSpc>
                <a:spcPct val="90000"/>
              </a:lnSpc>
            </a:pPr>
            <a:r>
              <a:rPr lang="en-US" sz="1400" dirty="0">
                <a:solidFill>
                  <a:schemeClr val="bg1"/>
                </a:solidFill>
              </a:rPr>
              <a:t>Retaining highly profitable customers is the top priority for many telecommunications providers. In order to reduce customer churn, these companies must predict which customers are at a high risk of leaving and also identify key factors that contribute to churn. </a:t>
            </a:r>
          </a:p>
          <a:p>
            <a:pPr>
              <a:lnSpc>
                <a:spcPct val="90000"/>
              </a:lnSpc>
            </a:pPr>
            <a:r>
              <a:rPr lang="en-US" sz="1400" dirty="0">
                <a:solidFill>
                  <a:schemeClr val="bg1"/>
                </a:solidFill>
              </a:rPr>
              <a:t>The data was collected in hopes of understanding how the company can improve if there is an issue of a high churn rate. In order to solve the problem:</a:t>
            </a:r>
          </a:p>
          <a:p>
            <a:pPr lvl="1">
              <a:lnSpc>
                <a:spcPct val="90000"/>
              </a:lnSpc>
            </a:pPr>
            <a:r>
              <a:rPr lang="en-US" sz="1400" dirty="0">
                <a:solidFill>
                  <a:schemeClr val="bg1"/>
                </a:solidFill>
              </a:rPr>
              <a:t>The Senior Vice President would like to focus on key characteristics that may impact customers’ behavior</a:t>
            </a:r>
          </a:p>
          <a:p>
            <a:pPr lvl="1">
              <a:lnSpc>
                <a:spcPct val="90000"/>
              </a:lnSpc>
            </a:pPr>
            <a:r>
              <a:rPr lang="en-US" sz="1400" dirty="0">
                <a:solidFill>
                  <a:schemeClr val="bg1"/>
                </a:solidFill>
              </a:rPr>
              <a:t>The Executive Vice President would like to see broad categorizations of customers and how demographics appear across regions</a:t>
            </a:r>
          </a:p>
          <a:p>
            <a:pPr lvl="1">
              <a:lnSpc>
                <a:spcPct val="90000"/>
              </a:lnSpc>
            </a:pPr>
            <a:r>
              <a:rPr lang="en-US" sz="1400" dirty="0">
                <a:solidFill>
                  <a:schemeClr val="bg1"/>
                </a:solidFill>
              </a:rPr>
              <a:t>The Chief Operating Officer is interested in identifying service issues and inefficiencies to improve customer retention</a:t>
            </a:r>
          </a:p>
          <a:p>
            <a:pPr>
              <a:lnSpc>
                <a:spcPct val="90000"/>
              </a:lnSpc>
            </a:pPr>
            <a:r>
              <a:rPr lang="en-US" sz="1400" dirty="0">
                <a:solidFill>
                  <a:schemeClr val="bg1"/>
                </a:solidFill>
              </a:rPr>
              <a:t>The telecommunications churn dataset is used to identify the above points</a:t>
            </a:r>
          </a:p>
          <a:p>
            <a:pPr lvl="1">
              <a:lnSpc>
                <a:spcPct val="90000"/>
              </a:lnSpc>
            </a:pPr>
            <a:r>
              <a:rPr lang="en-US" sz="1400" dirty="0">
                <a:solidFill>
                  <a:schemeClr val="bg1"/>
                </a:solidFill>
              </a:rPr>
              <a:t>The dataset contains information about the customers such as the gender, how many children they have, how long they have been with the provider, outages, average monthly cost, </a:t>
            </a:r>
            <a:r>
              <a:rPr lang="en-US" sz="1400" dirty="0" err="1">
                <a:solidFill>
                  <a:schemeClr val="bg1"/>
                </a:solidFill>
              </a:rPr>
              <a:t>etc</a:t>
            </a:r>
            <a:r>
              <a:rPr lang="en-US" sz="1400" dirty="0">
                <a:solidFill>
                  <a:schemeClr val="bg1"/>
                </a:solidFill>
              </a:rPr>
              <a:t>…</a:t>
            </a:r>
          </a:p>
          <a:p>
            <a:pPr>
              <a:lnSpc>
                <a:spcPct val="90000"/>
              </a:lnSpc>
            </a:pPr>
            <a:r>
              <a:rPr lang="en-US" sz="1400" dirty="0">
                <a:solidFill>
                  <a:schemeClr val="bg1"/>
                </a:solidFill>
              </a:rPr>
              <a:t>Lastly, by looking at the data and graphs, the company could then be able to identify a solution or an action plan to decrease the churn rate.</a:t>
            </a:r>
          </a:p>
        </p:txBody>
      </p:sp>
    </p:spTree>
    <p:extLst>
      <p:ext uri="{BB962C8B-B14F-4D97-AF65-F5344CB8AC3E}">
        <p14:creationId xmlns:p14="http://schemas.microsoft.com/office/powerpoint/2010/main" val="424779200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pic>
        <p:nvPicPr>
          <p:cNvPr id="19" name="Picture 18" descr="Calculator, pen, compass, money and a paper with graphs printed on it">
            <a:extLst>
              <a:ext uri="{FF2B5EF4-FFF2-40B4-BE49-F238E27FC236}">
                <a16:creationId xmlns:a16="http://schemas.microsoft.com/office/drawing/2014/main" id="{61EA7C32-7A7D-92AB-66F2-448343E707B1}"/>
              </a:ext>
            </a:extLst>
          </p:cNvPr>
          <p:cNvPicPr>
            <a:picLocks noChangeAspect="1"/>
          </p:cNvPicPr>
          <p:nvPr/>
        </p:nvPicPr>
        <p:blipFill>
          <a:blip r:embed="rId2">
            <a:duotone>
              <a:schemeClr val="accent2">
                <a:shade val="45000"/>
                <a:satMod val="135000"/>
              </a:schemeClr>
              <a:prstClr val="white"/>
            </a:duotone>
            <a:alphaModFix amt="25000"/>
          </a:blip>
          <a:srcRect b="6639"/>
          <a:stretch>
            <a:fillRect/>
          </a:stretch>
        </p:blipFill>
        <p:spPr>
          <a:xfrm>
            <a:off x="20" y="255191"/>
            <a:ext cx="12191980" cy="6857990"/>
          </a:xfrm>
          <a:prstGeom prst="rect">
            <a:avLst/>
          </a:prstGeom>
        </p:spPr>
      </p:pic>
      <p:sp>
        <p:nvSpPr>
          <p:cNvPr id="2" name="Title 1">
            <a:extLst>
              <a:ext uri="{FF2B5EF4-FFF2-40B4-BE49-F238E27FC236}">
                <a16:creationId xmlns:a16="http://schemas.microsoft.com/office/drawing/2014/main" id="{A6E6C4E8-3C2E-9D3E-5F03-9D825A071939}"/>
              </a:ext>
            </a:extLst>
          </p:cNvPr>
          <p:cNvSpPr>
            <a:spLocks noGrp="1"/>
          </p:cNvSpPr>
          <p:nvPr>
            <p:ph type="title"/>
          </p:nvPr>
        </p:nvSpPr>
        <p:spPr>
          <a:xfrm>
            <a:off x="2231136" y="964692"/>
            <a:ext cx="7729728" cy="1188720"/>
          </a:xfrm>
          <a:solidFill>
            <a:srgbClr val="FFFFFF">
              <a:alpha val="80000"/>
            </a:srgbClr>
          </a:solidFill>
        </p:spPr>
        <p:txBody>
          <a:bodyPr>
            <a:normAutofit/>
          </a:bodyPr>
          <a:lstStyle/>
          <a:p>
            <a:r>
              <a:rPr lang="en-US"/>
              <a:t>Data Representation</a:t>
            </a:r>
            <a:endParaRPr lang="en-US" dirty="0"/>
          </a:p>
        </p:txBody>
      </p:sp>
      <p:sp>
        <p:nvSpPr>
          <p:cNvPr id="20" name="Content Placeholder 2">
            <a:extLst>
              <a:ext uri="{FF2B5EF4-FFF2-40B4-BE49-F238E27FC236}">
                <a16:creationId xmlns:a16="http://schemas.microsoft.com/office/drawing/2014/main" id="{9727D8BE-D5FA-A6B4-EAA7-9E099D2F538C}"/>
              </a:ext>
            </a:extLst>
          </p:cNvPr>
          <p:cNvSpPr>
            <a:spLocks noGrp="1"/>
          </p:cNvSpPr>
          <p:nvPr>
            <p:ph idx="1"/>
          </p:nvPr>
        </p:nvSpPr>
        <p:spPr>
          <a:xfrm>
            <a:off x="2231136" y="2638044"/>
            <a:ext cx="7729728" cy="3101983"/>
          </a:xfrm>
        </p:spPr>
        <p:txBody>
          <a:bodyPr>
            <a:normAutofit lnSpcReduction="10000"/>
          </a:bodyPr>
          <a:lstStyle/>
          <a:p>
            <a:r>
              <a:rPr lang="en-US" sz="1700" dirty="0"/>
              <a:t>The donut chart was used to show the churn rate and include the percentages of each category (yes or no). This is important to the scenario, as it identifies the problem for the company. If there is a high churn rate, the company should take action and focus more on the other graphs that are used to represent the data. Using a donut chart to represent the data helps users visualize how small or large the number of customers who have churned is. </a:t>
            </a:r>
          </a:p>
          <a:p>
            <a:r>
              <a:rPr lang="en-US" sz="1700" dirty="0"/>
              <a:t>The horizontal bar chart was also used to show the number of churned customers based on the state. This is important to the scenario as it also helps identify the issue for the company.  The graph was purposefully displayed in descending order so that the users could focus on the states with a high churn number. This could help the company understand which states they could target to improve the churn rate.</a:t>
            </a:r>
          </a:p>
          <a:p>
            <a:endParaRPr lang="en-US" sz="1700" dirty="0"/>
          </a:p>
        </p:txBody>
      </p:sp>
    </p:spTree>
    <p:extLst>
      <p:ext uri="{BB962C8B-B14F-4D97-AF65-F5344CB8AC3E}">
        <p14:creationId xmlns:p14="http://schemas.microsoft.com/office/powerpoint/2010/main" val="86116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4515-4608-4508-B455-F5A567688C34}"/>
              </a:ext>
            </a:extLst>
          </p:cNvPr>
          <p:cNvSpPr>
            <a:spLocks noGrp="1"/>
          </p:cNvSpPr>
          <p:nvPr>
            <p:ph type="title"/>
          </p:nvPr>
        </p:nvSpPr>
        <p:spPr>
          <a:xfrm>
            <a:off x="2231136" y="964692"/>
            <a:ext cx="7729728" cy="1188720"/>
          </a:xfrm>
        </p:spPr>
        <p:txBody>
          <a:bodyPr>
            <a:normAutofit/>
          </a:bodyPr>
          <a:lstStyle/>
          <a:p>
            <a:r>
              <a:rPr lang="en-US" dirty="0"/>
              <a:t>Filters</a:t>
            </a:r>
          </a:p>
        </p:txBody>
      </p:sp>
      <p:graphicFrame>
        <p:nvGraphicFramePr>
          <p:cNvPr id="5" name="Content Placeholder 2">
            <a:extLst>
              <a:ext uri="{FF2B5EF4-FFF2-40B4-BE49-F238E27FC236}">
                <a16:creationId xmlns:a16="http://schemas.microsoft.com/office/drawing/2014/main" id="{8F3C8531-F077-2ECB-462E-93C241F0799D}"/>
              </a:ext>
            </a:extLst>
          </p:cNvPr>
          <p:cNvGraphicFramePr>
            <a:graphicFrameLocks noGrp="1"/>
          </p:cNvGraphicFramePr>
          <p:nvPr>
            <p:ph idx="1"/>
            <p:extLst>
              <p:ext uri="{D42A27DB-BD31-4B8C-83A1-F6EECF244321}">
                <p14:modId xmlns:p14="http://schemas.microsoft.com/office/powerpoint/2010/main" val="1243201875"/>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846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5516-002D-4F98-136E-FEE07FF2D770}"/>
              </a:ext>
            </a:extLst>
          </p:cNvPr>
          <p:cNvSpPr>
            <a:spLocks noGrp="1"/>
          </p:cNvSpPr>
          <p:nvPr>
            <p:ph type="title"/>
          </p:nvPr>
        </p:nvSpPr>
        <p:spPr>
          <a:xfrm>
            <a:off x="804672" y="964692"/>
            <a:ext cx="5894832" cy="1188720"/>
          </a:xfrm>
        </p:spPr>
        <p:txBody>
          <a:bodyPr>
            <a:normAutofit/>
          </a:bodyPr>
          <a:lstStyle/>
          <a:p>
            <a:r>
              <a:rPr lang="en-US" dirty="0"/>
              <a:t>Design and Accessibility</a:t>
            </a:r>
          </a:p>
        </p:txBody>
      </p:sp>
      <p:sp>
        <p:nvSpPr>
          <p:cNvPr id="8" name="Content Placeholder 2">
            <a:extLst>
              <a:ext uri="{FF2B5EF4-FFF2-40B4-BE49-F238E27FC236}">
                <a16:creationId xmlns:a16="http://schemas.microsoft.com/office/drawing/2014/main" id="{4A317617-FAA8-844B-B985-DABD72085C53}"/>
              </a:ext>
            </a:extLst>
          </p:cNvPr>
          <p:cNvSpPr>
            <a:spLocks noGrp="1"/>
          </p:cNvSpPr>
          <p:nvPr>
            <p:ph idx="1"/>
          </p:nvPr>
        </p:nvSpPr>
        <p:spPr>
          <a:xfrm>
            <a:off x="803243" y="2638044"/>
            <a:ext cx="5963317" cy="3263206"/>
          </a:xfrm>
        </p:spPr>
        <p:txBody>
          <a:bodyPr>
            <a:normAutofit/>
          </a:bodyPr>
          <a:lstStyle/>
          <a:p>
            <a:pPr>
              <a:lnSpc>
                <a:spcPct val="90000"/>
              </a:lnSpc>
            </a:pPr>
            <a:r>
              <a:rPr lang="en-US" sz="1500"/>
              <a:t>The dashboard was designed for users with colorblindness by setting the colors to blue and orange. Colorblind-friendly palettes include blue/orange, blue/red, or blue/brown (</a:t>
            </a:r>
            <a:r>
              <a:rPr lang="en-US" sz="1500" err="1"/>
              <a:t>Cravit</a:t>
            </a:r>
            <a:r>
              <a:rPr lang="en-US" sz="1500"/>
              <a:t>, 2025). This color scheme was tested by using a color blindness simulator to ensure that users who are color blind could still differentiate the colors used on the dashboard. </a:t>
            </a:r>
          </a:p>
          <a:p>
            <a:pPr>
              <a:lnSpc>
                <a:spcPct val="90000"/>
              </a:lnSpc>
            </a:pPr>
            <a:r>
              <a:rPr lang="en-US" sz="1500"/>
              <a:t>In addition, the donut chart was chosen because labels could be added that would allow colorblind users to see text and color differences. Since there are only 2 categories for the churn rate donut chart, it makes it easier to differentiate. Lastly, a heatmap was also used as a chart because it also allows for different color shades and text. The exact percentages are listed for each box, with the categories listed on the x and y axes. Since these 2 charts don’t solely rely on the colors to understand the data, they were chosen to enhance accessibility.</a:t>
            </a:r>
          </a:p>
          <a:p>
            <a:pPr>
              <a:lnSpc>
                <a:spcPct val="90000"/>
              </a:lnSpc>
            </a:pPr>
            <a:endParaRPr lang="en-US" sz="1500" b="1"/>
          </a:p>
        </p:txBody>
      </p:sp>
      <p:sp>
        <p:nvSpPr>
          <p:cNvPr id="10" name="Rectangle 9">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aint">
            <a:extLst>
              <a:ext uri="{FF2B5EF4-FFF2-40B4-BE49-F238E27FC236}">
                <a16:creationId xmlns:a16="http://schemas.microsoft.com/office/drawing/2014/main" id="{34749DCA-E91D-C3D4-9F96-F3BAD54E21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5890" y="1768763"/>
            <a:ext cx="3328416" cy="3328416"/>
          </a:xfrm>
          <a:prstGeom prst="rect">
            <a:avLst/>
          </a:prstGeom>
        </p:spPr>
      </p:pic>
    </p:spTree>
    <p:extLst>
      <p:ext uri="{BB962C8B-B14F-4D97-AF65-F5344CB8AC3E}">
        <p14:creationId xmlns:p14="http://schemas.microsoft.com/office/powerpoint/2010/main" val="2043455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DF5A-AB01-2ECA-8B08-D115E8EB9113}"/>
              </a:ext>
            </a:extLst>
          </p:cNvPr>
          <p:cNvSpPr>
            <a:spLocks noGrp="1"/>
          </p:cNvSpPr>
          <p:nvPr>
            <p:ph type="title"/>
          </p:nvPr>
        </p:nvSpPr>
        <p:spPr>
          <a:xfrm>
            <a:off x="2231136" y="964692"/>
            <a:ext cx="7729728" cy="1188720"/>
          </a:xfrm>
        </p:spPr>
        <p:txBody>
          <a:bodyPr>
            <a:normAutofit/>
          </a:bodyPr>
          <a:lstStyle/>
          <a:p>
            <a:r>
              <a:rPr lang="en-US" dirty="0"/>
              <a:t>Reflection</a:t>
            </a:r>
          </a:p>
        </p:txBody>
      </p:sp>
      <p:graphicFrame>
        <p:nvGraphicFramePr>
          <p:cNvPr id="5" name="Content Placeholder 2">
            <a:extLst>
              <a:ext uri="{FF2B5EF4-FFF2-40B4-BE49-F238E27FC236}">
                <a16:creationId xmlns:a16="http://schemas.microsoft.com/office/drawing/2014/main" id="{612724AF-EF1A-6CCA-364F-DF46752F0D0A}"/>
              </a:ext>
            </a:extLst>
          </p:cNvPr>
          <p:cNvGraphicFramePr>
            <a:graphicFrameLocks noGrp="1"/>
          </p:cNvGraphicFramePr>
          <p:nvPr>
            <p:ph idx="1"/>
            <p:extLst>
              <p:ext uri="{D42A27DB-BD31-4B8C-83A1-F6EECF244321}">
                <p14:modId xmlns:p14="http://schemas.microsoft.com/office/powerpoint/2010/main" val="2794454094"/>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62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B44E-1FF0-D542-59A0-2834D45A25D0}"/>
              </a:ext>
            </a:extLst>
          </p:cNvPr>
          <p:cNvSpPr>
            <a:spLocks noGrp="1"/>
          </p:cNvSpPr>
          <p:nvPr>
            <p:ph type="title"/>
          </p:nvPr>
        </p:nvSpPr>
        <p:spPr>
          <a:xfrm>
            <a:off x="804672" y="964692"/>
            <a:ext cx="5894832" cy="1188720"/>
          </a:xfrm>
        </p:spPr>
        <p:txBody>
          <a:bodyPr>
            <a:normAutofit/>
          </a:bodyPr>
          <a:lstStyle/>
          <a:p>
            <a:r>
              <a:rPr lang="en-US" dirty="0"/>
              <a:t>Lessons Learned</a:t>
            </a:r>
          </a:p>
        </p:txBody>
      </p:sp>
      <p:sp>
        <p:nvSpPr>
          <p:cNvPr id="3" name="Content Placeholder 2">
            <a:extLst>
              <a:ext uri="{FF2B5EF4-FFF2-40B4-BE49-F238E27FC236}">
                <a16:creationId xmlns:a16="http://schemas.microsoft.com/office/drawing/2014/main" id="{2EAEDE50-2C3D-7C2B-8004-F9FD447ED436}"/>
              </a:ext>
            </a:extLst>
          </p:cNvPr>
          <p:cNvSpPr>
            <a:spLocks noGrp="1"/>
          </p:cNvSpPr>
          <p:nvPr>
            <p:ph idx="1"/>
          </p:nvPr>
        </p:nvSpPr>
        <p:spPr>
          <a:xfrm>
            <a:off x="803243" y="2638044"/>
            <a:ext cx="5963317" cy="3263206"/>
          </a:xfrm>
        </p:spPr>
        <p:txBody>
          <a:bodyPr>
            <a:normAutofit lnSpcReduction="10000"/>
          </a:bodyPr>
          <a:lstStyle/>
          <a:p>
            <a:pPr>
              <a:lnSpc>
                <a:spcPct val="90000"/>
              </a:lnSpc>
            </a:pPr>
            <a:r>
              <a:rPr lang="en-US" sz="1400"/>
              <a:t>A lesson learned from the process of creating the dashboard was that analysts must always consider the audience and accessibility needs. While building the visualizations, I realized that color alone isn’t enough for conveying information because some users may be colorblind. Adding labels and choosing accessible chart types helped ensure that the dashboard can be understood by all users.</a:t>
            </a:r>
          </a:p>
          <a:p>
            <a:pPr lvl="1">
              <a:lnSpc>
                <a:spcPct val="90000"/>
              </a:lnSpc>
            </a:pPr>
            <a:r>
              <a:rPr lang="en-US" sz="1400"/>
              <a:t>This lesson could be used in the future when creating more dashboards or graphs. Using the built - in colorblind palette in Tableau is a good tool to leverage when thinking about this lesson. </a:t>
            </a:r>
          </a:p>
          <a:p>
            <a:pPr>
              <a:lnSpc>
                <a:spcPct val="90000"/>
              </a:lnSpc>
            </a:pPr>
            <a:r>
              <a:rPr lang="en-US" sz="1400"/>
              <a:t>One lesson learned from creating this presentation is that effective data presentations require more than just dashboards and graphs; it’s essential to explain where the data comes from, present a clear story, and justify the choice of visualizations. </a:t>
            </a:r>
          </a:p>
          <a:p>
            <a:pPr lvl="1">
              <a:lnSpc>
                <a:spcPct val="90000"/>
              </a:lnSpc>
            </a:pPr>
            <a:r>
              <a:rPr lang="en-US" sz="1400"/>
              <a:t>In the future, this lesson can be applied to any data presentation by ensuring the audience understands the purpose and significance of the data being shown.</a:t>
            </a:r>
          </a:p>
        </p:txBody>
      </p:sp>
      <p:sp>
        <p:nvSpPr>
          <p:cNvPr id="10" name="Rectangle 9">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lassroom">
            <a:extLst>
              <a:ext uri="{FF2B5EF4-FFF2-40B4-BE49-F238E27FC236}">
                <a16:creationId xmlns:a16="http://schemas.microsoft.com/office/drawing/2014/main" id="{AA034368-28DD-E23B-077D-95A2F56DDB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5890" y="1768763"/>
            <a:ext cx="3328416" cy="3328416"/>
          </a:xfrm>
          <a:prstGeom prst="rect">
            <a:avLst/>
          </a:prstGeom>
        </p:spPr>
      </p:pic>
    </p:spTree>
    <p:extLst>
      <p:ext uri="{BB962C8B-B14F-4D97-AF65-F5344CB8AC3E}">
        <p14:creationId xmlns:p14="http://schemas.microsoft.com/office/powerpoint/2010/main" val="251245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9B6C-206F-40E1-42C1-B1F703CD00F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B37C41A-EB7A-C52A-65DC-3604C6E322B8}"/>
              </a:ext>
            </a:extLst>
          </p:cNvPr>
          <p:cNvSpPr>
            <a:spLocks noGrp="1"/>
          </p:cNvSpPr>
          <p:nvPr>
            <p:ph idx="1"/>
          </p:nvPr>
        </p:nvSpPr>
        <p:spPr/>
        <p:txBody>
          <a:bodyPr/>
          <a:lstStyle/>
          <a:p>
            <a:r>
              <a:rPr lang="en-US" dirty="0" err="1"/>
              <a:t>Cravit</a:t>
            </a:r>
            <a:r>
              <a:rPr lang="en-US" dirty="0"/>
              <a:t>, R. (2025, June 19). </a:t>
            </a:r>
            <a:r>
              <a:rPr lang="en-US" i="1" dirty="0"/>
              <a:t>Colorblind-Friendly Palettes: Why &amp; How to Use in Design</a:t>
            </a:r>
            <a:r>
              <a:rPr lang="en-US" dirty="0"/>
              <a:t>. </a:t>
            </a:r>
            <a:r>
              <a:rPr lang="en-US" dirty="0" err="1"/>
              <a:t>Venngage</a:t>
            </a:r>
            <a:r>
              <a:rPr lang="en-US" dirty="0"/>
              <a:t>. https://</a:t>
            </a:r>
            <a:r>
              <a:rPr lang="en-US" dirty="0" err="1"/>
              <a:t>venngage.com</a:t>
            </a:r>
            <a:r>
              <a:rPr lang="en-US" dirty="0"/>
              <a:t>/blog/color-blind-friendly-palette/#:~:text=Colorblind%2Dfriendly%20palettes%20usually%20use,on%20how%20blue%20is%20perceived.</a:t>
            </a:r>
          </a:p>
          <a:p>
            <a:endParaRPr lang="en-US" dirty="0"/>
          </a:p>
        </p:txBody>
      </p:sp>
    </p:spTree>
    <p:extLst>
      <p:ext uri="{BB962C8B-B14F-4D97-AF65-F5344CB8AC3E}">
        <p14:creationId xmlns:p14="http://schemas.microsoft.com/office/powerpoint/2010/main" val="318876959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11701</TotalTime>
  <Words>1092</Words>
  <Application>Microsoft Macintosh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Parcel</vt:lpstr>
      <vt:lpstr>Task 2: Telecommunications Churn</vt:lpstr>
      <vt:lpstr>Introduction</vt:lpstr>
      <vt:lpstr>Dataset</vt:lpstr>
      <vt:lpstr>Data Representation</vt:lpstr>
      <vt:lpstr>Filters</vt:lpstr>
      <vt:lpstr>Design and Accessibility</vt:lpstr>
      <vt:lpstr>Reflection</vt:lpstr>
      <vt:lpstr>Lessons Learned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Krescens Kok</dc:creator>
  <cp:lastModifiedBy>Krescens Kok</cp:lastModifiedBy>
  <cp:revision>4</cp:revision>
  <dcterms:created xsi:type="dcterms:W3CDTF">2025-08-25T15:23:44Z</dcterms:created>
  <dcterms:modified xsi:type="dcterms:W3CDTF">2025-09-04T03:21:53Z</dcterms:modified>
</cp:coreProperties>
</file>