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BD08CB-5402-4F76-929F-88009B81AF98}">
  <a:tblStyle styleId="{95BD08CB-5402-4F76-929F-88009B81AF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d59848aa8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59848aa8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59848aa8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59848aa8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e719785f7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e719785f7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03dc11c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03dc11c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59848aa8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59848aa8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59848aa8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59848aa8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59848aa8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d59848aa8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7349f2a4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d7349f2a4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59848aa8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59848aa8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59848aa8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59848aa8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311700" y="415225"/>
            <a:ext cx="8520600" cy="1788600"/>
          </a:xfrm>
          <a:prstGeom prst="roundRect">
            <a:avLst>
              <a:gd fmla="val 16667" name="adj"/>
            </a:avLst>
          </a:prstGeom>
          <a:solidFill>
            <a:srgbClr val="152A86"/>
          </a:solidFill>
          <a:ln cap="flat" cmpd="sng" w="9525">
            <a:solidFill>
              <a:srgbClr val="152A8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 name="Google Shape;14;p2"/>
          <p:cNvSpPr txBox="1"/>
          <p:nvPr>
            <p:ph type="ctrTitle"/>
          </p:nvPr>
        </p:nvSpPr>
        <p:spPr>
          <a:xfrm>
            <a:off x="721950" y="567175"/>
            <a:ext cx="7700100" cy="1484700"/>
          </a:xfrm>
          <a:prstGeom prst="rect">
            <a:avLst/>
          </a:prstGeom>
          <a:noFill/>
        </p:spPr>
        <p:txBody>
          <a:bodyPr anchorCtr="0" anchor="b" bIns="91425" lIns="91425" spcFirstLastPara="1" rIns="91425" wrap="square" tIns="91425">
            <a:normAutofit/>
          </a:bodyPr>
          <a:lstStyle>
            <a:lvl1pPr lvl="0" algn="ctr">
              <a:spcBef>
                <a:spcPts val="0"/>
              </a:spcBef>
              <a:spcAft>
                <a:spcPts val="0"/>
              </a:spcAft>
              <a:buClr>
                <a:schemeClr val="lt1"/>
              </a:buClr>
              <a:buSzPts val="3500"/>
              <a:buNone/>
              <a:defRPr sz="35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5" name="Google Shape;15;p2"/>
          <p:cNvSpPr txBox="1"/>
          <p:nvPr>
            <p:ph idx="1" type="subTitle"/>
          </p:nvPr>
        </p:nvSpPr>
        <p:spPr>
          <a:xfrm>
            <a:off x="311700" y="2327138"/>
            <a:ext cx="8520600" cy="489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a:buNone/>
              <a:defRPr sz="1000">
                <a:solidFill>
                  <a:schemeClr val="lt1"/>
                </a:solidFill>
              </a:defRPr>
            </a:lvl1pPr>
            <a:lvl2pPr lvl="1">
              <a:buNone/>
              <a:defRPr sz="1000">
                <a:solidFill>
                  <a:schemeClr val="lt1"/>
                </a:solidFill>
              </a:defRPr>
            </a:lvl2pPr>
            <a:lvl3pPr lvl="2">
              <a:buNone/>
              <a:defRPr sz="1000">
                <a:solidFill>
                  <a:schemeClr val="lt1"/>
                </a:solidFill>
              </a:defRPr>
            </a:lvl3pPr>
            <a:lvl4pPr lvl="3">
              <a:buNone/>
              <a:defRPr sz="1000">
                <a:solidFill>
                  <a:schemeClr val="lt1"/>
                </a:solidFill>
              </a:defRPr>
            </a:lvl4pPr>
            <a:lvl5pPr lvl="4">
              <a:buNone/>
              <a:defRPr sz="1000">
                <a:solidFill>
                  <a:schemeClr val="lt1"/>
                </a:solidFill>
              </a:defRPr>
            </a:lvl5pPr>
            <a:lvl6pPr lvl="5">
              <a:buNone/>
              <a:defRPr sz="1000">
                <a:solidFill>
                  <a:schemeClr val="lt1"/>
                </a:solidFill>
              </a:defRPr>
            </a:lvl6pPr>
            <a:lvl7pPr lvl="6">
              <a:buNone/>
              <a:defRPr sz="1000">
                <a:solidFill>
                  <a:schemeClr val="lt1"/>
                </a:solidFill>
              </a:defRPr>
            </a:lvl7pPr>
            <a:lvl8pPr lvl="7">
              <a:buNone/>
              <a:defRPr sz="1000">
                <a:solidFill>
                  <a:schemeClr val="lt1"/>
                </a:solidFill>
              </a:defRPr>
            </a:lvl8pPr>
            <a:lvl9pPr lvl="8">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11</a:t>
            </a:r>
            <a:r>
              <a:rPr lang="en"/>
              <a:t> </a:t>
            </a:r>
            <a:endParaRPr/>
          </a:p>
        </p:txBody>
      </p:sp>
      <p:sp>
        <p:nvSpPr>
          <p:cNvPr id="17" name="Google Shape;17;p2"/>
          <p:cNvSpPr txBox="1"/>
          <p:nvPr>
            <p:ph idx="2" type="subTitle"/>
          </p:nvPr>
        </p:nvSpPr>
        <p:spPr>
          <a:xfrm>
            <a:off x="311700" y="2817038"/>
            <a:ext cx="8520600" cy="48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999999"/>
              </a:buClr>
              <a:buSzPts val="1600"/>
              <a:buNone/>
              <a:defRPr sz="1600">
                <a:solidFill>
                  <a:srgbClr val="999999"/>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 name="Google Shape;18;p2"/>
          <p:cNvSpPr txBox="1"/>
          <p:nvPr/>
        </p:nvSpPr>
        <p:spPr>
          <a:xfrm>
            <a:off x="2020050" y="3616438"/>
            <a:ext cx="5103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434343"/>
                </a:solidFill>
              </a:rPr>
              <a:t>St. Petersburg School of Physics, Mathematics, and Computer Science </a:t>
            </a:r>
            <a:endParaRPr sz="1300">
              <a:solidFill>
                <a:srgbClr val="434343"/>
              </a:solidFill>
            </a:endParaRPr>
          </a:p>
        </p:txBody>
      </p:sp>
      <p:sp>
        <p:nvSpPr>
          <p:cNvPr id="19" name="Google Shape;19;p2"/>
          <p:cNvSpPr txBox="1"/>
          <p:nvPr/>
        </p:nvSpPr>
        <p:spPr>
          <a:xfrm>
            <a:off x="1189100" y="4232050"/>
            <a:ext cx="702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434343"/>
                </a:solidFill>
              </a:rPr>
              <a:t>National Research University Higher School of Economics – Saint Petersburg</a:t>
            </a:r>
            <a:endParaRPr>
              <a:solidFill>
                <a:srgbClr val="43434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3" name="Google Shape;53;p11"/>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20" name="Shape 20"/>
        <p:cNvGrpSpPr/>
        <p:nvPr/>
      </p:nvGrpSpPr>
      <p:grpSpPr>
        <a:xfrm>
          <a:off x="0" y="0"/>
          <a:ext cx="0" cy="0"/>
          <a:chOff x="0" y="0"/>
          <a:chExt cx="0" cy="0"/>
        </a:xfrm>
      </p:grpSpPr>
      <p:sp>
        <p:nvSpPr>
          <p:cNvPr id="21" name="Google Shape;21;p3"/>
          <p:cNvSpPr txBox="1"/>
          <p:nvPr>
            <p:ph type="title"/>
          </p:nvPr>
        </p:nvSpPr>
        <p:spPr>
          <a:xfrm>
            <a:off x="0" y="0"/>
            <a:ext cx="9144000" cy="5280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2" name="Google Shape;22;p3"/>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r>
              <a:rPr lang="en"/>
              <a:t>/11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4"/>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11</a:t>
            </a:r>
            <a:r>
              <a:rPr lang="en"/>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5"/>
          <p:cNvSpPr txBox="1"/>
          <p:nvPr>
            <p:ph type="title"/>
          </p:nvPr>
        </p:nvSpPr>
        <p:spPr>
          <a:xfrm>
            <a:off x="0" y="0"/>
            <a:ext cx="9144000" cy="5280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8" name="Google Shape;28;p5"/>
          <p:cNvSpPr txBox="1"/>
          <p:nvPr>
            <p:ph idx="1" type="body"/>
          </p:nvPr>
        </p:nvSpPr>
        <p:spPr>
          <a:xfrm>
            <a:off x="311700" y="811338"/>
            <a:ext cx="8520600" cy="3757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5"/>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11</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0" y="0"/>
            <a:ext cx="9144000" cy="5280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2" name="Google Shape;32;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6"/>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0" y="0"/>
            <a:ext cx="9144000" cy="5280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7" name="Google Shape;37;p7"/>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0" y="0"/>
            <a:ext cx="9135000" cy="52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8"/>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9"/>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0"/>
          <p:cNvSpPr/>
          <p:nvPr/>
        </p:nvSpPr>
        <p:spPr>
          <a:xfrm>
            <a:off x="4661475" y="0"/>
            <a:ext cx="4479000" cy="47958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1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0" name="Google Shape;50;p10"/>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a:t>
            </a:r>
            <a:r>
              <a:rPr lang="en"/>
              <a:t>!!</a:t>
            </a:r>
            <a:r>
              <a:rPr lang="en"/>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528000"/>
          </a:xfrm>
          <a:prstGeom prst="rect">
            <a:avLst/>
          </a:prstGeom>
          <a:solidFill>
            <a:srgbClr val="3F5095"/>
          </a:solidFill>
          <a:ln cap="flat" cmpd="sng" w="9525">
            <a:solidFill>
              <a:srgbClr val="3F5095"/>
            </a:solidFill>
            <a:prstDash val="solid"/>
            <a:round/>
            <a:headEnd len="sm" w="sm" type="none"/>
            <a:tailEnd len="sm" w="sm" type="none"/>
          </a:ln>
        </p:spPr>
        <p:txBody>
          <a:bodyPr anchorCtr="0" anchor="t" bIns="91425" lIns="91425" spcFirstLastPara="1" rIns="91425" wrap="square" tIns="91425">
            <a:normAutofit/>
          </a:bodyPr>
          <a:lstStyle>
            <a:lvl1pPr lvl="0" algn="ctr">
              <a:spcBef>
                <a:spcPts val="0"/>
              </a:spcBef>
              <a:spcAft>
                <a:spcPts val="0"/>
              </a:spcAft>
              <a:buClr>
                <a:schemeClr val="lt1"/>
              </a:buClr>
              <a:buSzPts val="2400"/>
              <a:buNone/>
              <a:defRPr sz="2400">
                <a:solidFill>
                  <a:schemeClr val="lt1"/>
                </a:solidFill>
              </a:defRPr>
            </a:lvl1pPr>
            <a:lvl2pPr lvl="1" algn="ctr">
              <a:spcBef>
                <a:spcPts val="0"/>
              </a:spcBef>
              <a:spcAft>
                <a:spcPts val="0"/>
              </a:spcAft>
              <a:buClr>
                <a:schemeClr val="dk1"/>
              </a:buClr>
              <a:buSzPts val="2400"/>
              <a:buNone/>
              <a:defRPr sz="2400">
                <a:solidFill>
                  <a:schemeClr val="dk1"/>
                </a:solidFill>
              </a:defRPr>
            </a:lvl2pPr>
            <a:lvl3pPr lvl="2" algn="ctr">
              <a:spcBef>
                <a:spcPts val="0"/>
              </a:spcBef>
              <a:spcAft>
                <a:spcPts val="0"/>
              </a:spcAft>
              <a:buClr>
                <a:schemeClr val="dk1"/>
              </a:buClr>
              <a:buSzPts val="2400"/>
              <a:buNone/>
              <a:defRPr sz="2400">
                <a:solidFill>
                  <a:schemeClr val="dk1"/>
                </a:solidFill>
              </a:defRPr>
            </a:lvl3pPr>
            <a:lvl4pPr lvl="3" algn="ctr">
              <a:spcBef>
                <a:spcPts val="0"/>
              </a:spcBef>
              <a:spcAft>
                <a:spcPts val="0"/>
              </a:spcAft>
              <a:buClr>
                <a:schemeClr val="dk1"/>
              </a:buClr>
              <a:buSzPts val="2400"/>
              <a:buNone/>
              <a:defRPr sz="2400">
                <a:solidFill>
                  <a:schemeClr val="dk1"/>
                </a:solidFill>
              </a:defRPr>
            </a:lvl4pPr>
            <a:lvl5pPr lvl="4" algn="ctr">
              <a:spcBef>
                <a:spcPts val="0"/>
              </a:spcBef>
              <a:spcAft>
                <a:spcPts val="0"/>
              </a:spcAft>
              <a:buClr>
                <a:schemeClr val="dk1"/>
              </a:buClr>
              <a:buSzPts val="2400"/>
              <a:buNone/>
              <a:defRPr sz="2400">
                <a:solidFill>
                  <a:schemeClr val="dk1"/>
                </a:solidFill>
              </a:defRPr>
            </a:lvl5pPr>
            <a:lvl6pPr lvl="5" algn="ctr">
              <a:spcBef>
                <a:spcPts val="0"/>
              </a:spcBef>
              <a:spcAft>
                <a:spcPts val="0"/>
              </a:spcAft>
              <a:buClr>
                <a:schemeClr val="dk1"/>
              </a:buClr>
              <a:buSzPts val="2400"/>
              <a:buNone/>
              <a:defRPr sz="2400">
                <a:solidFill>
                  <a:schemeClr val="dk1"/>
                </a:solidFill>
              </a:defRPr>
            </a:lvl6pPr>
            <a:lvl7pPr lvl="6" algn="ctr">
              <a:spcBef>
                <a:spcPts val="0"/>
              </a:spcBef>
              <a:spcAft>
                <a:spcPts val="0"/>
              </a:spcAft>
              <a:buClr>
                <a:schemeClr val="dk1"/>
              </a:buClr>
              <a:buSzPts val="2400"/>
              <a:buNone/>
              <a:defRPr sz="2400">
                <a:solidFill>
                  <a:schemeClr val="dk1"/>
                </a:solidFill>
              </a:defRPr>
            </a:lvl7pPr>
            <a:lvl8pPr lvl="7" algn="ctr">
              <a:spcBef>
                <a:spcPts val="0"/>
              </a:spcBef>
              <a:spcAft>
                <a:spcPts val="0"/>
              </a:spcAft>
              <a:buClr>
                <a:schemeClr val="dk1"/>
              </a:buClr>
              <a:buSzPts val="2400"/>
              <a:buNone/>
              <a:defRPr sz="2400">
                <a:solidFill>
                  <a:schemeClr val="dk1"/>
                </a:solidFill>
              </a:defRPr>
            </a:lvl8pPr>
            <a:lvl9pPr lvl="8" algn="ctr">
              <a:spcBef>
                <a:spcPts val="0"/>
              </a:spcBef>
              <a:spcAft>
                <a:spcPts val="0"/>
              </a:spcAft>
              <a:buClr>
                <a:schemeClr val="dk1"/>
              </a:buClr>
              <a:buSzPts val="2400"/>
              <a:buNone/>
              <a:defRPr sz="2400">
                <a:solidFill>
                  <a:schemeClr val="dk1"/>
                </a:solidFill>
              </a:defRPr>
            </a:lvl9pPr>
          </a:lstStyle>
          <a:p/>
        </p:txBody>
      </p:sp>
      <p:sp>
        <p:nvSpPr>
          <p:cNvPr id="7" name="Google Shape;7;p1"/>
          <p:cNvSpPr txBox="1"/>
          <p:nvPr>
            <p:ph idx="1" type="body"/>
          </p:nvPr>
        </p:nvSpPr>
        <p:spPr>
          <a:xfrm>
            <a:off x="311700" y="811338"/>
            <a:ext cx="8520600" cy="37575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nvSpPr>
        <p:spPr>
          <a:xfrm>
            <a:off x="0" y="4804800"/>
            <a:ext cx="4673400" cy="338700"/>
          </a:xfrm>
          <a:prstGeom prst="rect">
            <a:avLst/>
          </a:prstGeom>
          <a:solidFill>
            <a:srgbClr val="152A86"/>
          </a:solidFill>
          <a:ln cap="flat" cmpd="sng" w="9525">
            <a:solidFill>
              <a:srgbClr val="152A86"/>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chemeClr val="lt1"/>
                </a:solidFill>
              </a:rPr>
              <a:t>Kirill D. Kreslavski</a:t>
            </a:r>
            <a:r>
              <a:rPr lang="en" sz="1000"/>
              <a:t> </a:t>
            </a:r>
            <a:endParaRPr sz="1000"/>
          </a:p>
        </p:txBody>
      </p:sp>
      <p:sp>
        <p:nvSpPr>
          <p:cNvPr id="9" name="Google Shape;9;p1"/>
          <p:cNvSpPr txBox="1"/>
          <p:nvPr/>
        </p:nvSpPr>
        <p:spPr>
          <a:xfrm>
            <a:off x="4673400" y="4804800"/>
            <a:ext cx="44706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lt1"/>
                </a:solidFill>
              </a:rPr>
              <a:t>Kotlin DSL for business processes at Nexign</a:t>
            </a:r>
            <a:endParaRPr sz="1000">
              <a:solidFill>
                <a:schemeClr val="lt1"/>
              </a:solidFill>
            </a:endParaRPr>
          </a:p>
        </p:txBody>
      </p:sp>
      <p:sp>
        <p:nvSpPr>
          <p:cNvPr id="10" name="Google Shape;10;p1"/>
          <p:cNvSpPr txBox="1"/>
          <p:nvPr/>
        </p:nvSpPr>
        <p:spPr>
          <a:xfrm>
            <a:off x="252600" y="4804800"/>
            <a:ext cx="1000500" cy="338700"/>
          </a:xfrm>
          <a:prstGeom prst="rect">
            <a:avLst/>
          </a:prstGeom>
          <a:solidFill>
            <a:srgbClr val="152A86"/>
          </a:solidFill>
          <a:ln cap="flat" cmpd="sng" w="9525">
            <a:solidFill>
              <a:srgbClr val="152A8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SPbSPMCS</a:t>
            </a:r>
            <a:endParaRPr sz="1000"/>
          </a:p>
        </p:txBody>
      </p:sp>
      <p:sp>
        <p:nvSpPr>
          <p:cNvPr id="11" name="Google Shape;11;p1"/>
          <p:cNvSpPr txBox="1"/>
          <p:nvPr>
            <p:ph idx="12" type="sldNum"/>
          </p:nvPr>
        </p:nvSpPr>
        <p:spPr>
          <a:xfrm>
            <a:off x="8477950" y="4804800"/>
            <a:ext cx="519000" cy="338700"/>
          </a:xfrm>
          <a:prstGeom prst="rect">
            <a:avLst/>
          </a:prstGeom>
          <a:solidFill>
            <a:srgbClr val="3F5095"/>
          </a:solidFill>
          <a:ln cap="flat" cmpd="sng" w="9525">
            <a:solidFill>
              <a:srgbClr val="3F5095"/>
            </a:solidFill>
            <a:prstDash val="solid"/>
            <a:round/>
            <a:headEnd len="sm" w="sm" type="none"/>
            <a:tailEnd len="sm" w="sm" type="none"/>
          </a:ln>
        </p:spPr>
        <p:txBody>
          <a:bodyPr anchorCtr="0" anchor="ctr" bIns="91425" lIns="91425" spcFirstLastPara="1" rIns="91425" wrap="square" tIns="91425">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indent="0" lvl="0" marL="0" rtl="0" algn="l">
              <a:spcBef>
                <a:spcPts val="0"/>
              </a:spcBef>
              <a:spcAft>
                <a:spcPts val="0"/>
              </a:spcAft>
              <a:buNone/>
            </a:pPr>
            <a:fld id="{00000000-1234-1234-1234-123412341234}" type="slidenum">
              <a:rPr lang="en"/>
              <a:t>‹#›</a:t>
            </a:fld>
            <a:r>
              <a:rPr lang="en"/>
              <a:t>/11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github.com/KreslavskiKD/nexign-kotlin-b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github.com/zsmb13/VillageDSL"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uber/cadence" TargetMode="External"/><Relationship Id="rId4" Type="http://schemas.openxmlformats.org/officeDocument/2006/relationships/hyperlink" Target="https://www.temporal.io/" TargetMode="External"/><Relationship Id="rId5" Type="http://schemas.openxmlformats.org/officeDocument/2006/relationships/hyperlink" Target="https://github.com/indeedeng/iw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github.com/nsk90/kstatemachine" TargetMode="External"/><Relationship Id="rId4" Type="http://schemas.openxmlformats.org/officeDocument/2006/relationships/hyperlink" Target="https://github.com/Tinder/StateMachine" TargetMode="External"/><Relationship Id="rId5" Type="http://schemas.openxmlformats.org/officeDocument/2006/relationships/hyperlink" Target="https://github.com/open-jumpco/kfs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ph type="ctrTitle"/>
          </p:nvPr>
        </p:nvSpPr>
        <p:spPr>
          <a:xfrm>
            <a:off x="721950" y="567175"/>
            <a:ext cx="7700100" cy="14847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50"/>
              <a:t>Kotlin DSL for Business Processes Automation in Telecom and Underlying Engine for their Execution</a:t>
            </a:r>
            <a:endParaRPr sz="3150"/>
          </a:p>
        </p:txBody>
      </p:sp>
      <p:sp>
        <p:nvSpPr>
          <p:cNvPr id="59" name="Google Shape;59;p12"/>
          <p:cNvSpPr txBox="1"/>
          <p:nvPr>
            <p:ph idx="1" type="subTitle"/>
          </p:nvPr>
        </p:nvSpPr>
        <p:spPr>
          <a:xfrm>
            <a:off x="311700" y="2327138"/>
            <a:ext cx="8520600" cy="48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Kirill D. Kreslavski</a:t>
            </a:r>
            <a:endParaRPr/>
          </a:p>
        </p:txBody>
      </p:sp>
      <p:sp>
        <p:nvSpPr>
          <p:cNvPr id="60" name="Google Shape;60;p12"/>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 </a:t>
            </a:r>
            <a:endParaRPr/>
          </a:p>
        </p:txBody>
      </p:sp>
      <p:sp>
        <p:nvSpPr>
          <p:cNvPr id="61" name="Google Shape;61;p12"/>
          <p:cNvSpPr txBox="1"/>
          <p:nvPr>
            <p:ph idx="2" type="subTitle"/>
          </p:nvPr>
        </p:nvSpPr>
        <p:spPr>
          <a:xfrm>
            <a:off x="311700" y="2817038"/>
            <a:ext cx="8520600" cy="48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1018"/>
              <a:buNone/>
            </a:pPr>
            <a:r>
              <a:rPr lang="en" sz="1200"/>
              <a:t>Academic Supervisor</a:t>
            </a:r>
            <a:r>
              <a:rPr lang="en" sz="1200"/>
              <a:t>: Marina G. Ivanova</a:t>
            </a:r>
            <a:r>
              <a:rPr lang="en" sz="1200"/>
              <a:t>, lead engineer at Nexign</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 Progress</a:t>
            </a:r>
            <a:endParaRPr/>
          </a:p>
        </p:txBody>
      </p:sp>
      <p:sp>
        <p:nvSpPr>
          <p:cNvPr id="136" name="Google Shape;136;p21"/>
          <p:cNvSpPr txBox="1"/>
          <p:nvPr>
            <p:ph idx="1" type="body"/>
          </p:nvPr>
        </p:nvSpPr>
        <p:spPr>
          <a:xfrm>
            <a:off x="311700" y="811338"/>
            <a:ext cx="8520600" cy="3757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Engine enhancements and improvements</a:t>
            </a:r>
            <a:endParaRPr sz="1500"/>
          </a:p>
          <a:p>
            <a:pPr indent="-323850" lvl="1" marL="914400" rtl="0" algn="l">
              <a:spcBef>
                <a:spcPts val="0"/>
              </a:spcBef>
              <a:spcAft>
                <a:spcPts val="0"/>
              </a:spcAft>
              <a:buSzPts val="1500"/>
              <a:buChar char="○"/>
            </a:pPr>
            <a:r>
              <a:rPr lang="en" sz="1500"/>
              <a:t>Try to create a way to provide external dependencies via Kotlin Context (experimental)</a:t>
            </a:r>
            <a:endParaRPr sz="1500"/>
          </a:p>
          <a:p>
            <a:pPr indent="-323850" lvl="1" marL="914400" rtl="0" algn="l">
              <a:spcBef>
                <a:spcPts val="0"/>
              </a:spcBef>
              <a:spcAft>
                <a:spcPts val="0"/>
              </a:spcAft>
              <a:buSzPts val="1500"/>
              <a:buChar char="○"/>
            </a:pPr>
            <a:r>
              <a:rPr lang="en" sz="1500"/>
              <a:t>Automatic generation of Scenarios description as xml specifications and as schematic graph images </a:t>
            </a:r>
            <a:endParaRPr sz="1500"/>
          </a:p>
          <a:p>
            <a:pPr indent="-323850" lvl="1" marL="914400" rtl="0" algn="l">
              <a:spcBef>
                <a:spcPts val="0"/>
              </a:spcBef>
              <a:spcAft>
                <a:spcPts val="0"/>
              </a:spcAft>
              <a:buSzPts val="1500"/>
              <a:buChar char="○"/>
            </a:pPr>
            <a:r>
              <a:rPr lang="en" sz="1500"/>
              <a:t>The same for Scenario execution log</a:t>
            </a:r>
            <a:endParaRPr sz="1500"/>
          </a:p>
          <a:p>
            <a:pPr indent="-323850" lvl="1" marL="914400" rtl="0" algn="l">
              <a:spcBef>
                <a:spcPts val="0"/>
              </a:spcBef>
              <a:spcAft>
                <a:spcPts val="0"/>
              </a:spcAft>
              <a:buSzPts val="1500"/>
              <a:buChar char="○"/>
            </a:pPr>
            <a:r>
              <a:rPr lang="en" sz="1500"/>
              <a:t>Add REST API service</a:t>
            </a:r>
            <a:endParaRPr sz="1500"/>
          </a:p>
          <a:p>
            <a:pPr indent="-323850" lvl="1" marL="914400" rtl="0" algn="l">
              <a:spcBef>
                <a:spcPts val="0"/>
              </a:spcBef>
              <a:spcAft>
                <a:spcPts val="0"/>
              </a:spcAft>
              <a:buSzPts val="1500"/>
              <a:buChar char="○"/>
            </a:pPr>
            <a:r>
              <a:rPr lang="en" sz="1500"/>
              <a:t>Improve multi-threading</a:t>
            </a:r>
            <a:endParaRPr sz="1500"/>
          </a:p>
          <a:p>
            <a:pPr indent="-323850" lvl="0" marL="457200" rtl="0" algn="l">
              <a:spcBef>
                <a:spcPts val="0"/>
              </a:spcBef>
              <a:spcAft>
                <a:spcPts val="0"/>
              </a:spcAft>
              <a:buSzPts val="1500"/>
              <a:buChar char="●"/>
            </a:pPr>
            <a:r>
              <a:rPr lang="en" sz="1500"/>
              <a:t>Write auto-tests and add testing to CI/CD</a:t>
            </a:r>
            <a:endParaRPr sz="1500"/>
          </a:p>
          <a:p>
            <a:pPr indent="-323850" lvl="0" marL="457200" rtl="0" algn="l">
              <a:spcBef>
                <a:spcPts val="0"/>
              </a:spcBef>
              <a:spcAft>
                <a:spcPts val="0"/>
              </a:spcAft>
              <a:buSzPts val="1500"/>
              <a:buChar char="●"/>
            </a:pPr>
            <a:r>
              <a:rPr lang="en" sz="1500"/>
              <a:t>Write more documentation</a:t>
            </a:r>
            <a:endParaRPr sz="1500"/>
          </a:p>
          <a:p>
            <a:pPr indent="0" lvl="0" marL="457200" rtl="0" algn="l">
              <a:spcBef>
                <a:spcPts val="1200"/>
              </a:spcBef>
              <a:spcAft>
                <a:spcPts val="1200"/>
              </a:spcAft>
              <a:buNone/>
            </a:pPr>
            <a:r>
              <a:t/>
            </a:r>
            <a:endParaRPr sz="1500"/>
          </a:p>
        </p:txBody>
      </p:sp>
      <p:sp>
        <p:nvSpPr>
          <p:cNvPr id="137" name="Google Shape;137;p21"/>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143" name="Google Shape;143;p22"/>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pic>
        <p:nvPicPr>
          <p:cNvPr id="144" name="Google Shape;144;p22"/>
          <p:cNvPicPr preferRelativeResize="0"/>
          <p:nvPr/>
        </p:nvPicPr>
        <p:blipFill>
          <a:blip r:embed="rId3">
            <a:alphaModFix/>
          </a:blip>
          <a:stretch>
            <a:fillRect/>
          </a:stretch>
        </p:blipFill>
        <p:spPr>
          <a:xfrm>
            <a:off x="3143250" y="971825"/>
            <a:ext cx="2857500" cy="2857500"/>
          </a:xfrm>
          <a:prstGeom prst="rect">
            <a:avLst/>
          </a:prstGeom>
          <a:noFill/>
          <a:ln>
            <a:noFill/>
          </a:ln>
        </p:spPr>
      </p:pic>
      <p:sp>
        <p:nvSpPr>
          <p:cNvPr id="145" name="Google Shape;145;p22"/>
          <p:cNvSpPr txBox="1"/>
          <p:nvPr/>
        </p:nvSpPr>
        <p:spPr>
          <a:xfrm>
            <a:off x="3189000" y="3963275"/>
            <a:ext cx="27660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hlinkClick r:id="rId4"/>
              </a:rPr>
              <a:t>repository</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to domain</a:t>
            </a:r>
            <a:endParaRPr/>
          </a:p>
        </p:txBody>
      </p:sp>
      <p:sp>
        <p:nvSpPr>
          <p:cNvPr id="67" name="Google Shape;67;p13"/>
          <p:cNvSpPr txBox="1"/>
          <p:nvPr>
            <p:ph idx="1" type="body"/>
          </p:nvPr>
        </p:nvSpPr>
        <p:spPr>
          <a:xfrm>
            <a:off x="214875" y="811350"/>
            <a:ext cx="4709700" cy="20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DSL – Domain Specific Language, in this case basically a </a:t>
            </a:r>
            <a:r>
              <a:rPr lang="en"/>
              <a:t>small</a:t>
            </a:r>
            <a:r>
              <a:rPr lang="en"/>
              <a:t> programming language for our specific domain inside another programming language - Kotlin.</a:t>
            </a:r>
            <a:endParaRPr/>
          </a:p>
          <a:p>
            <a:pPr indent="0" lvl="0" marL="0" rtl="0" algn="l">
              <a:spcBef>
                <a:spcPts val="1200"/>
              </a:spcBef>
              <a:spcAft>
                <a:spcPts val="1200"/>
              </a:spcAft>
              <a:buNone/>
            </a:pPr>
            <a:r>
              <a:rPr lang="en" sz="1000"/>
              <a:t>Great Kotlin DSL </a:t>
            </a:r>
            <a:r>
              <a:rPr lang="en" sz="1000"/>
              <a:t>examples</a:t>
            </a:r>
            <a:r>
              <a:rPr lang="en" sz="1000"/>
              <a:t> can be found here </a:t>
            </a:r>
            <a:r>
              <a:rPr lang="en" sz="1000" u="sng">
                <a:solidFill>
                  <a:schemeClr val="hlink"/>
                </a:solidFill>
                <a:hlinkClick r:id="rId3"/>
              </a:rPr>
              <a:t>github.com/zsmb13/VillageDSL</a:t>
            </a:r>
            <a:endParaRPr sz="1000"/>
          </a:p>
        </p:txBody>
      </p:sp>
      <p:sp>
        <p:nvSpPr>
          <p:cNvPr id="68" name="Google Shape;68;p13"/>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pic>
        <p:nvPicPr>
          <p:cNvPr id="69" name="Google Shape;69;p13"/>
          <p:cNvPicPr preferRelativeResize="0"/>
          <p:nvPr/>
        </p:nvPicPr>
        <p:blipFill>
          <a:blip r:embed="rId4">
            <a:alphaModFix/>
          </a:blip>
          <a:stretch>
            <a:fillRect/>
          </a:stretch>
        </p:blipFill>
        <p:spPr>
          <a:xfrm>
            <a:off x="214875" y="2902450"/>
            <a:ext cx="1708475" cy="1180525"/>
          </a:xfrm>
          <a:prstGeom prst="rect">
            <a:avLst/>
          </a:prstGeom>
          <a:noFill/>
          <a:ln>
            <a:noFill/>
          </a:ln>
        </p:spPr>
      </p:pic>
      <p:pic>
        <p:nvPicPr>
          <p:cNvPr id="70" name="Google Shape;70;p13"/>
          <p:cNvPicPr preferRelativeResize="0"/>
          <p:nvPr/>
        </p:nvPicPr>
        <p:blipFill>
          <a:blip r:embed="rId5">
            <a:alphaModFix/>
          </a:blip>
          <a:stretch>
            <a:fillRect/>
          </a:stretch>
        </p:blipFill>
        <p:spPr>
          <a:xfrm>
            <a:off x="2269705" y="2902450"/>
            <a:ext cx="2046245" cy="1180525"/>
          </a:xfrm>
          <a:prstGeom prst="rect">
            <a:avLst/>
          </a:prstGeom>
          <a:noFill/>
          <a:ln>
            <a:noFill/>
          </a:ln>
        </p:spPr>
      </p:pic>
      <p:sp>
        <p:nvSpPr>
          <p:cNvPr id="71" name="Google Shape;71;p13"/>
          <p:cNvSpPr txBox="1"/>
          <p:nvPr/>
        </p:nvSpPr>
        <p:spPr>
          <a:xfrm>
            <a:off x="6921150" y="757675"/>
            <a:ext cx="18360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Example business process in telecom</a:t>
            </a:r>
            <a:endParaRPr sz="1200">
              <a:solidFill>
                <a:schemeClr val="dk1"/>
              </a:solidFill>
            </a:endParaRPr>
          </a:p>
        </p:txBody>
      </p:sp>
      <p:pic>
        <p:nvPicPr>
          <p:cNvPr id="72" name="Google Shape;72;p13"/>
          <p:cNvPicPr preferRelativeResize="0"/>
          <p:nvPr/>
        </p:nvPicPr>
        <p:blipFill>
          <a:blip r:embed="rId6">
            <a:alphaModFix/>
          </a:blip>
          <a:stretch>
            <a:fillRect/>
          </a:stretch>
        </p:blipFill>
        <p:spPr>
          <a:xfrm>
            <a:off x="4792825" y="684825"/>
            <a:ext cx="2971294" cy="4047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Motivation</a:t>
            </a:r>
            <a:endParaRPr/>
          </a:p>
        </p:txBody>
      </p:sp>
      <p:sp>
        <p:nvSpPr>
          <p:cNvPr id="78" name="Google Shape;78;p14"/>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
        <p:nvSpPr>
          <p:cNvPr id="79" name="Google Shape;79;p14"/>
          <p:cNvSpPr txBox="1"/>
          <p:nvPr/>
        </p:nvSpPr>
        <p:spPr>
          <a:xfrm>
            <a:off x="124550" y="671350"/>
            <a:ext cx="7088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Nexign</a:t>
            </a:r>
            <a:r>
              <a:rPr lang="en" sz="1700"/>
              <a:t> — russian IT company, OSS/BSS software </a:t>
            </a:r>
            <a:endParaRPr sz="1700"/>
          </a:p>
          <a:p>
            <a:pPr indent="457200" lvl="0" marL="0" rtl="0" algn="l">
              <a:spcBef>
                <a:spcPts val="0"/>
              </a:spcBef>
              <a:spcAft>
                <a:spcPts val="0"/>
              </a:spcAft>
              <a:buNone/>
            </a:pPr>
            <a:r>
              <a:rPr lang="en" sz="1700"/>
              <a:t>    </a:t>
            </a:r>
            <a:r>
              <a:rPr lang="en" sz="1700"/>
              <a:t>a</a:t>
            </a:r>
            <a:r>
              <a:rPr lang="en" sz="1700"/>
              <a:t>nd business digitalization solutions developer, Russia’s first</a:t>
            </a:r>
            <a:endParaRPr sz="1700"/>
          </a:p>
          <a:p>
            <a:pPr indent="457200" lvl="0" marL="0" rtl="0" algn="l">
              <a:spcBef>
                <a:spcPts val="0"/>
              </a:spcBef>
              <a:spcAft>
                <a:spcPts val="0"/>
              </a:spcAft>
              <a:buNone/>
            </a:pPr>
            <a:r>
              <a:rPr lang="en" sz="1700"/>
              <a:t>    telecom billing software developer.</a:t>
            </a:r>
            <a:endParaRPr sz="1700"/>
          </a:p>
        </p:txBody>
      </p:sp>
      <p:pic>
        <p:nvPicPr>
          <p:cNvPr id="80" name="Google Shape;80;p14"/>
          <p:cNvPicPr preferRelativeResize="0"/>
          <p:nvPr/>
        </p:nvPicPr>
        <p:blipFill>
          <a:blip r:embed="rId3">
            <a:alphaModFix/>
          </a:blip>
          <a:stretch>
            <a:fillRect/>
          </a:stretch>
        </p:blipFill>
        <p:spPr>
          <a:xfrm>
            <a:off x="6908375" y="571725"/>
            <a:ext cx="2088575" cy="692600"/>
          </a:xfrm>
          <a:prstGeom prst="rect">
            <a:avLst/>
          </a:prstGeom>
          <a:noFill/>
          <a:ln>
            <a:noFill/>
          </a:ln>
        </p:spPr>
      </p:pic>
      <p:sp>
        <p:nvSpPr>
          <p:cNvPr id="81" name="Google Shape;81;p14"/>
          <p:cNvSpPr txBox="1"/>
          <p:nvPr/>
        </p:nvSpPr>
        <p:spPr>
          <a:xfrm>
            <a:off x="124550" y="1640950"/>
            <a:ext cx="4246800" cy="29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Nexign has a product called CRAB, which basically is a high-load business scenario execution system and the problem is that Scenario describing and developing is not fast and the result is long and messy piece of code with the description of all transitions, conditions, states and procedures.</a:t>
            </a:r>
            <a:endParaRPr sz="1800">
              <a:solidFill>
                <a:schemeClr val="dk1"/>
              </a:solidFill>
            </a:endParaRPr>
          </a:p>
        </p:txBody>
      </p:sp>
      <p:sp>
        <p:nvSpPr>
          <p:cNvPr id="82" name="Google Shape;82;p14"/>
          <p:cNvSpPr txBox="1"/>
          <p:nvPr/>
        </p:nvSpPr>
        <p:spPr>
          <a:xfrm>
            <a:off x="4888500" y="2229325"/>
            <a:ext cx="3985200" cy="22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What is desired is a Kotlin DSL, that would help structurize and simplify the development of Scenarios and reduce an amount of Java boilerplate and human-factor errors.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Goals and Tasks</a:t>
            </a:r>
            <a:endParaRPr/>
          </a:p>
        </p:txBody>
      </p:sp>
      <p:sp>
        <p:nvSpPr>
          <p:cNvPr id="88" name="Google Shape;88;p15"/>
          <p:cNvSpPr txBox="1"/>
          <p:nvPr>
            <p:ph idx="1" type="body"/>
          </p:nvPr>
        </p:nvSpPr>
        <p:spPr>
          <a:xfrm>
            <a:off x="311700" y="1845650"/>
            <a:ext cx="8520600" cy="2723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Research and </a:t>
            </a:r>
            <a:r>
              <a:rPr lang="en" sz="1600"/>
              <a:t>analyze</a:t>
            </a:r>
            <a:r>
              <a:rPr lang="en" sz="1600"/>
              <a:t> existing analogues, their advantages and disadvantages</a:t>
            </a:r>
            <a:endParaRPr sz="1600"/>
          </a:p>
          <a:p>
            <a:pPr indent="-330200" lvl="0" marL="457200" rtl="0" algn="l">
              <a:spcBef>
                <a:spcPts val="0"/>
              </a:spcBef>
              <a:spcAft>
                <a:spcPts val="0"/>
              </a:spcAft>
              <a:buSzPts val="1600"/>
              <a:buChar char="●"/>
            </a:pPr>
            <a:r>
              <a:rPr lang="en" sz="1600"/>
              <a:t>Develop DSL and add more new functionality</a:t>
            </a:r>
            <a:endParaRPr sz="1600"/>
          </a:p>
          <a:p>
            <a:pPr indent="-330200" lvl="0" marL="457200" rtl="0" algn="l">
              <a:spcBef>
                <a:spcPts val="0"/>
              </a:spcBef>
              <a:spcAft>
                <a:spcPts val="0"/>
              </a:spcAft>
              <a:buSzPts val="1600"/>
              <a:buChar char="●"/>
            </a:pPr>
            <a:r>
              <a:rPr lang="en" sz="1600"/>
              <a:t>Develop Production ready and Testing engines</a:t>
            </a:r>
            <a:endParaRPr sz="1600"/>
          </a:p>
          <a:p>
            <a:pPr indent="-330200" lvl="0" marL="457200" rtl="0" algn="l">
              <a:spcBef>
                <a:spcPts val="0"/>
              </a:spcBef>
              <a:spcAft>
                <a:spcPts val="0"/>
              </a:spcAft>
              <a:buSzPts val="1600"/>
              <a:buChar char="●"/>
            </a:pPr>
            <a:r>
              <a:rPr lang="en" sz="1600"/>
              <a:t>Autotests cover</a:t>
            </a:r>
            <a:endParaRPr sz="1600"/>
          </a:p>
          <a:p>
            <a:pPr indent="-330200" lvl="0" marL="457200" rtl="0" algn="l">
              <a:spcBef>
                <a:spcPts val="0"/>
              </a:spcBef>
              <a:spcAft>
                <a:spcPts val="0"/>
              </a:spcAft>
              <a:buSzPts val="1600"/>
              <a:buChar char="●"/>
            </a:pPr>
            <a:r>
              <a:rPr lang="en" sz="1600"/>
              <a:t>Proof of the concept</a:t>
            </a:r>
            <a:r>
              <a:rPr lang="en" sz="1600"/>
              <a:t>, functionality check. Get user experience feedback</a:t>
            </a:r>
            <a:endParaRPr sz="1600"/>
          </a:p>
          <a:p>
            <a:pPr indent="0" lvl="0" marL="457200" rtl="0" algn="l">
              <a:spcBef>
                <a:spcPts val="1200"/>
              </a:spcBef>
              <a:spcAft>
                <a:spcPts val="1200"/>
              </a:spcAft>
              <a:buNone/>
            </a:pPr>
            <a:r>
              <a:t/>
            </a:r>
            <a:endParaRPr sz="1600"/>
          </a:p>
        </p:txBody>
      </p:sp>
      <p:sp>
        <p:nvSpPr>
          <p:cNvPr id="89" name="Google Shape;89;p15"/>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
        <p:nvSpPr>
          <p:cNvPr id="90" name="Google Shape;90;p15"/>
          <p:cNvSpPr txBox="1"/>
          <p:nvPr/>
        </p:nvSpPr>
        <p:spPr>
          <a:xfrm>
            <a:off x="453625" y="614150"/>
            <a:ext cx="8296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Global goal</a:t>
            </a:r>
            <a:r>
              <a:rPr lang="en" sz="1700"/>
              <a:t>: develop effective</a:t>
            </a:r>
            <a:r>
              <a:rPr lang="en" sz="1700"/>
              <a:t> Kotlin DSL for short, readable scenarios description and a compact engine for their execution, reducing amount of “human factor” errors (e.g. typos, types compatibility errors, etc.)</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Comparison with analogues 1</a:t>
            </a:r>
            <a:endParaRPr/>
          </a:p>
        </p:txBody>
      </p:sp>
      <p:sp>
        <p:nvSpPr>
          <p:cNvPr id="96" name="Google Shape;96;p16"/>
          <p:cNvSpPr txBox="1"/>
          <p:nvPr>
            <p:ph idx="1" type="body"/>
          </p:nvPr>
        </p:nvSpPr>
        <p:spPr>
          <a:xfrm>
            <a:off x="317350" y="527989"/>
            <a:ext cx="8520600" cy="463800"/>
          </a:xfrm>
          <a:prstGeom prst="rect">
            <a:avLst/>
          </a:prstGeom>
        </p:spPr>
        <p:txBody>
          <a:bodyPr anchorCtr="0" anchor="t" bIns="91425" lIns="91425" spcFirstLastPara="1" rIns="91425" wrap="square" tIns="91425">
            <a:normAutofit fontScale="85000"/>
          </a:bodyPr>
          <a:lstStyle/>
          <a:p>
            <a:pPr indent="0" lvl="0" marL="457200" rtl="0" algn="l">
              <a:spcBef>
                <a:spcPts val="0"/>
              </a:spcBef>
              <a:spcAft>
                <a:spcPts val="1200"/>
              </a:spcAft>
              <a:buNone/>
            </a:pPr>
            <a:r>
              <a:rPr lang="en" sz="1600"/>
              <a:t>Frameworks / libraries and products for business </a:t>
            </a:r>
            <a:r>
              <a:rPr lang="en" sz="1600"/>
              <a:t>processes/scenarios descriptioning and development</a:t>
            </a:r>
            <a:endParaRPr sz="1600"/>
          </a:p>
        </p:txBody>
      </p:sp>
      <p:sp>
        <p:nvSpPr>
          <p:cNvPr id="97" name="Google Shape;97;p16"/>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graphicFrame>
        <p:nvGraphicFramePr>
          <p:cNvPr id="98" name="Google Shape;98;p16"/>
          <p:cNvGraphicFramePr/>
          <p:nvPr/>
        </p:nvGraphicFramePr>
        <p:xfrm>
          <a:off x="311700" y="991875"/>
          <a:ext cx="3000000" cy="3000000"/>
        </p:xfrm>
        <a:graphic>
          <a:graphicData uri="http://schemas.openxmlformats.org/drawingml/2006/table">
            <a:tbl>
              <a:tblPr>
                <a:noFill/>
                <a:tableStyleId>{95BD08CB-5402-4F76-929F-88009B81AF98}</a:tableStyleId>
              </a:tblPr>
              <a:tblGrid>
                <a:gridCol w="2980200"/>
                <a:gridCol w="2919050"/>
                <a:gridCol w="2621350"/>
              </a:tblGrid>
              <a:tr h="2536125">
                <a:tc>
                  <a:txBody>
                    <a:bodyPr/>
                    <a:lstStyle/>
                    <a:p>
                      <a:pPr indent="0" lvl="0" marL="0" rtl="0" algn="l">
                        <a:spcBef>
                          <a:spcPts val="0"/>
                        </a:spcBef>
                        <a:spcAft>
                          <a:spcPts val="0"/>
                        </a:spcAft>
                        <a:buNone/>
                      </a:pPr>
                      <a:r>
                        <a:rPr b="1" lang="en" u="sng">
                          <a:solidFill>
                            <a:schemeClr val="hlink"/>
                          </a:solidFill>
                          <a:hlinkClick r:id="rId3"/>
                        </a:rPr>
                        <a:t>Cadence</a:t>
                      </a:r>
                      <a:r>
                        <a:rPr b="1" lang="en"/>
                        <a:t> </a:t>
                      </a:r>
                      <a:r>
                        <a:rPr lang="en"/>
                        <a:t>– </a:t>
                      </a:r>
                      <a:r>
                        <a:rPr b="1" lang="en"/>
                        <a:t>Golang </a:t>
                      </a:r>
                      <a:r>
                        <a:rPr lang="en"/>
                        <a:t>BPMN engine with libraries in Go, </a:t>
                      </a:r>
                      <a:r>
                        <a:rPr b="1" lang="en"/>
                        <a:t>Java</a:t>
                      </a:r>
                      <a:r>
                        <a:rPr lang="en"/>
                        <a:t>, Python and Ruby. </a:t>
                      </a:r>
                      <a:br>
                        <a:rPr lang="en"/>
                      </a:br>
                      <a:r>
                        <a:rPr b="1" lang="en"/>
                        <a:t>Open source</a:t>
                      </a:r>
                      <a:r>
                        <a:rPr lang="en"/>
                        <a:t>.</a:t>
                      </a:r>
                      <a:endParaRPr/>
                    </a:p>
                    <a:p>
                      <a:pPr indent="0" lvl="0" marL="0" rtl="0" algn="l">
                        <a:spcBef>
                          <a:spcPts val="0"/>
                        </a:spcBef>
                        <a:spcAft>
                          <a:spcPts val="0"/>
                        </a:spcAft>
                        <a:buNone/>
                      </a:pPr>
                      <a:r>
                        <a:rPr lang="en"/>
                        <a:t>Gigantic, covers the whole BPMN functionality, therefore is very complex. Lots of options and preferences for all and everything. Overexpandable for almost anything.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Shortly said – overkill.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u="sng">
                          <a:solidFill>
                            <a:schemeClr val="hlink"/>
                          </a:solidFill>
                          <a:hlinkClick r:id="rId4"/>
                        </a:rPr>
                        <a:t>Temporal </a:t>
                      </a:r>
                      <a:r>
                        <a:rPr lang="en">
                          <a:solidFill>
                            <a:schemeClr val="dk1"/>
                          </a:solidFill>
                        </a:rPr>
                        <a:t>– BPMN framework, based on Cadence, easier in exploitation and customization, also </a:t>
                      </a:r>
                      <a:r>
                        <a:rPr b="1" lang="en">
                          <a:solidFill>
                            <a:schemeClr val="dk1"/>
                          </a:solidFill>
                        </a:rPr>
                        <a:t>Open source, </a:t>
                      </a:r>
                      <a:r>
                        <a:rPr lang="en">
                          <a:solidFill>
                            <a:schemeClr val="dk1"/>
                          </a:solidFill>
                        </a:rPr>
                        <a:t>also </a:t>
                      </a:r>
                      <a:r>
                        <a:rPr b="1" lang="en">
                          <a:solidFill>
                            <a:schemeClr val="dk1"/>
                          </a:solidFill>
                        </a:rPr>
                        <a:t>Java</a:t>
                      </a:r>
                      <a:r>
                        <a:rPr lang="en">
                          <a:solidFill>
                            <a:schemeClr val="dk1"/>
                          </a:solidFill>
                        </a:rPr>
                        <a:t>.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5">
                            <a:extLst>
                              <a:ext uri="{A12FA001-AC4F-418D-AE19-62706E023703}">
                                <ahyp:hlinkClr val="tx"/>
                              </a:ext>
                            </a:extLst>
                          </a:hlinkClick>
                        </a:rPr>
                        <a:t>iWF</a:t>
                      </a:r>
                      <a:r>
                        <a:rPr lang="en">
                          <a:solidFill>
                            <a:schemeClr val="dk1"/>
                          </a:solidFill>
                        </a:rPr>
                        <a:t> – BPMN framework based on Cadence, even easier than Temporal.</a:t>
                      </a:r>
                      <a:endParaRPr/>
                    </a:p>
                  </a:txBody>
                  <a:tcPr marT="91425" marB="91425" marR="91425" marL="91425"/>
                </a:tc>
              </a:tr>
            </a:tbl>
          </a:graphicData>
        </a:graphic>
      </p:graphicFrame>
      <p:sp>
        <p:nvSpPr>
          <p:cNvPr id="99" name="Google Shape;99;p16"/>
          <p:cNvSpPr txBox="1"/>
          <p:nvPr/>
        </p:nvSpPr>
        <p:spPr>
          <a:xfrm>
            <a:off x="395650" y="3910525"/>
            <a:ext cx="83640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Common issue – transitions definition is smeared in all across the code, no single-point for scenario description, not humanly readable.</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Comparison with analogues 2</a:t>
            </a:r>
            <a:endParaRPr/>
          </a:p>
        </p:txBody>
      </p:sp>
      <p:sp>
        <p:nvSpPr>
          <p:cNvPr id="105" name="Google Shape;105;p17"/>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
        <p:nvSpPr>
          <p:cNvPr id="106" name="Google Shape;106;p17"/>
          <p:cNvSpPr txBox="1"/>
          <p:nvPr>
            <p:ph idx="1" type="body"/>
          </p:nvPr>
        </p:nvSpPr>
        <p:spPr>
          <a:xfrm>
            <a:off x="311700" y="528000"/>
            <a:ext cx="8520600" cy="3900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1200"/>
              </a:spcAft>
              <a:buNone/>
            </a:pPr>
            <a:r>
              <a:rPr lang="en" sz="1600"/>
              <a:t>Frameworks </a:t>
            </a:r>
            <a:r>
              <a:rPr lang="en" sz="1600"/>
              <a:t>/ libraries and products for finite state machines development</a:t>
            </a:r>
            <a:endParaRPr sz="1600"/>
          </a:p>
        </p:txBody>
      </p:sp>
      <p:graphicFrame>
        <p:nvGraphicFramePr>
          <p:cNvPr id="107" name="Google Shape;107;p17"/>
          <p:cNvGraphicFramePr/>
          <p:nvPr/>
        </p:nvGraphicFramePr>
        <p:xfrm>
          <a:off x="311700" y="860775"/>
          <a:ext cx="3000000" cy="3000000"/>
        </p:xfrm>
        <a:graphic>
          <a:graphicData uri="http://schemas.openxmlformats.org/drawingml/2006/table">
            <a:tbl>
              <a:tblPr>
                <a:noFill/>
                <a:tableStyleId>{95BD08CB-5402-4F76-929F-88009B81AF98}</a:tableStyleId>
              </a:tblPr>
              <a:tblGrid>
                <a:gridCol w="1753550"/>
                <a:gridCol w="2431100"/>
                <a:gridCol w="2110525"/>
                <a:gridCol w="2225425"/>
              </a:tblGrid>
              <a:tr h="598875">
                <a:tc>
                  <a:txBody>
                    <a:bodyPr/>
                    <a:lstStyle/>
                    <a:p>
                      <a:pPr indent="0" lvl="0" marL="0" rtl="0" algn="ctr">
                        <a:spcBef>
                          <a:spcPts val="0"/>
                        </a:spcBef>
                        <a:spcAft>
                          <a:spcPts val="0"/>
                        </a:spcAft>
                        <a:buNone/>
                      </a:pPr>
                      <a:r>
                        <a:rPr lang="en"/>
                        <a:t>Name</a:t>
                      </a:r>
                      <a:endParaRPr/>
                    </a:p>
                  </a:txBody>
                  <a:tcPr marT="91425" marB="91425" marR="91425" marL="91425"/>
                </a:tc>
                <a:tc>
                  <a:txBody>
                    <a:bodyPr/>
                    <a:lstStyle/>
                    <a:p>
                      <a:pPr indent="0" lvl="0" marL="0" rtl="0" algn="ctr">
                        <a:spcBef>
                          <a:spcPts val="0"/>
                        </a:spcBef>
                        <a:spcAft>
                          <a:spcPts val="0"/>
                        </a:spcAft>
                        <a:buNone/>
                      </a:pPr>
                      <a:r>
                        <a:rPr lang="en"/>
                        <a:t>Short description</a:t>
                      </a:r>
                      <a:endParaRPr/>
                    </a:p>
                  </a:txBody>
                  <a:tcPr marT="91425" marB="91425" marR="91425" marL="91425"/>
                </a:tc>
                <a:tc>
                  <a:txBody>
                    <a:bodyPr/>
                    <a:lstStyle/>
                    <a:p>
                      <a:pPr indent="0" lvl="0" marL="0" rtl="0" algn="ctr">
                        <a:spcBef>
                          <a:spcPts val="0"/>
                        </a:spcBef>
                        <a:spcAft>
                          <a:spcPts val="0"/>
                        </a:spcAft>
                        <a:buNone/>
                      </a:pPr>
                      <a:r>
                        <a:rPr lang="en"/>
                        <a:t>Has an execution engine</a:t>
                      </a:r>
                      <a:endParaRPr/>
                    </a:p>
                  </a:txBody>
                  <a:tcPr marT="91425" marB="91425" marR="91425" marL="91425"/>
                </a:tc>
                <a:tc>
                  <a:txBody>
                    <a:bodyPr/>
                    <a:lstStyle/>
                    <a:p>
                      <a:pPr indent="0" lvl="0" marL="0" rtl="0" algn="ctr">
                        <a:spcBef>
                          <a:spcPts val="0"/>
                        </a:spcBef>
                        <a:spcAft>
                          <a:spcPts val="0"/>
                        </a:spcAft>
                        <a:buNone/>
                      </a:pPr>
                      <a:r>
                        <a:rPr lang="en"/>
                        <a:t>Automatic picture generation from code</a:t>
                      </a:r>
                      <a:endParaRPr/>
                    </a:p>
                  </a:txBody>
                  <a:tcPr marT="91425" marB="91425" marR="91425" marL="91425"/>
                </a:tc>
              </a:tr>
              <a:tr h="1003150">
                <a:tc>
                  <a:txBody>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3">
                            <a:extLst>
                              <a:ext uri="{A12FA001-AC4F-418D-AE19-62706E023703}">
                                <ahyp:hlinkClr val="tx"/>
                              </a:ext>
                            </a:extLst>
                          </a:hlinkClick>
                        </a:rPr>
                        <a:t>KStateMachine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Quite compact framework</a:t>
                      </a:r>
                      <a:r>
                        <a:rPr lang="en" sz="1100">
                          <a:solidFill>
                            <a:schemeClr val="dk1"/>
                          </a:solidFill>
                        </a:rPr>
                        <a:t>, but now it is all the way around – all the operations, what they do, their code must be declared in one place, which is bad for decomposition</a:t>
                      </a:r>
                      <a:endParaRPr sz="1100"/>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solidFill>
                      <a:srgbClr val="FFFF00"/>
                    </a:solidFill>
                  </a:tcPr>
                </a:tc>
                <a:tc>
                  <a:txBody>
                    <a:bodyPr/>
                    <a:lstStyle/>
                    <a:p>
                      <a:pPr indent="0" lvl="0" marL="0" rtl="0" algn="ctr">
                        <a:spcBef>
                          <a:spcPts val="0"/>
                        </a:spcBef>
                        <a:spcAft>
                          <a:spcPts val="0"/>
                        </a:spcAft>
                        <a:buNone/>
                      </a:pPr>
                      <a:r>
                        <a:rPr lang="en"/>
                        <a:t>-</a:t>
                      </a:r>
                      <a:endParaRPr/>
                    </a:p>
                  </a:txBody>
                  <a:tcPr marT="91425" marB="91425" marR="91425" marL="91425">
                    <a:solidFill>
                      <a:srgbClr val="EA9999"/>
                    </a:solidFill>
                  </a:tcPr>
                </a:tc>
              </a:tr>
              <a:tr h="1277600">
                <a:tc>
                  <a:txBody>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4">
                            <a:extLst>
                              <a:ext uri="{A12FA001-AC4F-418D-AE19-62706E023703}">
                                <ahyp:hlinkClr val="tx"/>
                              </a:ext>
                            </a:extLst>
                          </a:hlinkClick>
                        </a:rPr>
                        <a:t>StateMachine (tinder.com)</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Pure </a:t>
                      </a:r>
                      <a:r>
                        <a:rPr lang="en" sz="1100">
                          <a:solidFill>
                            <a:schemeClr val="dk1"/>
                          </a:solidFill>
                        </a:rPr>
                        <a:t>State Machine Builder, useful job can only be done via side effects from transitions, the states are just states.</a:t>
                      </a:r>
                      <a:endParaRPr sz="1100">
                        <a:solidFill>
                          <a:schemeClr val="dk1"/>
                        </a:solidFill>
                      </a:endParaRPr>
                    </a:p>
                    <a:p>
                      <a:pPr indent="0" lvl="0" marL="0" rtl="0" algn="l">
                        <a:spcBef>
                          <a:spcPts val="0"/>
                        </a:spcBef>
                        <a:spcAft>
                          <a:spcPts val="0"/>
                        </a:spcAft>
                        <a:buNone/>
                      </a:pPr>
                      <a:r>
                        <a:rPr lang="en" sz="1100">
                          <a:solidFill>
                            <a:schemeClr val="dk1"/>
                          </a:solidFill>
                        </a:rPr>
                        <a:t>It also becomes a quite long spaghetti.</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solidFill>
                      <a:srgbClr val="EA9999"/>
                    </a:solidFill>
                  </a:tcPr>
                </a:tc>
                <a:tc>
                  <a:txBody>
                    <a:bodyPr/>
                    <a:lstStyle/>
                    <a:p>
                      <a:pPr indent="0" lvl="0" marL="0" rtl="0" algn="ctr">
                        <a:spcBef>
                          <a:spcPts val="0"/>
                        </a:spcBef>
                        <a:spcAft>
                          <a:spcPts val="0"/>
                        </a:spcAft>
                        <a:buNone/>
                      </a:pPr>
                      <a:r>
                        <a:rPr lang="en"/>
                        <a:t>-</a:t>
                      </a:r>
                      <a:endParaRPr/>
                    </a:p>
                  </a:txBody>
                  <a:tcPr marT="91425" marB="91425" marR="91425" marL="91425">
                    <a:solidFill>
                      <a:srgbClr val="EA9999"/>
                    </a:solidFill>
                  </a:tcPr>
                </a:tc>
              </a:tr>
              <a:tr h="1003150">
                <a:tc>
                  <a:txBody>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5">
                            <a:extLst>
                              <a:ext uri="{A12FA001-AC4F-418D-AE19-62706E023703}">
                                <ahyp:hlinkClr val="tx"/>
                              </a:ext>
                            </a:extLst>
                          </a:hlinkClick>
                        </a:rPr>
                        <a:t>KFSM</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chemeClr val="dk1"/>
                          </a:solidFill>
                        </a:rPr>
                        <a:t>Decent framework</a:t>
                      </a:r>
                      <a:r>
                        <a:rPr lang="en" sz="1100">
                          <a:solidFill>
                            <a:schemeClr val="dk1"/>
                          </a:solidFill>
                        </a:rPr>
                        <a:t>, provides api as exactly Kotlin DSL, but describing even a tiny State Machine takes a lot of code and space for no meaningful reason.</a:t>
                      </a:r>
                      <a:endParaRPr sz="1100">
                        <a:solidFill>
                          <a:schemeClr val="dk1"/>
                        </a:solidFill>
                      </a:endParaRPr>
                    </a:p>
                  </a:txBody>
                  <a:tcPr marT="91425" marB="91425" marR="91425" marL="91425"/>
                </a:tc>
                <a:tc>
                  <a:txBody>
                    <a:bodyPr/>
                    <a:lstStyle/>
                    <a:p>
                      <a:pPr indent="0" lvl="0" marL="0" rtl="0" algn="ctr">
                        <a:spcBef>
                          <a:spcPts val="0"/>
                        </a:spcBef>
                        <a:spcAft>
                          <a:spcPts val="0"/>
                        </a:spcAft>
                        <a:buNone/>
                      </a:pPr>
                      <a:r>
                        <a:rPr lang="en"/>
                        <a:t>-</a:t>
                      </a:r>
                      <a:endParaRPr/>
                    </a:p>
                  </a:txBody>
                  <a:tcPr marT="91425" marB="91425" marR="91425" marL="91425">
                    <a:solidFill>
                      <a:srgbClr val="EA9999"/>
                    </a:solidFill>
                  </a:tcPr>
                </a:tc>
                <a:tc>
                  <a:txBody>
                    <a:bodyPr/>
                    <a:lstStyle/>
                    <a:p>
                      <a:pPr indent="0" lvl="0" marL="0" rtl="0" algn="ctr">
                        <a:spcBef>
                          <a:spcPts val="0"/>
                        </a:spcBef>
                        <a:spcAft>
                          <a:spcPts val="0"/>
                        </a:spcAft>
                        <a:buNone/>
                      </a:pPr>
                      <a:r>
                        <a:rPr lang="en"/>
                        <a:t>+</a:t>
                      </a:r>
                      <a:endParaRPr/>
                    </a:p>
                  </a:txBody>
                  <a:tcPr marT="91425" marB="91425" marR="91425" marL="91425">
                    <a:solidFill>
                      <a:srgbClr val="B6D7A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Our solution</a:t>
            </a:r>
            <a:endParaRPr/>
          </a:p>
        </p:txBody>
      </p:sp>
      <p:sp>
        <p:nvSpPr>
          <p:cNvPr id="113" name="Google Shape;113;p18"/>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
        <p:nvSpPr>
          <p:cNvPr id="114" name="Google Shape;114;p18"/>
          <p:cNvSpPr txBox="1"/>
          <p:nvPr>
            <p:ph idx="1" type="body"/>
          </p:nvPr>
        </p:nvSpPr>
        <p:spPr>
          <a:xfrm>
            <a:off x="3977825" y="811350"/>
            <a:ext cx="4854600" cy="37575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a:t>Scenario packages require only to know how to describe the scenarios - our DSL. And they totally shouldn’t care how the Engine insides work. The Engine itself should only know how to </a:t>
            </a:r>
            <a:r>
              <a:rPr lang="en"/>
              <a:t>interpret</a:t>
            </a:r>
            <a:r>
              <a:rPr lang="en"/>
              <a:t> the scenarios - our DSL. It can consume the Scenario classes as already prepared JARs.</a:t>
            </a:r>
            <a:endParaRPr/>
          </a:p>
        </p:txBody>
      </p:sp>
      <p:pic>
        <p:nvPicPr>
          <p:cNvPr id="115" name="Google Shape;115;p18"/>
          <p:cNvPicPr preferRelativeResize="0"/>
          <p:nvPr/>
        </p:nvPicPr>
        <p:blipFill>
          <a:blip r:embed="rId3">
            <a:alphaModFix/>
          </a:blip>
          <a:stretch>
            <a:fillRect/>
          </a:stretch>
        </p:blipFill>
        <p:spPr>
          <a:xfrm>
            <a:off x="116000" y="527988"/>
            <a:ext cx="3820300" cy="416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Our solution</a:t>
            </a:r>
            <a:endParaRPr/>
          </a:p>
        </p:txBody>
      </p:sp>
      <p:sp>
        <p:nvSpPr>
          <p:cNvPr id="121" name="Google Shape;121;p19"/>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pic>
        <p:nvPicPr>
          <p:cNvPr id="122" name="Google Shape;122;p19"/>
          <p:cNvPicPr preferRelativeResize="0"/>
          <p:nvPr/>
        </p:nvPicPr>
        <p:blipFill>
          <a:blip r:embed="rId3">
            <a:alphaModFix/>
          </a:blip>
          <a:stretch>
            <a:fillRect/>
          </a:stretch>
        </p:blipFill>
        <p:spPr>
          <a:xfrm>
            <a:off x="35825" y="561450"/>
            <a:ext cx="3011025" cy="4101226"/>
          </a:xfrm>
          <a:prstGeom prst="rect">
            <a:avLst/>
          </a:prstGeom>
          <a:noFill/>
          <a:ln>
            <a:noFill/>
          </a:ln>
        </p:spPr>
      </p:pic>
      <p:pic>
        <p:nvPicPr>
          <p:cNvPr id="123" name="Google Shape;123;p19"/>
          <p:cNvPicPr preferRelativeResize="0"/>
          <p:nvPr/>
        </p:nvPicPr>
        <p:blipFill>
          <a:blip r:embed="rId4">
            <a:alphaModFix/>
          </a:blip>
          <a:stretch>
            <a:fillRect/>
          </a:stretch>
        </p:blipFill>
        <p:spPr>
          <a:xfrm>
            <a:off x="3083308" y="561450"/>
            <a:ext cx="5987566" cy="364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0" y="0"/>
            <a:ext cx="9144000" cy="528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Solved tasks</a:t>
            </a:r>
            <a:endParaRPr/>
          </a:p>
        </p:txBody>
      </p:sp>
      <p:sp>
        <p:nvSpPr>
          <p:cNvPr id="129" name="Google Shape;129;p20"/>
          <p:cNvSpPr txBox="1"/>
          <p:nvPr>
            <p:ph idx="1" type="body"/>
          </p:nvPr>
        </p:nvSpPr>
        <p:spPr>
          <a:xfrm>
            <a:off x="311700" y="811338"/>
            <a:ext cx="8520600" cy="3757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Developed a quite comprehensive DSL</a:t>
            </a:r>
            <a:endParaRPr sz="1500"/>
          </a:p>
          <a:p>
            <a:pPr indent="-323850" lvl="1" marL="914400" rtl="0" algn="l">
              <a:spcBef>
                <a:spcPts val="0"/>
              </a:spcBef>
              <a:spcAft>
                <a:spcPts val="0"/>
              </a:spcAft>
              <a:buSzPts val="1500"/>
              <a:buChar char="○"/>
            </a:pPr>
            <a:r>
              <a:rPr lang="en" sz="1500"/>
              <a:t>Created a Formal Language structure architecture for DSL</a:t>
            </a:r>
            <a:endParaRPr sz="1500"/>
          </a:p>
          <a:p>
            <a:pPr indent="-323850" lvl="1" marL="914400" rtl="0" algn="l">
              <a:spcBef>
                <a:spcPts val="0"/>
              </a:spcBef>
              <a:spcAft>
                <a:spcPts val="0"/>
              </a:spcAft>
              <a:buSzPts val="1500"/>
              <a:buChar char="○"/>
            </a:pPr>
            <a:r>
              <a:rPr lang="en" sz="1500"/>
              <a:t>As much uncluttered descriptions for </a:t>
            </a:r>
            <a:r>
              <a:rPr lang="en" sz="1500"/>
              <a:t>Operations</a:t>
            </a:r>
            <a:r>
              <a:rPr lang="en" sz="1500"/>
              <a:t> as possible</a:t>
            </a:r>
            <a:endParaRPr sz="1500"/>
          </a:p>
          <a:p>
            <a:pPr indent="-323850" lvl="1" marL="914400" rtl="0" algn="l">
              <a:spcBef>
                <a:spcPts val="0"/>
              </a:spcBef>
              <a:spcAft>
                <a:spcPts val="0"/>
              </a:spcAft>
              <a:buSzPts val="1500"/>
              <a:buChar char="○"/>
            </a:pPr>
            <a:r>
              <a:rPr lang="en" sz="1500"/>
              <a:t>Concise Transitions description</a:t>
            </a:r>
            <a:endParaRPr sz="1500"/>
          </a:p>
          <a:p>
            <a:pPr indent="-323850" lvl="1" marL="914400" rtl="0" algn="l">
              <a:spcBef>
                <a:spcPts val="0"/>
              </a:spcBef>
              <a:spcAft>
                <a:spcPts val="0"/>
              </a:spcAft>
              <a:buSzPts val="1500"/>
              <a:buChar char="○"/>
            </a:pPr>
            <a:r>
              <a:rPr lang="en" sz="1500"/>
              <a:t>Description for high-level error handling</a:t>
            </a:r>
            <a:endParaRPr sz="1500"/>
          </a:p>
          <a:p>
            <a:pPr indent="-323850" lvl="0" marL="457200" rtl="0" algn="l">
              <a:spcBef>
                <a:spcPts val="0"/>
              </a:spcBef>
              <a:spcAft>
                <a:spcPts val="0"/>
              </a:spcAft>
              <a:buSzPts val="1500"/>
              <a:buChar char="●"/>
            </a:pPr>
            <a:r>
              <a:rPr lang="en" sz="1500"/>
              <a:t>Separated DSL, Engine entities and Scenarios packages</a:t>
            </a:r>
            <a:endParaRPr sz="1500"/>
          </a:p>
          <a:p>
            <a:pPr indent="-323850" lvl="1" marL="914400" rtl="0" algn="l">
              <a:spcBef>
                <a:spcPts val="0"/>
              </a:spcBef>
              <a:spcAft>
                <a:spcPts val="0"/>
              </a:spcAft>
              <a:buSzPts val="1500"/>
              <a:buChar char="○"/>
            </a:pPr>
            <a:r>
              <a:rPr lang="en" sz="1500"/>
              <a:t>The Engine is built standalone and uses DSL as a library dependency</a:t>
            </a:r>
            <a:endParaRPr sz="1500"/>
          </a:p>
          <a:p>
            <a:pPr indent="-323850" lvl="1" marL="914400" rtl="0" algn="l">
              <a:spcBef>
                <a:spcPts val="0"/>
              </a:spcBef>
              <a:spcAft>
                <a:spcPts val="0"/>
              </a:spcAft>
              <a:buSzPts val="1500"/>
              <a:buChar char="○"/>
            </a:pPr>
            <a:r>
              <a:rPr lang="en" sz="1500"/>
              <a:t>DSL knows nothing about internals of the Engine</a:t>
            </a:r>
            <a:endParaRPr sz="1500"/>
          </a:p>
          <a:p>
            <a:pPr indent="-323850" lvl="1" marL="914400" rtl="0" algn="l">
              <a:spcBef>
                <a:spcPts val="0"/>
              </a:spcBef>
              <a:spcAft>
                <a:spcPts val="0"/>
              </a:spcAft>
              <a:buSzPts val="1500"/>
              <a:buChar char="○"/>
            </a:pPr>
            <a:r>
              <a:rPr lang="en" sz="1500"/>
              <a:t>For descriptioning and development of Scenarios only DSL is needed</a:t>
            </a:r>
            <a:endParaRPr sz="1500"/>
          </a:p>
          <a:p>
            <a:pPr indent="-323850" lvl="0" marL="457200" rtl="0" algn="l">
              <a:spcBef>
                <a:spcPts val="0"/>
              </a:spcBef>
              <a:spcAft>
                <a:spcPts val="0"/>
              </a:spcAft>
              <a:buSzPts val="1500"/>
              <a:buChar char="●"/>
            </a:pPr>
            <a:r>
              <a:rPr lang="en" sz="1500"/>
              <a:t>Automatic human-readable Scenario description generation (as text in english) from code</a:t>
            </a:r>
            <a:endParaRPr sz="1500"/>
          </a:p>
          <a:p>
            <a:pPr indent="-323850" lvl="0" marL="457200" rtl="0" algn="l">
              <a:spcBef>
                <a:spcPts val="0"/>
              </a:spcBef>
              <a:spcAft>
                <a:spcPts val="0"/>
              </a:spcAft>
              <a:buSzPts val="1500"/>
              <a:buChar char="●"/>
            </a:pPr>
            <a:r>
              <a:rPr lang="en" sz="1500"/>
              <a:t>Human-readable scenario execution logs</a:t>
            </a:r>
            <a:endParaRPr sz="1500"/>
          </a:p>
        </p:txBody>
      </p:sp>
      <p:sp>
        <p:nvSpPr>
          <p:cNvPr id="130" name="Google Shape;130;p20"/>
          <p:cNvSpPr txBox="1"/>
          <p:nvPr>
            <p:ph idx="12" type="sldNum"/>
          </p:nvPr>
        </p:nvSpPr>
        <p:spPr>
          <a:xfrm>
            <a:off x="8477950" y="4804800"/>
            <a:ext cx="519000" cy="33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/11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