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E01FE3-FFA6-4ECF-AF4F-78765D83974F}">
  <a:tblStyle styleId="{55E01FE3-FFA6-4ECF-AF4F-78765D8397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59848aa8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59848aa8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59848aa8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59848aa8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719785f7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e719785f7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03dc11c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03dc11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59848aa8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59848aa8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59848aa8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59848aa8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59848aa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59848aa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349f2a4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349f2a4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59848aa8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59848aa8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59848aa8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59848aa8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311700" y="415225"/>
            <a:ext cx="8520600" cy="1788600"/>
          </a:xfrm>
          <a:prstGeom prst="roundRect">
            <a:avLst>
              <a:gd fmla="val 16667" name="adj"/>
            </a:avLst>
          </a:prstGeom>
          <a:solidFill>
            <a:srgbClr val="152A86"/>
          </a:solidFill>
          <a:ln cap="flat" cmpd="sng" w="9525">
            <a:solidFill>
              <a:srgbClr val="152A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721950" y="567175"/>
            <a:ext cx="7700100" cy="14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327138"/>
            <a:ext cx="85206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  <a:solidFill>
            <a:srgbClr val="3F5095"/>
          </a:solidFill>
          <a:ln cap="flat" cmpd="sng" w="9525">
            <a:solidFill>
              <a:srgbClr val="3F50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lt1"/>
                </a:solidFill>
              </a:defRPr>
            </a:lvl1pPr>
            <a:lvl2pPr lvl="1">
              <a:buNone/>
              <a:defRPr sz="1000">
                <a:solidFill>
                  <a:schemeClr val="lt1"/>
                </a:solidFill>
              </a:defRPr>
            </a:lvl2pPr>
            <a:lvl3pPr lvl="2">
              <a:buNone/>
              <a:defRPr sz="1000">
                <a:solidFill>
                  <a:schemeClr val="lt1"/>
                </a:solidFill>
              </a:defRPr>
            </a:lvl3pPr>
            <a:lvl4pPr lvl="3">
              <a:buNone/>
              <a:defRPr sz="1000">
                <a:solidFill>
                  <a:schemeClr val="lt1"/>
                </a:solidFill>
              </a:defRPr>
            </a:lvl4pPr>
            <a:lvl5pPr lvl="4">
              <a:buNone/>
              <a:defRPr sz="1000">
                <a:solidFill>
                  <a:schemeClr val="lt1"/>
                </a:solidFill>
              </a:defRPr>
            </a:lvl5pPr>
            <a:lvl6pPr lvl="5">
              <a:buNone/>
              <a:defRPr sz="1000">
                <a:solidFill>
                  <a:schemeClr val="lt1"/>
                </a:solidFill>
              </a:defRPr>
            </a:lvl6pPr>
            <a:lvl7pPr lvl="6">
              <a:buNone/>
              <a:defRPr sz="1000">
                <a:solidFill>
                  <a:schemeClr val="lt1"/>
                </a:solidFill>
              </a:defRPr>
            </a:lvl7pPr>
            <a:lvl8pPr lvl="7">
              <a:buNone/>
              <a:defRPr sz="1000">
                <a:solidFill>
                  <a:schemeClr val="lt1"/>
                </a:solidFill>
              </a:defRPr>
            </a:lvl8pPr>
            <a:lvl9pPr lvl="8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11</a:t>
            </a:r>
            <a:r>
              <a:rPr lang="en"/>
              <a:t> </a:t>
            </a:r>
            <a:endParaRPr/>
          </a:p>
        </p:txBody>
      </p:sp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2817038"/>
            <a:ext cx="85206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>
            <a:off x="2020050" y="3616438"/>
            <a:ext cx="510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Санкт-Петербургская школа физико-математических и компьютерных наук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2020050" y="4232056"/>
            <a:ext cx="51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НИУ ВШЭ – Санкт-Петербург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50" y="4870925"/>
            <a:ext cx="1814200" cy="2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3257775" y="4797150"/>
            <a:ext cx="139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Креславский К. Д.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4701250" y="4797150"/>
            <a:ext cx="291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Kotlin DSL для процессов в Nexign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  <a:solidFill>
            <a:srgbClr val="3F5095"/>
          </a:solidFill>
          <a:ln cap="flat" cmpd="sng" w="9525">
            <a:solidFill>
              <a:srgbClr val="3F50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lt1"/>
                </a:solidFill>
              </a:defRPr>
            </a:lvl1pPr>
            <a:lvl2pPr lvl="1" rtl="0">
              <a:buNone/>
              <a:defRPr sz="1000">
                <a:solidFill>
                  <a:schemeClr val="lt1"/>
                </a:solidFill>
              </a:defRPr>
            </a:lvl2pPr>
            <a:lvl3pPr lvl="2" rtl="0">
              <a:buNone/>
              <a:defRPr sz="1000">
                <a:solidFill>
                  <a:schemeClr val="lt1"/>
                </a:solidFill>
              </a:defRPr>
            </a:lvl3pPr>
            <a:lvl4pPr lvl="3" rtl="0">
              <a:buNone/>
              <a:defRPr sz="1000">
                <a:solidFill>
                  <a:schemeClr val="lt1"/>
                </a:solidFill>
              </a:defRPr>
            </a:lvl4pPr>
            <a:lvl5pPr lvl="4" rtl="0">
              <a:buNone/>
              <a:defRPr sz="1000">
                <a:solidFill>
                  <a:schemeClr val="lt1"/>
                </a:solidFill>
              </a:defRPr>
            </a:lvl5pPr>
            <a:lvl6pPr lvl="5" rtl="0">
              <a:buNone/>
              <a:defRPr sz="1000">
                <a:solidFill>
                  <a:schemeClr val="lt1"/>
                </a:solidFill>
              </a:defRPr>
            </a:lvl6pPr>
            <a:lvl7pPr lvl="6" rtl="0">
              <a:buNone/>
              <a:defRPr sz="1000">
                <a:solidFill>
                  <a:schemeClr val="lt1"/>
                </a:solidFill>
              </a:defRPr>
            </a:lvl7pPr>
            <a:lvl8pPr lvl="7" rtl="0">
              <a:buNone/>
              <a:defRPr sz="1000">
                <a:solidFill>
                  <a:schemeClr val="lt1"/>
                </a:solidFill>
              </a:defRPr>
            </a:lvl8pPr>
            <a:lvl9pPr lvl="8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!!</a:t>
            </a:r>
            <a:r>
              <a:rPr lang="en"/>
              <a:t> </a:t>
            </a:r>
            <a:endParaRPr/>
          </a:p>
        </p:txBody>
      </p:sp>
      <p:pic>
        <p:nvPicPr>
          <p:cNvPr id="102" name="Google Shape;10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4870925"/>
            <a:ext cx="1798350" cy="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50" y="4870925"/>
            <a:ext cx="1814200" cy="2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 txBox="1"/>
          <p:nvPr/>
        </p:nvSpPr>
        <p:spPr>
          <a:xfrm>
            <a:off x="3257775" y="4797150"/>
            <a:ext cx="139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Креславский К. Д.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4701250" y="4797150"/>
            <a:ext cx="281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Kotlin DSL для процессов в Nexign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 </a:t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4870925"/>
            <a:ext cx="1798350" cy="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50" y="4870925"/>
            <a:ext cx="1814200" cy="2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/>
        </p:nvSpPr>
        <p:spPr>
          <a:xfrm>
            <a:off x="3257775" y="4797150"/>
            <a:ext cx="139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Креславский К. Д.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4701250" y="4797150"/>
            <a:ext cx="25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Kotlin DSL для процессов в Nexign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  <a:solidFill>
            <a:srgbClr val="3F5095"/>
          </a:solidFill>
          <a:ln cap="flat" cmpd="sng" w="9525">
            <a:solidFill>
              <a:srgbClr val="3F50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lt1"/>
                </a:solidFill>
              </a:defRPr>
            </a:lvl1pPr>
            <a:lvl2pPr lvl="1" rtl="0">
              <a:buNone/>
              <a:defRPr sz="1000">
                <a:solidFill>
                  <a:schemeClr val="lt1"/>
                </a:solidFill>
              </a:defRPr>
            </a:lvl2pPr>
            <a:lvl3pPr lvl="2" rtl="0">
              <a:buNone/>
              <a:defRPr sz="1000">
                <a:solidFill>
                  <a:schemeClr val="lt1"/>
                </a:solidFill>
              </a:defRPr>
            </a:lvl3pPr>
            <a:lvl4pPr lvl="3" rtl="0">
              <a:buNone/>
              <a:defRPr sz="1000">
                <a:solidFill>
                  <a:schemeClr val="lt1"/>
                </a:solidFill>
              </a:defRPr>
            </a:lvl4pPr>
            <a:lvl5pPr lvl="4" rtl="0">
              <a:buNone/>
              <a:defRPr sz="1000">
                <a:solidFill>
                  <a:schemeClr val="lt1"/>
                </a:solidFill>
              </a:defRPr>
            </a:lvl5pPr>
            <a:lvl6pPr lvl="5" rtl="0">
              <a:buNone/>
              <a:defRPr sz="1000">
                <a:solidFill>
                  <a:schemeClr val="lt1"/>
                </a:solidFill>
              </a:defRPr>
            </a:lvl6pPr>
            <a:lvl7pPr lvl="6" rtl="0">
              <a:buNone/>
              <a:defRPr sz="1000">
                <a:solidFill>
                  <a:schemeClr val="lt1"/>
                </a:solidFill>
              </a:defRPr>
            </a:lvl7pPr>
            <a:lvl8pPr lvl="7" rtl="0">
              <a:buNone/>
              <a:defRPr sz="1000">
                <a:solidFill>
                  <a:schemeClr val="lt1"/>
                </a:solidFill>
              </a:defRPr>
            </a:lvl8pPr>
            <a:lvl9pPr lvl="8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11</a:t>
            </a:r>
            <a:r>
              <a:rPr lang="en"/>
              <a:t> </a:t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4870925"/>
            <a:ext cx="1798350" cy="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50" y="4870925"/>
            <a:ext cx="1814200" cy="2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/>
        </p:nvSpPr>
        <p:spPr>
          <a:xfrm>
            <a:off x="3257775" y="4797150"/>
            <a:ext cx="139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Креславский К. Д.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1" name="Google Shape;41;p4"/>
          <p:cNvSpPr txBox="1"/>
          <p:nvPr/>
        </p:nvSpPr>
        <p:spPr>
          <a:xfrm>
            <a:off x="4701250" y="4797150"/>
            <a:ext cx="274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Kotlin DSL для процессов в Nexign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311700" y="811338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  <a:solidFill>
            <a:srgbClr val="3F5095"/>
          </a:solidFill>
          <a:ln cap="flat" cmpd="sng" w="9525">
            <a:solidFill>
              <a:srgbClr val="3F50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lt1"/>
                </a:solidFill>
              </a:defRPr>
            </a:lvl1pPr>
            <a:lvl2pPr lvl="1" rtl="0">
              <a:buNone/>
              <a:defRPr sz="1000">
                <a:solidFill>
                  <a:schemeClr val="lt1"/>
                </a:solidFill>
              </a:defRPr>
            </a:lvl2pPr>
            <a:lvl3pPr lvl="2" rtl="0">
              <a:buNone/>
              <a:defRPr sz="1000">
                <a:solidFill>
                  <a:schemeClr val="lt1"/>
                </a:solidFill>
              </a:defRPr>
            </a:lvl3pPr>
            <a:lvl4pPr lvl="3" rtl="0">
              <a:buNone/>
              <a:defRPr sz="1000">
                <a:solidFill>
                  <a:schemeClr val="lt1"/>
                </a:solidFill>
              </a:defRPr>
            </a:lvl4pPr>
            <a:lvl5pPr lvl="4" rtl="0">
              <a:buNone/>
              <a:defRPr sz="1000">
                <a:solidFill>
                  <a:schemeClr val="lt1"/>
                </a:solidFill>
              </a:defRPr>
            </a:lvl5pPr>
            <a:lvl6pPr lvl="5" rtl="0">
              <a:buNone/>
              <a:defRPr sz="1000">
                <a:solidFill>
                  <a:schemeClr val="lt1"/>
                </a:solidFill>
              </a:defRPr>
            </a:lvl6pPr>
            <a:lvl7pPr lvl="6" rtl="0">
              <a:buNone/>
              <a:defRPr sz="1000">
                <a:solidFill>
                  <a:schemeClr val="lt1"/>
                </a:solidFill>
              </a:defRPr>
            </a:lvl7pPr>
            <a:lvl8pPr lvl="7" rtl="0">
              <a:buNone/>
              <a:defRPr sz="1000">
                <a:solidFill>
                  <a:schemeClr val="lt1"/>
                </a:solidFill>
              </a:defRPr>
            </a:lvl8pPr>
            <a:lvl9pPr lvl="8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11</a:t>
            </a:r>
            <a:endParaRPr/>
          </a:p>
        </p:txBody>
      </p:sp>
      <p:pic>
        <p:nvPicPr>
          <p:cNvPr id="46" name="Google Shape;4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4870925"/>
            <a:ext cx="1798350" cy="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50" y="4870925"/>
            <a:ext cx="1814200" cy="2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/>
        </p:nvSpPr>
        <p:spPr>
          <a:xfrm>
            <a:off x="3257775" y="4797150"/>
            <a:ext cx="139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Креславский К. Д.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1" name="Google Shape;51;p5"/>
          <p:cNvSpPr txBox="1"/>
          <p:nvPr/>
        </p:nvSpPr>
        <p:spPr>
          <a:xfrm>
            <a:off x="4701250" y="4797150"/>
            <a:ext cx="259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Kotlin DSL для процессов в Nexign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  <a:solidFill>
            <a:srgbClr val="3F5095"/>
          </a:solidFill>
          <a:ln cap="flat" cmpd="sng" w="9525">
            <a:solidFill>
              <a:srgbClr val="3F50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lt1"/>
                </a:solidFill>
              </a:defRPr>
            </a:lvl1pPr>
            <a:lvl2pPr lvl="1" rtl="0">
              <a:buNone/>
              <a:defRPr sz="1000">
                <a:solidFill>
                  <a:schemeClr val="lt1"/>
                </a:solidFill>
              </a:defRPr>
            </a:lvl2pPr>
            <a:lvl3pPr lvl="2" rtl="0">
              <a:buNone/>
              <a:defRPr sz="1000">
                <a:solidFill>
                  <a:schemeClr val="lt1"/>
                </a:solidFill>
              </a:defRPr>
            </a:lvl3pPr>
            <a:lvl4pPr lvl="3" rtl="0">
              <a:buNone/>
              <a:defRPr sz="1000">
                <a:solidFill>
                  <a:schemeClr val="lt1"/>
                </a:solidFill>
              </a:defRPr>
            </a:lvl4pPr>
            <a:lvl5pPr lvl="4" rtl="0">
              <a:buNone/>
              <a:defRPr sz="1000">
                <a:solidFill>
                  <a:schemeClr val="lt1"/>
                </a:solidFill>
              </a:defRPr>
            </a:lvl5pPr>
            <a:lvl6pPr lvl="5" rtl="0">
              <a:buNone/>
              <a:defRPr sz="1000">
                <a:solidFill>
                  <a:schemeClr val="lt1"/>
                </a:solidFill>
              </a:defRPr>
            </a:lvl6pPr>
            <a:lvl7pPr lvl="6" rtl="0">
              <a:buNone/>
              <a:defRPr sz="1000">
                <a:solidFill>
                  <a:schemeClr val="lt1"/>
                </a:solidFill>
              </a:defRPr>
            </a:lvl7pPr>
            <a:lvl8pPr lvl="7" rtl="0">
              <a:buNone/>
              <a:defRPr sz="1000">
                <a:solidFill>
                  <a:schemeClr val="lt1"/>
                </a:solidFill>
              </a:defRPr>
            </a:lvl8pPr>
            <a:lvl9pPr lvl="8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!!</a:t>
            </a:r>
            <a:r>
              <a:rPr lang="en"/>
              <a:t> </a:t>
            </a:r>
            <a:endParaRPr/>
          </a:p>
        </p:txBody>
      </p:sp>
      <p:pic>
        <p:nvPicPr>
          <p:cNvPr id="57" name="Google Shape;5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4870925"/>
            <a:ext cx="1798350" cy="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50" y="4870925"/>
            <a:ext cx="1814200" cy="2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/>
        </p:nvSpPr>
        <p:spPr>
          <a:xfrm>
            <a:off x="3257775" y="4797150"/>
            <a:ext cx="139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Креславский К. Д.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2" name="Google Shape;62;p6"/>
          <p:cNvSpPr txBox="1"/>
          <p:nvPr/>
        </p:nvSpPr>
        <p:spPr>
          <a:xfrm>
            <a:off x="4701250" y="4797150"/>
            <a:ext cx="275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Kotlin DSL для процессов в Nexign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  <a:solidFill>
            <a:srgbClr val="3F5095"/>
          </a:solidFill>
          <a:ln cap="flat" cmpd="sng" w="9525">
            <a:solidFill>
              <a:srgbClr val="3F50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lt1"/>
                </a:solidFill>
              </a:defRPr>
            </a:lvl1pPr>
            <a:lvl2pPr lvl="1" rtl="0">
              <a:buNone/>
              <a:defRPr sz="1000">
                <a:solidFill>
                  <a:schemeClr val="lt1"/>
                </a:solidFill>
              </a:defRPr>
            </a:lvl2pPr>
            <a:lvl3pPr lvl="2" rtl="0">
              <a:buNone/>
              <a:defRPr sz="1000">
                <a:solidFill>
                  <a:schemeClr val="lt1"/>
                </a:solidFill>
              </a:defRPr>
            </a:lvl3pPr>
            <a:lvl4pPr lvl="3" rtl="0">
              <a:buNone/>
              <a:defRPr sz="1000">
                <a:solidFill>
                  <a:schemeClr val="lt1"/>
                </a:solidFill>
              </a:defRPr>
            </a:lvl4pPr>
            <a:lvl5pPr lvl="4" rtl="0">
              <a:buNone/>
              <a:defRPr sz="1000">
                <a:solidFill>
                  <a:schemeClr val="lt1"/>
                </a:solidFill>
              </a:defRPr>
            </a:lvl5pPr>
            <a:lvl6pPr lvl="5" rtl="0">
              <a:buNone/>
              <a:defRPr sz="1000">
                <a:solidFill>
                  <a:schemeClr val="lt1"/>
                </a:solidFill>
              </a:defRPr>
            </a:lvl6pPr>
            <a:lvl7pPr lvl="6" rtl="0">
              <a:buNone/>
              <a:defRPr sz="1000">
                <a:solidFill>
                  <a:schemeClr val="lt1"/>
                </a:solidFill>
              </a:defRPr>
            </a:lvl7pPr>
            <a:lvl8pPr lvl="7" rtl="0">
              <a:buNone/>
              <a:defRPr sz="1000">
                <a:solidFill>
                  <a:schemeClr val="lt1"/>
                </a:solidFill>
              </a:defRPr>
            </a:lvl8pPr>
            <a:lvl9pPr lvl="8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!!</a:t>
            </a:r>
            <a:r>
              <a:rPr lang="en"/>
              <a:t> </a:t>
            </a:r>
            <a:endParaRPr/>
          </a:p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4870925"/>
            <a:ext cx="1798350" cy="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50" y="4870925"/>
            <a:ext cx="1814200" cy="2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/>
          <p:nvPr/>
        </p:nvSpPr>
        <p:spPr>
          <a:xfrm>
            <a:off x="3257775" y="4797150"/>
            <a:ext cx="139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Креславский К. Д.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4701250" y="4797150"/>
            <a:ext cx="28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Kotlin DSL для процессов в Nexign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0" y="0"/>
            <a:ext cx="913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  <a:solidFill>
            <a:srgbClr val="3F5095"/>
          </a:solidFill>
          <a:ln cap="flat" cmpd="sng" w="9525">
            <a:solidFill>
              <a:srgbClr val="3F50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lt1"/>
                </a:solidFill>
              </a:defRPr>
            </a:lvl1pPr>
            <a:lvl2pPr lvl="1" rtl="0">
              <a:buNone/>
              <a:defRPr sz="1000">
                <a:solidFill>
                  <a:schemeClr val="lt1"/>
                </a:solidFill>
              </a:defRPr>
            </a:lvl2pPr>
            <a:lvl3pPr lvl="2" rtl="0">
              <a:buNone/>
              <a:defRPr sz="1000">
                <a:solidFill>
                  <a:schemeClr val="lt1"/>
                </a:solidFill>
              </a:defRPr>
            </a:lvl3pPr>
            <a:lvl4pPr lvl="3" rtl="0">
              <a:buNone/>
              <a:defRPr sz="1000">
                <a:solidFill>
                  <a:schemeClr val="lt1"/>
                </a:solidFill>
              </a:defRPr>
            </a:lvl4pPr>
            <a:lvl5pPr lvl="4" rtl="0">
              <a:buNone/>
              <a:defRPr sz="1000">
                <a:solidFill>
                  <a:schemeClr val="lt1"/>
                </a:solidFill>
              </a:defRPr>
            </a:lvl5pPr>
            <a:lvl6pPr lvl="5" rtl="0">
              <a:buNone/>
              <a:defRPr sz="1000">
                <a:solidFill>
                  <a:schemeClr val="lt1"/>
                </a:solidFill>
              </a:defRPr>
            </a:lvl6pPr>
            <a:lvl7pPr lvl="6" rtl="0">
              <a:buNone/>
              <a:defRPr sz="1000">
                <a:solidFill>
                  <a:schemeClr val="lt1"/>
                </a:solidFill>
              </a:defRPr>
            </a:lvl7pPr>
            <a:lvl8pPr lvl="7" rtl="0">
              <a:buNone/>
              <a:defRPr sz="1000">
                <a:solidFill>
                  <a:schemeClr val="lt1"/>
                </a:solidFill>
              </a:defRPr>
            </a:lvl8pPr>
            <a:lvl9pPr lvl="8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!!</a:t>
            </a:r>
            <a:r>
              <a:rPr lang="en"/>
              <a:t> </a:t>
            </a:r>
            <a:endParaRPr/>
          </a:p>
        </p:txBody>
      </p:sp>
      <p:pic>
        <p:nvPicPr>
          <p:cNvPr id="76" name="Google Shape;7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4870925"/>
            <a:ext cx="1798350" cy="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50" y="4870925"/>
            <a:ext cx="1814200" cy="2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8"/>
          <p:cNvSpPr txBox="1"/>
          <p:nvPr/>
        </p:nvSpPr>
        <p:spPr>
          <a:xfrm>
            <a:off x="3257775" y="4797150"/>
            <a:ext cx="139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Креславский К. Д.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4701250" y="4797150"/>
            <a:ext cx="26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Kotlin DSL для процессов в Nexign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  <a:solidFill>
            <a:srgbClr val="3F5095"/>
          </a:solidFill>
          <a:ln cap="flat" cmpd="sng" w="9525">
            <a:solidFill>
              <a:srgbClr val="3F50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lt1"/>
                </a:solidFill>
              </a:defRPr>
            </a:lvl1pPr>
            <a:lvl2pPr lvl="1" rtl="0">
              <a:buNone/>
              <a:defRPr sz="1000">
                <a:solidFill>
                  <a:schemeClr val="lt1"/>
                </a:solidFill>
              </a:defRPr>
            </a:lvl2pPr>
            <a:lvl3pPr lvl="2" rtl="0">
              <a:buNone/>
              <a:defRPr sz="1000">
                <a:solidFill>
                  <a:schemeClr val="lt1"/>
                </a:solidFill>
              </a:defRPr>
            </a:lvl3pPr>
            <a:lvl4pPr lvl="3" rtl="0">
              <a:buNone/>
              <a:defRPr sz="1000">
                <a:solidFill>
                  <a:schemeClr val="lt1"/>
                </a:solidFill>
              </a:defRPr>
            </a:lvl4pPr>
            <a:lvl5pPr lvl="4" rtl="0">
              <a:buNone/>
              <a:defRPr sz="1000">
                <a:solidFill>
                  <a:schemeClr val="lt1"/>
                </a:solidFill>
              </a:defRPr>
            </a:lvl5pPr>
            <a:lvl6pPr lvl="5" rtl="0">
              <a:buNone/>
              <a:defRPr sz="1000">
                <a:solidFill>
                  <a:schemeClr val="lt1"/>
                </a:solidFill>
              </a:defRPr>
            </a:lvl6pPr>
            <a:lvl7pPr lvl="6" rtl="0">
              <a:buNone/>
              <a:defRPr sz="1000">
                <a:solidFill>
                  <a:schemeClr val="lt1"/>
                </a:solidFill>
              </a:defRPr>
            </a:lvl7pPr>
            <a:lvl8pPr lvl="7" rtl="0">
              <a:buNone/>
              <a:defRPr sz="1000">
                <a:solidFill>
                  <a:schemeClr val="lt1"/>
                </a:solidFill>
              </a:defRPr>
            </a:lvl8pPr>
            <a:lvl9pPr lvl="8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!!</a:t>
            </a:r>
            <a:r>
              <a:rPr lang="en"/>
              <a:t> </a:t>
            </a:r>
            <a:endParaRPr/>
          </a:p>
        </p:txBody>
      </p:sp>
      <p:pic>
        <p:nvPicPr>
          <p:cNvPr id="85" name="Google Shape;8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4870925"/>
            <a:ext cx="1798350" cy="2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4661475" y="0"/>
            <a:ext cx="4479000" cy="479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  <a:solidFill>
            <a:srgbClr val="3F5095"/>
          </a:solidFill>
          <a:ln cap="flat" cmpd="sng" w="9525">
            <a:solidFill>
              <a:srgbClr val="3F50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lt1"/>
                </a:solidFill>
              </a:defRPr>
            </a:lvl1pPr>
            <a:lvl2pPr lvl="1" rtl="0">
              <a:buNone/>
              <a:defRPr sz="1000">
                <a:solidFill>
                  <a:schemeClr val="lt1"/>
                </a:solidFill>
              </a:defRPr>
            </a:lvl2pPr>
            <a:lvl3pPr lvl="2" rtl="0">
              <a:buNone/>
              <a:defRPr sz="1000">
                <a:solidFill>
                  <a:schemeClr val="lt1"/>
                </a:solidFill>
              </a:defRPr>
            </a:lvl3pPr>
            <a:lvl4pPr lvl="3" rtl="0">
              <a:buNone/>
              <a:defRPr sz="1000">
                <a:solidFill>
                  <a:schemeClr val="lt1"/>
                </a:solidFill>
              </a:defRPr>
            </a:lvl4pPr>
            <a:lvl5pPr lvl="4" rtl="0">
              <a:buNone/>
              <a:defRPr sz="1000">
                <a:solidFill>
                  <a:schemeClr val="lt1"/>
                </a:solidFill>
              </a:defRPr>
            </a:lvl5pPr>
            <a:lvl6pPr lvl="5" rtl="0">
              <a:buNone/>
              <a:defRPr sz="1000">
                <a:solidFill>
                  <a:schemeClr val="lt1"/>
                </a:solidFill>
              </a:defRPr>
            </a:lvl6pPr>
            <a:lvl7pPr lvl="6" rtl="0">
              <a:buNone/>
              <a:defRPr sz="1000">
                <a:solidFill>
                  <a:schemeClr val="lt1"/>
                </a:solidFill>
              </a:defRPr>
            </a:lvl7pPr>
            <a:lvl8pPr lvl="7" rtl="0">
              <a:buNone/>
              <a:defRPr sz="1000">
                <a:solidFill>
                  <a:schemeClr val="lt1"/>
                </a:solidFill>
              </a:defRPr>
            </a:lvl8pPr>
            <a:lvl9pPr lvl="8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</a:t>
            </a:r>
            <a:r>
              <a:rPr lang="en"/>
              <a:t>!!</a:t>
            </a:r>
            <a:r>
              <a:rPr lang="en"/>
              <a:t> </a:t>
            </a:r>
            <a:endParaRPr/>
          </a:p>
        </p:txBody>
      </p:sp>
      <p:pic>
        <p:nvPicPr>
          <p:cNvPr id="93" name="Google Shape;9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4870925"/>
            <a:ext cx="1798350" cy="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4350" y="4870931"/>
            <a:ext cx="2030034" cy="20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50" y="4870925"/>
            <a:ext cx="1814200" cy="2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0"/>
          <p:cNvSpPr txBox="1"/>
          <p:nvPr/>
        </p:nvSpPr>
        <p:spPr>
          <a:xfrm>
            <a:off x="3257775" y="4797150"/>
            <a:ext cx="139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Креславский К. Д.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4701250" y="4797150"/>
            <a:ext cx="26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Kotlin DSL для процессов в Nexign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  <a:solidFill>
            <a:srgbClr val="3F5095"/>
          </a:solidFill>
          <a:ln cap="flat" cmpd="sng" w="9525">
            <a:solidFill>
              <a:srgbClr val="3F50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11338"/>
            <a:ext cx="8520600" cy="3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0" y="4804800"/>
            <a:ext cx="4673400" cy="338700"/>
          </a:xfrm>
          <a:prstGeom prst="rect">
            <a:avLst/>
          </a:prstGeom>
          <a:solidFill>
            <a:srgbClr val="152A86"/>
          </a:solidFill>
          <a:ln cap="flat" cmpd="sng" w="9525">
            <a:solidFill>
              <a:srgbClr val="152A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Фамилия</a:t>
            </a:r>
            <a:r>
              <a:rPr lang="en" sz="1000">
                <a:solidFill>
                  <a:schemeClr val="lt1"/>
                </a:solidFill>
              </a:rPr>
              <a:t> И.О.</a:t>
            </a:r>
            <a:r>
              <a:rPr lang="en" sz="1000"/>
              <a:t> </a:t>
            </a:r>
            <a:endParaRPr sz="1000"/>
          </a:p>
        </p:txBody>
      </p:sp>
      <p:sp>
        <p:nvSpPr>
          <p:cNvPr id="9" name="Google Shape;9;p1"/>
          <p:cNvSpPr txBox="1"/>
          <p:nvPr/>
        </p:nvSpPr>
        <p:spPr>
          <a:xfrm>
            <a:off x="4673400" y="4804800"/>
            <a:ext cx="4470600" cy="338700"/>
          </a:xfrm>
          <a:prstGeom prst="rect">
            <a:avLst/>
          </a:prstGeom>
          <a:solidFill>
            <a:srgbClr val="3F5095"/>
          </a:solidFill>
          <a:ln cap="flat" cmpd="sng" w="9525">
            <a:solidFill>
              <a:srgbClr val="3F50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Короткое название проекта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252600" y="4804800"/>
            <a:ext cx="1000500" cy="338700"/>
          </a:xfrm>
          <a:prstGeom prst="rect">
            <a:avLst/>
          </a:prstGeom>
          <a:solidFill>
            <a:srgbClr val="152A86"/>
          </a:solidFill>
          <a:ln cap="flat" cmpd="sng" w="9525">
            <a:solidFill>
              <a:srgbClr val="152A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СПбШФМиКН</a:t>
            </a:r>
            <a:r>
              <a:rPr lang="en" sz="1000"/>
              <a:t> </a:t>
            </a:r>
            <a:endParaRPr sz="1000"/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  <a:solidFill>
            <a:srgbClr val="3F5095"/>
          </a:solidFill>
          <a:ln cap="flat" cmpd="sng" w="9525">
            <a:solidFill>
              <a:srgbClr val="3F50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lt1"/>
                </a:solidFill>
              </a:defRPr>
            </a:lvl1pPr>
            <a:lvl2pPr lvl="1" rtl="0">
              <a:buNone/>
              <a:defRPr sz="1000">
                <a:solidFill>
                  <a:schemeClr val="lt1"/>
                </a:solidFill>
              </a:defRPr>
            </a:lvl2pPr>
            <a:lvl3pPr lvl="2" rtl="0">
              <a:buNone/>
              <a:defRPr sz="1000">
                <a:solidFill>
                  <a:schemeClr val="lt1"/>
                </a:solidFill>
              </a:defRPr>
            </a:lvl3pPr>
            <a:lvl4pPr lvl="3" rtl="0">
              <a:buNone/>
              <a:defRPr sz="1000">
                <a:solidFill>
                  <a:schemeClr val="lt1"/>
                </a:solidFill>
              </a:defRPr>
            </a:lvl4pPr>
            <a:lvl5pPr lvl="4" rtl="0">
              <a:buNone/>
              <a:defRPr sz="1000">
                <a:solidFill>
                  <a:schemeClr val="lt1"/>
                </a:solidFill>
              </a:defRPr>
            </a:lvl5pPr>
            <a:lvl6pPr lvl="5" rtl="0">
              <a:buNone/>
              <a:defRPr sz="1000">
                <a:solidFill>
                  <a:schemeClr val="lt1"/>
                </a:solidFill>
              </a:defRPr>
            </a:lvl6pPr>
            <a:lvl7pPr lvl="6" rtl="0">
              <a:buNone/>
              <a:defRPr sz="1000">
                <a:solidFill>
                  <a:schemeClr val="lt1"/>
                </a:solidFill>
              </a:defRPr>
            </a:lvl7pPr>
            <a:lvl8pPr lvl="7" rtl="0">
              <a:buNone/>
              <a:defRPr sz="1000">
                <a:solidFill>
                  <a:schemeClr val="lt1"/>
                </a:solidFill>
              </a:defRPr>
            </a:lvl8pPr>
            <a:lvl9pPr lvl="8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github.com/KreslavskiKD/nexign-kotlin-b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zsmb13/VillageDSL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uber/cadence" TargetMode="External"/><Relationship Id="rId4" Type="http://schemas.openxmlformats.org/officeDocument/2006/relationships/hyperlink" Target="https://www.temporal.io/" TargetMode="External"/><Relationship Id="rId5" Type="http://schemas.openxmlformats.org/officeDocument/2006/relationships/hyperlink" Target="https://github.com/indeedeng/iw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nsk90/kstatemachine" TargetMode="External"/><Relationship Id="rId4" Type="http://schemas.openxmlformats.org/officeDocument/2006/relationships/hyperlink" Target="https://github.com/Tinder/StateMachine" TargetMode="External"/><Relationship Id="rId5" Type="http://schemas.openxmlformats.org/officeDocument/2006/relationships/hyperlink" Target="https://github.com/open-jumpco/kfs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ctrTitle"/>
          </p:nvPr>
        </p:nvSpPr>
        <p:spPr>
          <a:xfrm>
            <a:off x="721950" y="567175"/>
            <a:ext cx="7700100" cy="148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50"/>
              <a:t>Kotlin DSL для описания сценариев автоматизации бизнес-процессов в телефонии и движок для их исполнения</a:t>
            </a:r>
            <a:endParaRPr sz="3150"/>
          </a:p>
        </p:txBody>
      </p:sp>
      <p:sp>
        <p:nvSpPr>
          <p:cNvPr id="113" name="Google Shape;113;p12"/>
          <p:cNvSpPr txBox="1"/>
          <p:nvPr>
            <p:ph idx="1" type="subTitle"/>
          </p:nvPr>
        </p:nvSpPr>
        <p:spPr>
          <a:xfrm>
            <a:off x="311700" y="2327138"/>
            <a:ext cx="85206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Креславский Кирилл Дмитриевич</a:t>
            </a:r>
            <a:endParaRPr/>
          </a:p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 </a:t>
            </a:r>
            <a:endParaRPr/>
          </a:p>
        </p:txBody>
      </p:sp>
      <p:sp>
        <p:nvSpPr>
          <p:cNvPr id="115" name="Google Shape;115;p12"/>
          <p:cNvSpPr txBox="1"/>
          <p:nvPr>
            <p:ph idx="2" type="subTitle"/>
          </p:nvPr>
        </p:nvSpPr>
        <p:spPr>
          <a:xfrm>
            <a:off x="219700" y="2817050"/>
            <a:ext cx="86127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Научный руководитель: </a:t>
            </a:r>
            <a:r>
              <a:rPr lang="en"/>
              <a:t>Кузькин Виталий Андреевич, доктор физико-математических наук, профессор, департамент информатики</a:t>
            </a:r>
            <a:endParaRPr/>
          </a:p>
        </p:txBody>
      </p:sp>
      <p:sp>
        <p:nvSpPr>
          <p:cNvPr id="116" name="Google Shape;116;p12"/>
          <p:cNvSpPr txBox="1"/>
          <p:nvPr>
            <p:ph idx="2" type="subTitle"/>
          </p:nvPr>
        </p:nvSpPr>
        <p:spPr>
          <a:xfrm>
            <a:off x="721950" y="3183375"/>
            <a:ext cx="77559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/>
              <a:t>Научный консультант: </a:t>
            </a:r>
            <a:r>
              <a:rPr lang="en" sz="1200"/>
              <a:t>Иванова Марина Геннадьевна, ведущий инженер,  АО Nexign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процессе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311700" y="811338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Доработка DSL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Упрощение описания обработки верхнеуровневых ошибок </a:t>
            </a:r>
            <a:r>
              <a:rPr lang="en" sz="1500"/>
              <a:t>сценария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Доработка движка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Перенос функциональности рутинга и обработки ошибок в движок, а также их рефакторинг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Добавить новый механизм обработки </a:t>
            </a:r>
            <a:r>
              <a:rPr lang="en" sz="1500"/>
              <a:t>верхнеуровневых ошибок сценария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Добавить возможность предоставления внешних зависимостей через Kotlin Context (experimental)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Добавить возможность автоматической генерации xml спецификации сценариев и изображений по ним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Аналогичное для прохода исполнения сценария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Написание тестов для всех пакетов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Написание документации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</a:t>
            </a:r>
            <a:endParaRPr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9718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3189000" y="3963275"/>
            <a:ext cx="276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репозиторий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Введение в область</a:t>
            </a:r>
            <a:endParaRPr/>
          </a:p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311700" y="811350"/>
            <a:ext cx="4460400" cy="20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DSL – Domain Specific Language, то есть в нашем случае буквально язык программирования внутри языка программирования, предоставляющий более верхнеуроневую абстракцию.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Хорошие примеры Kotlin DSL есть тут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github.com/zsmb13/VillageDSL</a:t>
            </a:r>
            <a:endParaRPr sz="1000"/>
          </a:p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902450"/>
            <a:ext cx="1708475" cy="11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9705" y="2902450"/>
            <a:ext cx="2046245" cy="11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2825" y="593825"/>
            <a:ext cx="3069876" cy="41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/>
          <p:nvPr/>
        </p:nvSpPr>
        <p:spPr>
          <a:xfrm>
            <a:off x="6921150" y="757675"/>
            <a:ext cx="1836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Пример бизнес процесса в телефонии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кого я это делал</a:t>
            </a:r>
            <a:endParaRPr/>
          </a:p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379550" y="671350"/>
            <a:ext cx="7088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Nexign</a:t>
            </a:r>
            <a:r>
              <a:rPr lang="en" sz="1700"/>
              <a:t> — российская компания-разработчик OSS/BSS-систем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и решений для цифровизации бизнеса, первый в России 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разработчик биллинга для телекоммуникационных компаний</a:t>
            </a:r>
            <a:endParaRPr sz="1700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38" y="1640950"/>
            <a:ext cx="37052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4451375" y="1814075"/>
            <a:ext cx="45456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Клиентами Nexign являются более 50 телеком-операторов из 16 стран, в том числе «Мегафон», Moldcell, МТС, «Ростелеком», Kcell и Turkcell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100" y="3537200"/>
            <a:ext cx="48768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1384225" y="3352438"/>
            <a:ext cx="2542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Ранее известна как “Петер-Сервис”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Цели и задачи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311700" y="1845650"/>
            <a:ext cx="8520600" cy="27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Изучить существующие аналоги, сделать анализ их преимуществ и недостатков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Р</a:t>
            </a:r>
            <a:r>
              <a:rPr lang="en" sz="1600"/>
              <a:t>азработка DSL с постепенным добавлением нового функционала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Разработка движка для исполнения в Production и Testing режимах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Покрытие автотестами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Проверка концепции, функциональности. Оценка удобства использования заинтересованными пользователями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453625" y="614150"/>
            <a:ext cx="8296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Глобальная цель</a:t>
            </a:r>
            <a:r>
              <a:rPr lang="en" sz="1700"/>
              <a:t>: </a:t>
            </a:r>
            <a:r>
              <a:rPr lang="en" sz="1700"/>
              <a:t>разработать эффективный Kotlin DSL для лаконичного, читаемого написания сценариев и небольшой движок для их исполнения, за счёт чего значительно снизить число ошибок, возникающих по причине "человеческого фактора" (опечаток, несовместимости типов и т.п.)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с аналогами 1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317350" y="527989"/>
            <a:ext cx="85206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Фреймворки / библиотеки и продукты для разработки и описания бизнес-процессов / сценариев</a:t>
            </a:r>
            <a:endParaRPr sz="1600"/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311700" y="99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{55E01FE3-FFA6-4ECF-AF4F-78765D83974F}</a:tableStyleId>
              </a:tblPr>
              <a:tblGrid>
                <a:gridCol w="2980200"/>
                <a:gridCol w="2919050"/>
                <a:gridCol w="2621350"/>
              </a:tblGrid>
              <a:tr h="2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hlinkClick r:id="rId3"/>
                        </a:rPr>
                        <a:t>Cadence</a:t>
                      </a:r>
                      <a:r>
                        <a:rPr b="1" lang="en"/>
                        <a:t> </a:t>
                      </a:r>
                      <a:r>
                        <a:rPr lang="en"/>
                        <a:t>– движок для BPMN процессов на </a:t>
                      </a:r>
                      <a:r>
                        <a:rPr b="1" lang="en"/>
                        <a:t>Go </a:t>
                      </a:r>
                      <a:r>
                        <a:rPr lang="en"/>
                        <a:t>с библиотеками на Go, </a:t>
                      </a:r>
                      <a:r>
                        <a:rPr b="1" lang="en"/>
                        <a:t>Java</a:t>
                      </a:r>
                      <a:r>
                        <a:rPr lang="en"/>
                        <a:t>, Python и Ruby. </a:t>
                      </a:r>
                      <a:br>
                        <a:rPr lang="en"/>
                      </a:br>
                      <a:r>
                        <a:rPr b="1" lang="en"/>
                        <a:t>Open source</a:t>
                      </a: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Огромный, покрывает весь BPMN, отчего очень сложный интерфейс. Очень много настроек всего и вся. Сверхрасширяемый под всё что угодно.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Одним словом – Overkill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Temporal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– фреймворк для BPMN, основанный на Cadence, более простой в эксплуатации и настройке, тоже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Open source,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тоже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Java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accent5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iWF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– фреймворк для BPMN для Cadence, более простой, чем у самого Cadence и более простой, чем Temporal.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16"/>
          <p:cNvSpPr txBox="1"/>
          <p:nvPr/>
        </p:nvSpPr>
        <p:spPr>
          <a:xfrm>
            <a:off x="395650" y="3910525"/>
            <a:ext cx="8364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Общая проблема – размазанное по разным местам определение переходов, нет единого места описания сценария, не человеко-читаемое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с аналогами 2</a:t>
            </a:r>
            <a:endParaRPr/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11700" y="528000"/>
            <a:ext cx="85206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Фреймворки / библиотеки и продукты для разработки и описания конечных автоматов</a:t>
            </a:r>
            <a:endParaRPr sz="1600"/>
          </a:p>
        </p:txBody>
      </p:sp>
      <p:graphicFrame>
        <p:nvGraphicFramePr>
          <p:cNvPr id="163" name="Google Shape;163;p17"/>
          <p:cNvGraphicFramePr/>
          <p:nvPr/>
        </p:nvGraphicFramePr>
        <p:xfrm>
          <a:off x="311700" y="8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{55E01FE3-FFA6-4ECF-AF4F-78765D83974F}</a:tableStyleId>
              </a:tblPr>
              <a:tblGrid>
                <a:gridCol w="1753550"/>
                <a:gridCol w="2431100"/>
                <a:gridCol w="2110525"/>
                <a:gridCol w="2225425"/>
              </a:tblGrid>
              <a:tr h="60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Название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Краткое описание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Наличие движка для исполнения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Автогенерация картинки с описанием по коду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KStateMachine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Б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олее компактный фреймворк, но всю работу операций и все переходы нужно описывать в одном месте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+/-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accent5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StateMachine (tinder.com)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Ч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истый State Machine Builder, где всю полезную работу можно положить только в side effect’ы переходов, сами состояния это просто состояния.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Тоже получается огромное полотнище.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102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accent5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KFSM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Н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еплохой фреймворк, предоставляет как раз Kotlin DSL, но описание даже маленькой State Machine занимает бесконечно много места.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Наше решение</a:t>
            </a:r>
            <a:endParaRPr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977825" y="811350"/>
            <a:ext cx="4854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Пакетам сценариев требуется знать только то, как эти сценарии описывать, то есть DSL и совсем не требуется знать, как устроены кишки движка. Движку требуется знать только то, как эти сценарии понимать, то есть DSL. А сами сценарии он может кушать в виде уже готовых JAR.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0" y="527988"/>
            <a:ext cx="3820300" cy="41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Наше решение</a:t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25" y="604288"/>
            <a:ext cx="3111150" cy="41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965" y="604300"/>
            <a:ext cx="5816085" cy="392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0" y="0"/>
            <a:ext cx="9144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Решённые задачи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311700" y="811338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Разработан базовый вид DSL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Создана базовая архитектура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Лаконичное описание операций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Лаконичное описание переходов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Разделены сущности DSL, движка и пакета сценариев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Движок собирается отдельно и использует DSL как библиотечную зависимость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DSL ничего не знает о внутренней реализации движка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Для написания сценариев нужны только средства DSL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Автоматическое построение человеко-читаемого описания (текста на английском) сценария по его спецификации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Сохранение </a:t>
            </a:r>
            <a:r>
              <a:rPr lang="en" sz="1500"/>
              <a:t>человеко-читаемого описания прохода исполнения сценария</a:t>
            </a:r>
            <a:endParaRPr sz="1500"/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477950" y="4804800"/>
            <a:ext cx="5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