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BD08CB-5402-4F76-929F-88009B81AF98}">
  <a:tblStyle styleId="{95BD08CB-5402-4F76-929F-88009B81AF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78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d59848aa81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d59848aa8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d59848aa81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d59848aa8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e719785f7_1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e719785f7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e03dc11c0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e03dc11c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d59848aa8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d59848aa8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d59848aa8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d59848aa8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d59848aa8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d59848aa8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d7349f2a4b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d7349f2a4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d59848aa81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d59848aa8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d59848aa81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d59848aa8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p:nvPr/>
        </p:nvSpPr>
        <p:spPr>
          <a:xfrm>
            <a:off x="311700" y="415225"/>
            <a:ext cx="8520600" cy="1788600"/>
          </a:xfrm>
          <a:prstGeom prst="roundRect">
            <a:avLst>
              <a:gd name="adj" fmla="val 16667"/>
            </a:avLst>
          </a:prstGeom>
          <a:solidFill>
            <a:srgbClr val="152A86"/>
          </a:solidFill>
          <a:ln w="9525" cap="flat" cmpd="sng">
            <a:solidFill>
              <a:srgbClr val="152A8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 name="Google Shape;14;p2"/>
          <p:cNvSpPr txBox="1">
            <a:spLocks noGrp="1"/>
          </p:cNvSpPr>
          <p:nvPr>
            <p:ph type="ctrTitle"/>
          </p:nvPr>
        </p:nvSpPr>
        <p:spPr>
          <a:xfrm>
            <a:off x="721950" y="567175"/>
            <a:ext cx="7700100" cy="1484700"/>
          </a:xfrm>
          <a:prstGeom prst="rect">
            <a:avLst/>
          </a:prstGeom>
          <a:noFill/>
        </p:spPr>
        <p:txBody>
          <a:bodyPr spcFirstLastPara="1" wrap="square" lIns="91425" tIns="91425" rIns="91425" bIns="91425" anchor="b" anchorCtr="0">
            <a:normAutofit/>
          </a:bodyPr>
          <a:lstStyle>
            <a:lvl1pPr lvl="0" algn="ctr">
              <a:spcBef>
                <a:spcPts val="0"/>
              </a:spcBef>
              <a:spcAft>
                <a:spcPts val="0"/>
              </a:spcAft>
              <a:buClr>
                <a:schemeClr val="lt1"/>
              </a:buClr>
              <a:buSzPts val="3500"/>
              <a:buNone/>
              <a:defRPr sz="35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5" name="Google Shape;15;p2"/>
          <p:cNvSpPr txBox="1">
            <a:spLocks noGrp="1"/>
          </p:cNvSpPr>
          <p:nvPr>
            <p:ph type="subTitle" idx="1"/>
          </p:nvPr>
        </p:nvSpPr>
        <p:spPr>
          <a:xfrm>
            <a:off x="311700" y="2327138"/>
            <a:ext cx="8520600" cy="489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7950" y="4804800"/>
            <a:ext cx="519000" cy="3387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ctr" anchorCtr="0">
            <a:noAutofit/>
          </a:bodyPr>
          <a:lstStyle>
            <a:lvl1pPr lvl="0">
              <a:buNone/>
              <a:defRPr sz="1000">
                <a:solidFill>
                  <a:schemeClr val="lt1"/>
                </a:solidFill>
              </a:defRPr>
            </a:lvl1pPr>
            <a:lvl2pPr lvl="1">
              <a:buNone/>
              <a:defRPr sz="1000">
                <a:solidFill>
                  <a:schemeClr val="lt1"/>
                </a:solidFill>
              </a:defRPr>
            </a:lvl2pPr>
            <a:lvl3pPr lvl="2">
              <a:buNone/>
              <a:defRPr sz="1000">
                <a:solidFill>
                  <a:schemeClr val="lt1"/>
                </a:solidFill>
              </a:defRPr>
            </a:lvl3pPr>
            <a:lvl4pPr lvl="3">
              <a:buNone/>
              <a:defRPr sz="1000">
                <a:solidFill>
                  <a:schemeClr val="lt1"/>
                </a:solidFill>
              </a:defRPr>
            </a:lvl4pPr>
            <a:lvl5pPr lvl="4">
              <a:buNone/>
              <a:defRPr sz="1000">
                <a:solidFill>
                  <a:schemeClr val="lt1"/>
                </a:solidFill>
              </a:defRPr>
            </a:lvl5pPr>
            <a:lvl6pPr lvl="5">
              <a:buNone/>
              <a:defRPr sz="1000">
                <a:solidFill>
                  <a:schemeClr val="lt1"/>
                </a:solidFill>
              </a:defRPr>
            </a:lvl6pPr>
            <a:lvl7pPr lvl="6">
              <a:buNone/>
              <a:defRPr sz="1000">
                <a:solidFill>
                  <a:schemeClr val="lt1"/>
                </a:solidFill>
              </a:defRPr>
            </a:lvl7pPr>
            <a:lvl8pPr lvl="7">
              <a:buNone/>
              <a:defRPr sz="1000">
                <a:solidFill>
                  <a:schemeClr val="lt1"/>
                </a:solidFill>
              </a:defRPr>
            </a:lvl8pPr>
            <a:lvl9pPr lvl="8">
              <a:buNone/>
              <a:defRPr sz="1000">
                <a:solidFill>
                  <a:schemeClr val="lt1"/>
                </a:solidFill>
              </a:defRPr>
            </a:lvl9pPr>
          </a:lstStyle>
          <a:p>
            <a:pPr marL="0" lvl="0" indent="0" algn="l" rtl="0">
              <a:spcBef>
                <a:spcPts val="0"/>
              </a:spcBef>
              <a:spcAft>
                <a:spcPts val="0"/>
              </a:spcAft>
              <a:buNone/>
            </a:pPr>
            <a:fld id="{00000000-1234-1234-1234-123412341234}" type="slidenum">
              <a:rPr lang="en"/>
              <a:t>‹#›</a:t>
            </a:fld>
            <a:r>
              <a:rPr lang="en"/>
              <a:t>/11 </a:t>
            </a:r>
            <a:endParaRPr/>
          </a:p>
        </p:txBody>
      </p:sp>
      <p:sp>
        <p:nvSpPr>
          <p:cNvPr id="17" name="Google Shape;17;p2"/>
          <p:cNvSpPr txBox="1">
            <a:spLocks noGrp="1"/>
          </p:cNvSpPr>
          <p:nvPr>
            <p:ph type="subTitle" idx="2"/>
          </p:nvPr>
        </p:nvSpPr>
        <p:spPr>
          <a:xfrm>
            <a:off x="311700" y="2817038"/>
            <a:ext cx="8520600" cy="489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rgbClr val="999999"/>
              </a:buClr>
              <a:buSzPts val="1600"/>
              <a:buNone/>
              <a:defRPr sz="1600">
                <a:solidFill>
                  <a:srgbClr val="999999"/>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 name="Google Shape;18;p2"/>
          <p:cNvSpPr txBox="1"/>
          <p:nvPr/>
        </p:nvSpPr>
        <p:spPr>
          <a:xfrm>
            <a:off x="2020050" y="3616438"/>
            <a:ext cx="51039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rgbClr val="434343"/>
                </a:solidFill>
              </a:rPr>
              <a:t>St. Petersburg School of Physics, Mathematics, and Computer Science </a:t>
            </a:r>
            <a:endParaRPr sz="1300">
              <a:solidFill>
                <a:srgbClr val="434343"/>
              </a:solidFill>
            </a:endParaRPr>
          </a:p>
        </p:txBody>
      </p:sp>
      <p:sp>
        <p:nvSpPr>
          <p:cNvPr id="19" name="Google Shape;19;p2"/>
          <p:cNvSpPr txBox="1"/>
          <p:nvPr/>
        </p:nvSpPr>
        <p:spPr>
          <a:xfrm>
            <a:off x="1189100" y="4232050"/>
            <a:ext cx="7023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rPr>
              <a:t>National Research University Higher School of Economics – Saint Petersburg</a:t>
            </a:r>
            <a:endParaRPr>
              <a:solidFill>
                <a:srgbClr val="43434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3" name="Google Shape;53;p11"/>
          <p:cNvSpPr txBox="1">
            <a:spLocks noGrp="1"/>
          </p:cNvSpPr>
          <p:nvPr>
            <p:ph type="sldNum" idx="12"/>
          </p:nvPr>
        </p:nvSpPr>
        <p:spPr>
          <a:xfrm>
            <a:off x="8477950" y="4804800"/>
            <a:ext cx="519000" cy="3387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ctr" anchorCtr="0">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marL="0" lvl="0" indent="0" algn="l" rtl="0">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2" name="Google Shape;22;p3"/>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r>
              <a:rPr lang="en"/>
              <a:t>/11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4"/>
          <p:cNvSpPr txBox="1">
            <a:spLocks noGrp="1"/>
          </p:cNvSpPr>
          <p:nvPr>
            <p:ph type="sldNum" idx="12"/>
          </p:nvPr>
        </p:nvSpPr>
        <p:spPr>
          <a:xfrm>
            <a:off x="8477950" y="4804800"/>
            <a:ext cx="519000" cy="3387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ctr" anchorCtr="0">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marL="0" lvl="0" indent="0" algn="l" rtl="0">
              <a:spcBef>
                <a:spcPts val="0"/>
              </a:spcBef>
              <a:spcAft>
                <a:spcPts val="0"/>
              </a:spcAft>
              <a:buNone/>
            </a:pPr>
            <a:fld id="{00000000-1234-1234-1234-123412341234}" type="slidenum">
              <a:rPr lang="en"/>
              <a:t>‹#›</a:t>
            </a:fld>
            <a:r>
              <a:rPr lang="en"/>
              <a:t>/11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8" name="Google Shape;28;p5"/>
          <p:cNvSpPr txBox="1">
            <a:spLocks noGrp="1"/>
          </p:cNvSpPr>
          <p:nvPr>
            <p:ph type="body" idx="1"/>
          </p:nvPr>
        </p:nvSpPr>
        <p:spPr>
          <a:xfrm>
            <a:off x="311700" y="811338"/>
            <a:ext cx="8520600" cy="37575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5"/>
          <p:cNvSpPr txBox="1">
            <a:spLocks noGrp="1"/>
          </p:cNvSpPr>
          <p:nvPr>
            <p:ph type="sldNum" idx="12"/>
          </p:nvPr>
        </p:nvSpPr>
        <p:spPr>
          <a:xfrm>
            <a:off x="8477950" y="4804800"/>
            <a:ext cx="519000" cy="3387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ctr" anchorCtr="0">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marL="0" lvl="0" indent="0" algn="l" rtl="0">
              <a:spcBef>
                <a:spcPts val="0"/>
              </a:spcBef>
              <a:spcAft>
                <a:spcPts val="0"/>
              </a:spcAft>
              <a:buNone/>
            </a:pPr>
            <a:fld id="{00000000-1234-1234-1234-123412341234}" type="slidenum">
              <a:rPr lang="en"/>
              <a:t>‹#›</a:t>
            </a:fld>
            <a:r>
              <a:rPr lang="en"/>
              <a:t>/11</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2" name="Google Shape;32;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6"/>
          <p:cNvSpPr txBox="1">
            <a:spLocks noGrp="1"/>
          </p:cNvSpPr>
          <p:nvPr>
            <p:ph type="sldNum" idx="12"/>
          </p:nvPr>
        </p:nvSpPr>
        <p:spPr>
          <a:xfrm>
            <a:off x="8477950" y="4804800"/>
            <a:ext cx="519000" cy="3387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ctr" anchorCtr="0">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marL="0" lvl="0" indent="0" algn="l" rtl="0">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7" name="Google Shape;37;p7"/>
          <p:cNvSpPr txBox="1">
            <a:spLocks noGrp="1"/>
          </p:cNvSpPr>
          <p:nvPr>
            <p:ph type="sldNum" idx="12"/>
          </p:nvPr>
        </p:nvSpPr>
        <p:spPr>
          <a:xfrm>
            <a:off x="8477950" y="4804800"/>
            <a:ext cx="519000" cy="3387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ctr" anchorCtr="0">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marL="0" lvl="0" indent="0" algn="l" rtl="0">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0" y="0"/>
            <a:ext cx="9135000" cy="52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7950" y="4804800"/>
            <a:ext cx="519000" cy="3387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ctr" anchorCtr="0">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marL="0" lvl="0" indent="0" algn="l" rtl="0">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7950" y="4804800"/>
            <a:ext cx="519000" cy="3387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ctr" anchorCtr="0">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marL="0" lvl="0" indent="0" algn="l" rtl="0">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10"/>
          <p:cNvSpPr/>
          <p:nvPr/>
        </p:nvSpPr>
        <p:spPr>
          <a:xfrm>
            <a:off x="4661475" y="0"/>
            <a:ext cx="4479000" cy="47958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8" name="Google Shape;48;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0" name="Google Shape;50;p10"/>
          <p:cNvSpPr txBox="1">
            <a:spLocks noGrp="1"/>
          </p:cNvSpPr>
          <p:nvPr>
            <p:ph type="sldNum" idx="12"/>
          </p:nvPr>
        </p:nvSpPr>
        <p:spPr>
          <a:xfrm>
            <a:off x="8477950" y="4804800"/>
            <a:ext cx="519000" cy="3387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ctr" anchorCtr="0">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marL="0" lvl="0" indent="0" algn="l" rtl="0">
              <a:spcBef>
                <a:spcPts val="0"/>
              </a:spcBef>
              <a:spcAft>
                <a:spcPts val="0"/>
              </a:spcAft>
              <a:buNone/>
            </a:pPr>
            <a:fld id="{00000000-1234-1234-1234-123412341234}" type="slidenum">
              <a:rPr lang="en"/>
              <a:t>‹#›</a:t>
            </a:fld>
            <a:r>
              <a:rPr lang="en"/>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9144000" cy="5280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t" anchorCtr="0">
            <a:normAutofit/>
          </a:bodyPr>
          <a:lstStyle>
            <a:lvl1pPr lvl="0" algn="ctr">
              <a:spcBef>
                <a:spcPts val="0"/>
              </a:spcBef>
              <a:spcAft>
                <a:spcPts val="0"/>
              </a:spcAft>
              <a:buClr>
                <a:schemeClr val="lt1"/>
              </a:buClr>
              <a:buSzPts val="2400"/>
              <a:buNone/>
              <a:defRPr sz="2400">
                <a:solidFill>
                  <a:schemeClr val="lt1"/>
                </a:solidFill>
              </a:defRPr>
            </a:lvl1pPr>
            <a:lvl2pPr lvl="1" algn="ctr">
              <a:spcBef>
                <a:spcPts val="0"/>
              </a:spcBef>
              <a:spcAft>
                <a:spcPts val="0"/>
              </a:spcAft>
              <a:buClr>
                <a:schemeClr val="dk1"/>
              </a:buClr>
              <a:buSzPts val="2400"/>
              <a:buNone/>
              <a:defRPr sz="2400">
                <a:solidFill>
                  <a:schemeClr val="dk1"/>
                </a:solidFill>
              </a:defRPr>
            </a:lvl2pPr>
            <a:lvl3pPr lvl="2" algn="ctr">
              <a:spcBef>
                <a:spcPts val="0"/>
              </a:spcBef>
              <a:spcAft>
                <a:spcPts val="0"/>
              </a:spcAft>
              <a:buClr>
                <a:schemeClr val="dk1"/>
              </a:buClr>
              <a:buSzPts val="2400"/>
              <a:buNone/>
              <a:defRPr sz="2400">
                <a:solidFill>
                  <a:schemeClr val="dk1"/>
                </a:solidFill>
              </a:defRPr>
            </a:lvl3pPr>
            <a:lvl4pPr lvl="3" algn="ctr">
              <a:spcBef>
                <a:spcPts val="0"/>
              </a:spcBef>
              <a:spcAft>
                <a:spcPts val="0"/>
              </a:spcAft>
              <a:buClr>
                <a:schemeClr val="dk1"/>
              </a:buClr>
              <a:buSzPts val="2400"/>
              <a:buNone/>
              <a:defRPr sz="2400">
                <a:solidFill>
                  <a:schemeClr val="dk1"/>
                </a:solidFill>
              </a:defRPr>
            </a:lvl4pPr>
            <a:lvl5pPr lvl="4" algn="ctr">
              <a:spcBef>
                <a:spcPts val="0"/>
              </a:spcBef>
              <a:spcAft>
                <a:spcPts val="0"/>
              </a:spcAft>
              <a:buClr>
                <a:schemeClr val="dk1"/>
              </a:buClr>
              <a:buSzPts val="2400"/>
              <a:buNone/>
              <a:defRPr sz="2400">
                <a:solidFill>
                  <a:schemeClr val="dk1"/>
                </a:solidFill>
              </a:defRPr>
            </a:lvl5pPr>
            <a:lvl6pPr lvl="5" algn="ctr">
              <a:spcBef>
                <a:spcPts val="0"/>
              </a:spcBef>
              <a:spcAft>
                <a:spcPts val="0"/>
              </a:spcAft>
              <a:buClr>
                <a:schemeClr val="dk1"/>
              </a:buClr>
              <a:buSzPts val="2400"/>
              <a:buNone/>
              <a:defRPr sz="2400">
                <a:solidFill>
                  <a:schemeClr val="dk1"/>
                </a:solidFill>
              </a:defRPr>
            </a:lvl6pPr>
            <a:lvl7pPr lvl="6" algn="ctr">
              <a:spcBef>
                <a:spcPts val="0"/>
              </a:spcBef>
              <a:spcAft>
                <a:spcPts val="0"/>
              </a:spcAft>
              <a:buClr>
                <a:schemeClr val="dk1"/>
              </a:buClr>
              <a:buSzPts val="2400"/>
              <a:buNone/>
              <a:defRPr sz="2400">
                <a:solidFill>
                  <a:schemeClr val="dk1"/>
                </a:solidFill>
              </a:defRPr>
            </a:lvl7pPr>
            <a:lvl8pPr lvl="7" algn="ctr">
              <a:spcBef>
                <a:spcPts val="0"/>
              </a:spcBef>
              <a:spcAft>
                <a:spcPts val="0"/>
              </a:spcAft>
              <a:buClr>
                <a:schemeClr val="dk1"/>
              </a:buClr>
              <a:buSzPts val="2400"/>
              <a:buNone/>
              <a:defRPr sz="2400">
                <a:solidFill>
                  <a:schemeClr val="dk1"/>
                </a:solidFill>
              </a:defRPr>
            </a:lvl8pPr>
            <a:lvl9pPr lvl="8" algn="ctr">
              <a:spcBef>
                <a:spcPts val="0"/>
              </a:spcBef>
              <a:spcAft>
                <a:spcPts val="0"/>
              </a:spcAft>
              <a:buClr>
                <a:schemeClr val="dk1"/>
              </a:buClr>
              <a:buSzPts val="2400"/>
              <a:buNone/>
              <a:defRPr sz="2400">
                <a:solidFill>
                  <a:schemeClr val="dk1"/>
                </a:solidFill>
              </a:defRPr>
            </a:lvl9pPr>
          </a:lstStyle>
          <a:p>
            <a:endParaRPr/>
          </a:p>
        </p:txBody>
      </p:sp>
      <p:sp>
        <p:nvSpPr>
          <p:cNvPr id="7" name="Google Shape;7;p1"/>
          <p:cNvSpPr txBox="1">
            <a:spLocks noGrp="1"/>
          </p:cNvSpPr>
          <p:nvPr>
            <p:ph type="body" idx="1"/>
          </p:nvPr>
        </p:nvSpPr>
        <p:spPr>
          <a:xfrm>
            <a:off x="311700" y="811338"/>
            <a:ext cx="8520600" cy="37575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p:nvPr/>
        </p:nvSpPr>
        <p:spPr>
          <a:xfrm>
            <a:off x="0" y="4804800"/>
            <a:ext cx="4673400" cy="338700"/>
          </a:xfrm>
          <a:prstGeom prst="rect">
            <a:avLst/>
          </a:prstGeom>
          <a:solidFill>
            <a:srgbClr val="152A86"/>
          </a:solidFill>
          <a:ln w="9525" cap="flat" cmpd="sng">
            <a:solidFill>
              <a:srgbClr val="152A86"/>
            </a:solidFill>
            <a:prstDash val="solid"/>
            <a:round/>
            <a:headEnd type="none" w="sm" len="sm"/>
            <a:tailEnd type="none" w="sm" len="sm"/>
          </a:ln>
        </p:spPr>
        <p:txBody>
          <a:bodyPr spcFirstLastPara="1" wrap="square" lIns="91425" tIns="91425" rIns="91425" bIns="91425" anchor="t" anchorCtr="0">
            <a:spAutoFit/>
          </a:bodyPr>
          <a:lstStyle/>
          <a:p>
            <a:pPr marL="0" lvl="0" indent="0" algn="r" rtl="0">
              <a:spcBef>
                <a:spcPts val="0"/>
              </a:spcBef>
              <a:spcAft>
                <a:spcPts val="0"/>
              </a:spcAft>
              <a:buNone/>
            </a:pPr>
            <a:r>
              <a:rPr lang="en" sz="1000">
                <a:solidFill>
                  <a:schemeClr val="lt1"/>
                </a:solidFill>
              </a:rPr>
              <a:t>Kirill D. Kreslavski</a:t>
            </a:r>
            <a:r>
              <a:rPr lang="en" sz="1000"/>
              <a:t> </a:t>
            </a:r>
            <a:endParaRPr sz="1000"/>
          </a:p>
        </p:txBody>
      </p:sp>
      <p:sp>
        <p:nvSpPr>
          <p:cNvPr id="9" name="Google Shape;9;p1"/>
          <p:cNvSpPr txBox="1"/>
          <p:nvPr/>
        </p:nvSpPr>
        <p:spPr>
          <a:xfrm>
            <a:off x="4673400" y="4804800"/>
            <a:ext cx="4470600" cy="3387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100">
                <a:solidFill>
                  <a:schemeClr val="lt1"/>
                </a:solidFill>
              </a:rPr>
              <a:t>Kotlin DSL for business processes at Nexign</a:t>
            </a:r>
            <a:endParaRPr sz="1000">
              <a:solidFill>
                <a:schemeClr val="lt1"/>
              </a:solidFill>
            </a:endParaRPr>
          </a:p>
        </p:txBody>
      </p:sp>
      <p:sp>
        <p:nvSpPr>
          <p:cNvPr id="10" name="Google Shape;10;p1"/>
          <p:cNvSpPr txBox="1"/>
          <p:nvPr/>
        </p:nvSpPr>
        <p:spPr>
          <a:xfrm>
            <a:off x="252600" y="4804800"/>
            <a:ext cx="1000500" cy="338700"/>
          </a:xfrm>
          <a:prstGeom prst="rect">
            <a:avLst/>
          </a:prstGeom>
          <a:solidFill>
            <a:srgbClr val="152A86"/>
          </a:solidFill>
          <a:ln w="9525" cap="flat" cmpd="sng">
            <a:solidFill>
              <a:srgbClr val="152A86"/>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rPr>
              <a:t>SPbSPMCS</a:t>
            </a:r>
            <a:endParaRPr sz="1000"/>
          </a:p>
        </p:txBody>
      </p:sp>
      <p:sp>
        <p:nvSpPr>
          <p:cNvPr id="11" name="Google Shape;11;p1"/>
          <p:cNvSpPr txBox="1">
            <a:spLocks noGrp="1"/>
          </p:cNvSpPr>
          <p:nvPr>
            <p:ph type="sldNum" idx="12"/>
          </p:nvPr>
        </p:nvSpPr>
        <p:spPr>
          <a:xfrm>
            <a:off x="8477950" y="4804800"/>
            <a:ext cx="519000" cy="338700"/>
          </a:xfrm>
          <a:prstGeom prst="rect">
            <a:avLst/>
          </a:prstGeom>
          <a:solidFill>
            <a:srgbClr val="3F5095"/>
          </a:solidFill>
          <a:ln w="9525" cap="flat" cmpd="sng">
            <a:solidFill>
              <a:srgbClr val="3F5095"/>
            </a:solidFill>
            <a:prstDash val="solid"/>
            <a:round/>
            <a:headEnd type="none" w="sm" len="sm"/>
            <a:tailEnd type="none" w="sm" len="sm"/>
          </a:ln>
        </p:spPr>
        <p:txBody>
          <a:bodyPr spcFirstLastPara="1" wrap="square" lIns="91425" tIns="91425" rIns="91425" bIns="91425" anchor="ctr" anchorCtr="0">
            <a:noAutofit/>
          </a:bodyPr>
          <a:lstStyle>
            <a:lvl1pPr lvl="0" rtl="0">
              <a:buNone/>
              <a:defRPr sz="1000">
                <a:solidFill>
                  <a:schemeClr val="lt1"/>
                </a:solidFill>
              </a:defRPr>
            </a:lvl1pPr>
            <a:lvl2pPr lvl="1" rtl="0">
              <a:buNone/>
              <a:defRPr sz="1000">
                <a:solidFill>
                  <a:schemeClr val="lt1"/>
                </a:solidFill>
              </a:defRPr>
            </a:lvl2pPr>
            <a:lvl3pPr lvl="2" rtl="0">
              <a:buNone/>
              <a:defRPr sz="1000">
                <a:solidFill>
                  <a:schemeClr val="lt1"/>
                </a:solidFill>
              </a:defRPr>
            </a:lvl3pPr>
            <a:lvl4pPr lvl="3" rtl="0">
              <a:buNone/>
              <a:defRPr sz="1000">
                <a:solidFill>
                  <a:schemeClr val="lt1"/>
                </a:solidFill>
              </a:defRPr>
            </a:lvl4pPr>
            <a:lvl5pPr lvl="4" rtl="0">
              <a:buNone/>
              <a:defRPr sz="1000">
                <a:solidFill>
                  <a:schemeClr val="lt1"/>
                </a:solidFill>
              </a:defRPr>
            </a:lvl5pPr>
            <a:lvl6pPr lvl="5" rtl="0">
              <a:buNone/>
              <a:defRPr sz="1000">
                <a:solidFill>
                  <a:schemeClr val="lt1"/>
                </a:solidFill>
              </a:defRPr>
            </a:lvl6pPr>
            <a:lvl7pPr lvl="6" rtl="0">
              <a:buNone/>
              <a:defRPr sz="1000">
                <a:solidFill>
                  <a:schemeClr val="lt1"/>
                </a:solidFill>
              </a:defRPr>
            </a:lvl7pPr>
            <a:lvl8pPr lvl="7" rtl="0">
              <a:buNone/>
              <a:defRPr sz="1000">
                <a:solidFill>
                  <a:schemeClr val="lt1"/>
                </a:solidFill>
              </a:defRPr>
            </a:lvl8pPr>
            <a:lvl9pPr lvl="8" rtl="0">
              <a:buNone/>
              <a:defRPr sz="1000">
                <a:solidFill>
                  <a:schemeClr val="lt1"/>
                </a:solidFill>
              </a:defRPr>
            </a:lvl9pPr>
          </a:lstStyle>
          <a:p>
            <a:pPr marL="0" lvl="0" indent="0" algn="l" rtl="0">
              <a:spcBef>
                <a:spcPts val="0"/>
              </a:spcBef>
              <a:spcAft>
                <a:spcPts val="0"/>
              </a:spcAft>
              <a:buNone/>
            </a:pPr>
            <a:fld id="{00000000-1234-1234-1234-123412341234}" type="slidenum">
              <a:rPr lang="en"/>
              <a:t>‹#›</a:t>
            </a:fld>
            <a:r>
              <a:rPr lang="en"/>
              <a:t>/11 </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github.com/KreslavskiKD/nexign-kotlin-b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zsmb13/VillageDSL"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uber/cadenc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github.com/indeedeng/iwf" TargetMode="External"/><Relationship Id="rId4" Type="http://schemas.openxmlformats.org/officeDocument/2006/relationships/hyperlink" Target="https://www.temporal.i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sk90/kstatemachine"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github.com/open-jumpco/kfsm" TargetMode="External"/><Relationship Id="rId4" Type="http://schemas.openxmlformats.org/officeDocument/2006/relationships/hyperlink" Target="https://github.com/Tinder/StateMachin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721950" y="567175"/>
            <a:ext cx="7700100" cy="14847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50"/>
              <a:t>Kotlin DSL for Business Processes Automation in Telecom and Underlying Engine for their Execution</a:t>
            </a:r>
            <a:endParaRPr sz="3150"/>
          </a:p>
        </p:txBody>
      </p:sp>
      <p:sp>
        <p:nvSpPr>
          <p:cNvPr id="59" name="Google Shape;59;p12"/>
          <p:cNvSpPr txBox="1">
            <a:spLocks noGrp="1"/>
          </p:cNvSpPr>
          <p:nvPr>
            <p:ph type="subTitle" idx="1"/>
          </p:nvPr>
        </p:nvSpPr>
        <p:spPr>
          <a:xfrm>
            <a:off x="311700" y="2327138"/>
            <a:ext cx="8520600" cy="489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Kirill D. Kreslavski</a:t>
            </a:r>
            <a:endParaRPr/>
          </a:p>
        </p:txBody>
      </p:sp>
      <p:sp>
        <p:nvSpPr>
          <p:cNvPr id="60" name="Google Shape;60;p12"/>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a:t>
            </a:fld>
            <a:r>
              <a:rPr lang="en"/>
              <a:t>/11 </a:t>
            </a:r>
            <a:endParaRPr/>
          </a:p>
        </p:txBody>
      </p:sp>
      <p:sp>
        <p:nvSpPr>
          <p:cNvPr id="61" name="Google Shape;61;p12"/>
          <p:cNvSpPr txBox="1">
            <a:spLocks noGrp="1"/>
          </p:cNvSpPr>
          <p:nvPr>
            <p:ph type="subTitle" idx="2"/>
          </p:nvPr>
        </p:nvSpPr>
        <p:spPr>
          <a:xfrm>
            <a:off x="311700" y="2817038"/>
            <a:ext cx="8520600" cy="489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1018"/>
              <a:buNone/>
            </a:pPr>
            <a:r>
              <a:rPr lang="en" sz="1200" dirty="0"/>
              <a:t>Academic Supervisor: Marina G. Ivanova, lead engineer at Nexign</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 Progress</a:t>
            </a:r>
            <a:endParaRPr/>
          </a:p>
        </p:txBody>
      </p:sp>
      <p:sp>
        <p:nvSpPr>
          <p:cNvPr id="136" name="Google Shape;136;p21"/>
          <p:cNvSpPr txBox="1">
            <a:spLocks noGrp="1"/>
          </p:cNvSpPr>
          <p:nvPr>
            <p:ph type="body" idx="1"/>
          </p:nvPr>
        </p:nvSpPr>
        <p:spPr>
          <a:xfrm>
            <a:off x="311700" y="811338"/>
            <a:ext cx="8520600" cy="3757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Engine enhancements and improvements</a:t>
            </a:r>
            <a:endParaRPr sz="1500"/>
          </a:p>
          <a:p>
            <a:pPr marL="914400" lvl="1" indent="-323850" algn="l" rtl="0">
              <a:spcBef>
                <a:spcPts val="0"/>
              </a:spcBef>
              <a:spcAft>
                <a:spcPts val="0"/>
              </a:spcAft>
              <a:buSzPts val="1500"/>
              <a:buChar char="○"/>
            </a:pPr>
            <a:r>
              <a:rPr lang="en" sz="1500"/>
              <a:t>Try to create a way to provide external dependencies via Kotlin Context (experimental)</a:t>
            </a:r>
            <a:endParaRPr sz="1500"/>
          </a:p>
          <a:p>
            <a:pPr marL="914400" lvl="1" indent="-323850" algn="l" rtl="0">
              <a:spcBef>
                <a:spcPts val="0"/>
              </a:spcBef>
              <a:spcAft>
                <a:spcPts val="0"/>
              </a:spcAft>
              <a:buSzPts val="1500"/>
              <a:buChar char="○"/>
            </a:pPr>
            <a:r>
              <a:rPr lang="en" sz="1500"/>
              <a:t>Automatic generation of Scenarios description as xml specifications and as schematic graph images </a:t>
            </a:r>
            <a:endParaRPr sz="1500"/>
          </a:p>
          <a:p>
            <a:pPr marL="914400" lvl="1" indent="-323850" algn="l" rtl="0">
              <a:spcBef>
                <a:spcPts val="0"/>
              </a:spcBef>
              <a:spcAft>
                <a:spcPts val="0"/>
              </a:spcAft>
              <a:buSzPts val="1500"/>
              <a:buChar char="○"/>
            </a:pPr>
            <a:r>
              <a:rPr lang="en" sz="1500"/>
              <a:t>The same for Scenario execution log</a:t>
            </a:r>
            <a:endParaRPr sz="1500"/>
          </a:p>
          <a:p>
            <a:pPr marL="914400" lvl="1" indent="-323850" algn="l" rtl="0">
              <a:spcBef>
                <a:spcPts val="0"/>
              </a:spcBef>
              <a:spcAft>
                <a:spcPts val="0"/>
              </a:spcAft>
              <a:buSzPts val="1500"/>
              <a:buChar char="○"/>
            </a:pPr>
            <a:r>
              <a:rPr lang="en" sz="1500"/>
              <a:t>Add REST API service</a:t>
            </a:r>
            <a:endParaRPr sz="1500"/>
          </a:p>
          <a:p>
            <a:pPr marL="914400" lvl="1" indent="-323850" algn="l" rtl="0">
              <a:spcBef>
                <a:spcPts val="0"/>
              </a:spcBef>
              <a:spcAft>
                <a:spcPts val="0"/>
              </a:spcAft>
              <a:buSzPts val="1500"/>
              <a:buChar char="○"/>
            </a:pPr>
            <a:r>
              <a:rPr lang="en" sz="1500"/>
              <a:t>Improve multi-threading</a:t>
            </a:r>
            <a:endParaRPr sz="1500"/>
          </a:p>
          <a:p>
            <a:pPr marL="457200" lvl="0" indent="-323850" algn="l" rtl="0">
              <a:spcBef>
                <a:spcPts val="0"/>
              </a:spcBef>
              <a:spcAft>
                <a:spcPts val="0"/>
              </a:spcAft>
              <a:buSzPts val="1500"/>
              <a:buChar char="●"/>
            </a:pPr>
            <a:r>
              <a:rPr lang="en" sz="1500"/>
              <a:t>Write auto-tests and add testing to CI/CD</a:t>
            </a:r>
            <a:endParaRPr sz="1500"/>
          </a:p>
          <a:p>
            <a:pPr marL="457200" lvl="0" indent="-323850" algn="l" rtl="0">
              <a:spcBef>
                <a:spcPts val="0"/>
              </a:spcBef>
              <a:spcAft>
                <a:spcPts val="0"/>
              </a:spcAft>
              <a:buSzPts val="1500"/>
              <a:buChar char="●"/>
            </a:pPr>
            <a:r>
              <a:rPr lang="en" sz="1500"/>
              <a:t>Write more documentation</a:t>
            </a:r>
            <a:endParaRPr sz="1500"/>
          </a:p>
          <a:p>
            <a:pPr marL="457200" lvl="0" indent="0" algn="l" rtl="0">
              <a:spcBef>
                <a:spcPts val="1200"/>
              </a:spcBef>
              <a:spcAft>
                <a:spcPts val="1200"/>
              </a:spcAft>
              <a:buNone/>
            </a:pPr>
            <a:endParaRPr sz="1500"/>
          </a:p>
        </p:txBody>
      </p:sp>
      <p:sp>
        <p:nvSpPr>
          <p:cNvPr id="137" name="Google Shape;137;p21"/>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r>
              <a:rPr lang="en"/>
              <a:t>/11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Results</a:t>
            </a:r>
            <a:endParaRPr/>
          </a:p>
        </p:txBody>
      </p:sp>
      <p:sp>
        <p:nvSpPr>
          <p:cNvPr id="143" name="Google Shape;143;p22"/>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r>
              <a:rPr lang="en"/>
              <a:t>/11</a:t>
            </a:r>
            <a:endParaRPr/>
          </a:p>
        </p:txBody>
      </p:sp>
      <p:pic>
        <p:nvPicPr>
          <p:cNvPr id="144" name="Google Shape;144;p22"/>
          <p:cNvPicPr preferRelativeResize="0"/>
          <p:nvPr/>
        </p:nvPicPr>
        <p:blipFill>
          <a:blip r:embed="rId3">
            <a:alphaModFix/>
          </a:blip>
          <a:stretch>
            <a:fillRect/>
          </a:stretch>
        </p:blipFill>
        <p:spPr>
          <a:xfrm>
            <a:off x="3143250" y="971825"/>
            <a:ext cx="2857500" cy="2857500"/>
          </a:xfrm>
          <a:prstGeom prst="rect">
            <a:avLst/>
          </a:prstGeom>
          <a:noFill/>
          <a:ln>
            <a:noFill/>
          </a:ln>
        </p:spPr>
      </p:pic>
      <p:sp>
        <p:nvSpPr>
          <p:cNvPr id="145" name="Google Shape;145;p22"/>
          <p:cNvSpPr txBox="1"/>
          <p:nvPr/>
        </p:nvSpPr>
        <p:spPr>
          <a:xfrm>
            <a:off x="3189000" y="3963275"/>
            <a:ext cx="27660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u="sng">
                <a:solidFill>
                  <a:schemeClr val="hlink"/>
                </a:solidFill>
                <a:hlinkClick r:id="rId4"/>
              </a:rPr>
              <a:t>repository</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Introduction to domain</a:t>
            </a:r>
            <a:endParaRPr/>
          </a:p>
        </p:txBody>
      </p:sp>
      <p:sp>
        <p:nvSpPr>
          <p:cNvPr id="67" name="Google Shape;67;p13"/>
          <p:cNvSpPr txBox="1">
            <a:spLocks noGrp="1"/>
          </p:cNvSpPr>
          <p:nvPr>
            <p:ph type="body" idx="1"/>
          </p:nvPr>
        </p:nvSpPr>
        <p:spPr>
          <a:xfrm>
            <a:off x="214875" y="811350"/>
            <a:ext cx="4709700" cy="209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DSL – Domain Specific Language, in this case basically a small programming language for our specific domain inside another programming language - Kotlin.</a:t>
            </a:r>
            <a:endParaRPr/>
          </a:p>
          <a:p>
            <a:pPr marL="0" lvl="0" indent="0" algn="l" rtl="0">
              <a:spcBef>
                <a:spcPts val="1200"/>
              </a:spcBef>
              <a:spcAft>
                <a:spcPts val="1200"/>
              </a:spcAft>
              <a:buNone/>
            </a:pPr>
            <a:r>
              <a:rPr lang="en" sz="1000"/>
              <a:t>Great Kotlin DSL examples can be found here </a:t>
            </a:r>
            <a:r>
              <a:rPr lang="en" sz="1000" u="sng">
                <a:solidFill>
                  <a:schemeClr val="hlink"/>
                </a:solidFill>
                <a:hlinkClick r:id="rId3"/>
              </a:rPr>
              <a:t>github.com/zsmb13/VillageDSL</a:t>
            </a:r>
            <a:endParaRPr sz="1000"/>
          </a:p>
        </p:txBody>
      </p:sp>
      <p:sp>
        <p:nvSpPr>
          <p:cNvPr id="68" name="Google Shape;68;p13"/>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r>
              <a:rPr lang="en"/>
              <a:t>/11</a:t>
            </a:r>
            <a:endParaRPr/>
          </a:p>
        </p:txBody>
      </p:sp>
      <p:pic>
        <p:nvPicPr>
          <p:cNvPr id="69" name="Google Shape;69;p13"/>
          <p:cNvPicPr preferRelativeResize="0"/>
          <p:nvPr/>
        </p:nvPicPr>
        <p:blipFill>
          <a:blip r:embed="rId4">
            <a:alphaModFix/>
          </a:blip>
          <a:stretch>
            <a:fillRect/>
          </a:stretch>
        </p:blipFill>
        <p:spPr>
          <a:xfrm>
            <a:off x="214875" y="2902450"/>
            <a:ext cx="1708475" cy="1180525"/>
          </a:xfrm>
          <a:prstGeom prst="rect">
            <a:avLst/>
          </a:prstGeom>
          <a:noFill/>
          <a:ln>
            <a:noFill/>
          </a:ln>
        </p:spPr>
      </p:pic>
      <p:pic>
        <p:nvPicPr>
          <p:cNvPr id="70" name="Google Shape;70;p13"/>
          <p:cNvPicPr preferRelativeResize="0"/>
          <p:nvPr/>
        </p:nvPicPr>
        <p:blipFill>
          <a:blip r:embed="rId5">
            <a:alphaModFix/>
          </a:blip>
          <a:stretch>
            <a:fillRect/>
          </a:stretch>
        </p:blipFill>
        <p:spPr>
          <a:xfrm>
            <a:off x="2269705" y="2902450"/>
            <a:ext cx="2046245" cy="1180525"/>
          </a:xfrm>
          <a:prstGeom prst="rect">
            <a:avLst/>
          </a:prstGeom>
          <a:noFill/>
          <a:ln>
            <a:noFill/>
          </a:ln>
        </p:spPr>
      </p:pic>
      <p:sp>
        <p:nvSpPr>
          <p:cNvPr id="71" name="Google Shape;71;p13"/>
          <p:cNvSpPr txBox="1"/>
          <p:nvPr/>
        </p:nvSpPr>
        <p:spPr>
          <a:xfrm>
            <a:off x="6921150" y="757675"/>
            <a:ext cx="1836000" cy="5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Example business process in telecom</a:t>
            </a:r>
            <a:endParaRPr sz="1200">
              <a:solidFill>
                <a:schemeClr val="dk1"/>
              </a:solidFill>
            </a:endParaRPr>
          </a:p>
        </p:txBody>
      </p:sp>
      <p:pic>
        <p:nvPicPr>
          <p:cNvPr id="72" name="Google Shape;72;p13"/>
          <p:cNvPicPr preferRelativeResize="0"/>
          <p:nvPr/>
        </p:nvPicPr>
        <p:blipFill>
          <a:blip r:embed="rId6">
            <a:alphaModFix/>
          </a:blip>
          <a:stretch>
            <a:fillRect/>
          </a:stretch>
        </p:blipFill>
        <p:spPr>
          <a:xfrm>
            <a:off x="4792825" y="684825"/>
            <a:ext cx="2971294" cy="4047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Motivation</a:t>
            </a:r>
            <a:endParaRPr/>
          </a:p>
        </p:txBody>
      </p:sp>
      <p:sp>
        <p:nvSpPr>
          <p:cNvPr id="78" name="Google Shape;78;p14"/>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r>
              <a:rPr lang="en"/>
              <a:t>/11</a:t>
            </a:r>
            <a:endParaRPr/>
          </a:p>
        </p:txBody>
      </p:sp>
      <p:sp>
        <p:nvSpPr>
          <p:cNvPr id="79" name="Google Shape;79;p14"/>
          <p:cNvSpPr txBox="1"/>
          <p:nvPr/>
        </p:nvSpPr>
        <p:spPr>
          <a:xfrm>
            <a:off x="124550" y="671350"/>
            <a:ext cx="70881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t>Nexign</a:t>
            </a:r>
            <a:r>
              <a:rPr lang="en" sz="1700"/>
              <a:t> — russian IT company, OSS/BSS software </a:t>
            </a:r>
            <a:endParaRPr sz="1700"/>
          </a:p>
          <a:p>
            <a:pPr marL="0" lvl="0" indent="457200" algn="l" rtl="0">
              <a:spcBef>
                <a:spcPts val="0"/>
              </a:spcBef>
              <a:spcAft>
                <a:spcPts val="0"/>
              </a:spcAft>
              <a:buNone/>
            </a:pPr>
            <a:r>
              <a:rPr lang="en" sz="1700"/>
              <a:t>    and business digitalization solutions developer, Russia’s first</a:t>
            </a:r>
            <a:endParaRPr sz="1700"/>
          </a:p>
          <a:p>
            <a:pPr marL="0" lvl="0" indent="457200" algn="l" rtl="0">
              <a:spcBef>
                <a:spcPts val="0"/>
              </a:spcBef>
              <a:spcAft>
                <a:spcPts val="0"/>
              </a:spcAft>
              <a:buNone/>
            </a:pPr>
            <a:r>
              <a:rPr lang="en" sz="1700"/>
              <a:t>    telecom billing software developer.</a:t>
            </a:r>
            <a:endParaRPr sz="1700"/>
          </a:p>
        </p:txBody>
      </p:sp>
      <p:pic>
        <p:nvPicPr>
          <p:cNvPr id="80" name="Google Shape;80;p14"/>
          <p:cNvPicPr preferRelativeResize="0"/>
          <p:nvPr/>
        </p:nvPicPr>
        <p:blipFill>
          <a:blip r:embed="rId3">
            <a:alphaModFix/>
          </a:blip>
          <a:stretch>
            <a:fillRect/>
          </a:stretch>
        </p:blipFill>
        <p:spPr>
          <a:xfrm>
            <a:off x="6908375" y="571725"/>
            <a:ext cx="2088575" cy="692600"/>
          </a:xfrm>
          <a:prstGeom prst="rect">
            <a:avLst/>
          </a:prstGeom>
          <a:noFill/>
          <a:ln>
            <a:noFill/>
          </a:ln>
        </p:spPr>
      </p:pic>
      <p:sp>
        <p:nvSpPr>
          <p:cNvPr id="81" name="Google Shape;81;p14"/>
          <p:cNvSpPr txBox="1"/>
          <p:nvPr/>
        </p:nvSpPr>
        <p:spPr>
          <a:xfrm>
            <a:off x="124550" y="1640950"/>
            <a:ext cx="4246800" cy="292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Nexign has a product called CRAB, which basically is a high-load business scenario execution system and the problem is that Scenario describing and developing is not fast and the result is long and messy piece of code with the description of all transitions, conditions, states and procedures.</a:t>
            </a:r>
            <a:endParaRPr sz="1800">
              <a:solidFill>
                <a:schemeClr val="dk1"/>
              </a:solidFill>
            </a:endParaRPr>
          </a:p>
        </p:txBody>
      </p:sp>
      <p:sp>
        <p:nvSpPr>
          <p:cNvPr id="82" name="Google Shape;82;p14"/>
          <p:cNvSpPr txBox="1"/>
          <p:nvPr/>
        </p:nvSpPr>
        <p:spPr>
          <a:xfrm>
            <a:off x="4888500" y="2229325"/>
            <a:ext cx="3985200" cy="22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What is desired is a Kotlin DSL, that would help structurize and simplify the development of Scenarios and reduce an amount of Java boilerplate and human-factor errors.</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Goals and Tasks</a:t>
            </a:r>
            <a:endParaRPr/>
          </a:p>
        </p:txBody>
      </p:sp>
      <p:sp>
        <p:nvSpPr>
          <p:cNvPr id="88" name="Google Shape;88;p15"/>
          <p:cNvSpPr txBox="1">
            <a:spLocks noGrp="1"/>
          </p:cNvSpPr>
          <p:nvPr>
            <p:ph type="body" idx="1"/>
          </p:nvPr>
        </p:nvSpPr>
        <p:spPr>
          <a:xfrm>
            <a:off x="311700" y="1845650"/>
            <a:ext cx="8520600" cy="2723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Research and analyze existing analogues, their advantages and disadvantages</a:t>
            </a:r>
            <a:endParaRPr sz="1600"/>
          </a:p>
          <a:p>
            <a:pPr marL="457200" lvl="0" indent="-330200" algn="l" rtl="0">
              <a:spcBef>
                <a:spcPts val="0"/>
              </a:spcBef>
              <a:spcAft>
                <a:spcPts val="0"/>
              </a:spcAft>
              <a:buSzPts val="1600"/>
              <a:buChar char="●"/>
            </a:pPr>
            <a:r>
              <a:rPr lang="en" sz="1600"/>
              <a:t>Develop DSL and add more new functionality</a:t>
            </a:r>
            <a:endParaRPr sz="1600"/>
          </a:p>
          <a:p>
            <a:pPr marL="457200" lvl="0" indent="-330200" algn="l" rtl="0">
              <a:spcBef>
                <a:spcPts val="0"/>
              </a:spcBef>
              <a:spcAft>
                <a:spcPts val="0"/>
              </a:spcAft>
              <a:buSzPts val="1600"/>
              <a:buChar char="●"/>
            </a:pPr>
            <a:r>
              <a:rPr lang="en" sz="1600"/>
              <a:t>Develop Production ready and Testing engines</a:t>
            </a:r>
            <a:endParaRPr sz="1600"/>
          </a:p>
          <a:p>
            <a:pPr marL="457200" lvl="0" indent="-330200" algn="l" rtl="0">
              <a:spcBef>
                <a:spcPts val="0"/>
              </a:spcBef>
              <a:spcAft>
                <a:spcPts val="0"/>
              </a:spcAft>
              <a:buSzPts val="1600"/>
              <a:buChar char="●"/>
            </a:pPr>
            <a:r>
              <a:rPr lang="en" sz="1600"/>
              <a:t>Autotests cover</a:t>
            </a:r>
            <a:endParaRPr sz="1600"/>
          </a:p>
          <a:p>
            <a:pPr marL="457200" lvl="0" indent="-330200" algn="l" rtl="0">
              <a:spcBef>
                <a:spcPts val="0"/>
              </a:spcBef>
              <a:spcAft>
                <a:spcPts val="0"/>
              </a:spcAft>
              <a:buSzPts val="1600"/>
              <a:buChar char="●"/>
            </a:pPr>
            <a:r>
              <a:rPr lang="en" sz="1600"/>
              <a:t>Proof of the concept, functionality check. Get user experience feedback</a:t>
            </a:r>
            <a:endParaRPr sz="1600"/>
          </a:p>
          <a:p>
            <a:pPr marL="457200" lvl="0" indent="0" algn="l" rtl="0">
              <a:spcBef>
                <a:spcPts val="1200"/>
              </a:spcBef>
              <a:spcAft>
                <a:spcPts val="1200"/>
              </a:spcAft>
              <a:buNone/>
            </a:pPr>
            <a:endParaRPr sz="1600"/>
          </a:p>
        </p:txBody>
      </p:sp>
      <p:sp>
        <p:nvSpPr>
          <p:cNvPr id="89" name="Google Shape;89;p15"/>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r>
              <a:rPr lang="en"/>
              <a:t>/11</a:t>
            </a:r>
            <a:endParaRPr/>
          </a:p>
        </p:txBody>
      </p:sp>
      <p:sp>
        <p:nvSpPr>
          <p:cNvPr id="90" name="Google Shape;90;p15"/>
          <p:cNvSpPr txBox="1"/>
          <p:nvPr/>
        </p:nvSpPr>
        <p:spPr>
          <a:xfrm>
            <a:off x="453625" y="614150"/>
            <a:ext cx="82968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t>Global goal</a:t>
            </a:r>
            <a:r>
              <a:rPr lang="en" sz="1700"/>
              <a:t>: develop effective Kotlin DSL for short, readable scenarios description and a compact engine for their execution, reducing amount of “human factor” errors (e.g. typos, types compatibility errors, etc.)</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Comparison with analogues 1</a:t>
            </a:r>
            <a:endParaRPr/>
          </a:p>
        </p:txBody>
      </p:sp>
      <p:sp>
        <p:nvSpPr>
          <p:cNvPr id="96" name="Google Shape;96;p16"/>
          <p:cNvSpPr txBox="1">
            <a:spLocks noGrp="1"/>
          </p:cNvSpPr>
          <p:nvPr>
            <p:ph type="body" idx="1"/>
          </p:nvPr>
        </p:nvSpPr>
        <p:spPr>
          <a:xfrm>
            <a:off x="317350" y="527989"/>
            <a:ext cx="8576670" cy="463800"/>
          </a:xfrm>
          <a:prstGeom prst="rect">
            <a:avLst/>
          </a:prstGeom>
        </p:spPr>
        <p:txBody>
          <a:bodyPr spcFirstLastPara="1" wrap="square" lIns="91425" tIns="91425" rIns="91425" bIns="91425" anchor="t" anchorCtr="0">
            <a:noAutofit/>
          </a:bodyPr>
          <a:lstStyle/>
          <a:p>
            <a:pPr marL="457200" lvl="0" indent="0" algn="l" rtl="0">
              <a:spcBef>
                <a:spcPts val="0"/>
              </a:spcBef>
              <a:spcAft>
                <a:spcPts val="1200"/>
              </a:spcAft>
              <a:buNone/>
            </a:pPr>
            <a:r>
              <a:rPr lang="en" sz="1200" dirty="0"/>
              <a:t>Frameworks / libraries and products for business processes/scenarios descriptioning and development</a:t>
            </a:r>
            <a:endParaRPr sz="1200" dirty="0"/>
          </a:p>
        </p:txBody>
      </p:sp>
      <p:sp>
        <p:nvSpPr>
          <p:cNvPr id="97" name="Google Shape;97;p16"/>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r>
              <a:rPr lang="en"/>
              <a:t>/11</a:t>
            </a:r>
            <a:endParaRPr/>
          </a:p>
        </p:txBody>
      </p:sp>
      <p:graphicFrame>
        <p:nvGraphicFramePr>
          <p:cNvPr id="98" name="Google Shape;98;p16"/>
          <p:cNvGraphicFramePr/>
          <p:nvPr/>
        </p:nvGraphicFramePr>
        <p:xfrm>
          <a:off x="311700" y="991875"/>
          <a:ext cx="8520600" cy="2743170"/>
        </p:xfrm>
        <a:graphic>
          <a:graphicData uri="http://schemas.openxmlformats.org/drawingml/2006/table">
            <a:tbl>
              <a:tblPr>
                <a:noFill/>
                <a:tableStyleId>{95BD08CB-5402-4F76-929F-88009B81AF98}</a:tableStyleId>
              </a:tblPr>
              <a:tblGrid>
                <a:gridCol w="2980200">
                  <a:extLst>
                    <a:ext uri="{9D8B030D-6E8A-4147-A177-3AD203B41FA5}">
                      <a16:colId xmlns:a16="http://schemas.microsoft.com/office/drawing/2014/main" val="20000"/>
                    </a:ext>
                  </a:extLst>
                </a:gridCol>
                <a:gridCol w="2919050">
                  <a:extLst>
                    <a:ext uri="{9D8B030D-6E8A-4147-A177-3AD203B41FA5}">
                      <a16:colId xmlns:a16="http://schemas.microsoft.com/office/drawing/2014/main" val="20001"/>
                    </a:ext>
                  </a:extLst>
                </a:gridCol>
                <a:gridCol w="2621350">
                  <a:extLst>
                    <a:ext uri="{9D8B030D-6E8A-4147-A177-3AD203B41FA5}">
                      <a16:colId xmlns:a16="http://schemas.microsoft.com/office/drawing/2014/main" val="20002"/>
                    </a:ext>
                  </a:extLst>
                </a:gridCol>
              </a:tblGrid>
              <a:tr h="2536125">
                <a:tc>
                  <a:txBody>
                    <a:bodyPr/>
                    <a:lstStyle/>
                    <a:p>
                      <a:pPr marL="0" lvl="0" indent="0" algn="l" rtl="0">
                        <a:spcBef>
                          <a:spcPts val="0"/>
                        </a:spcBef>
                        <a:spcAft>
                          <a:spcPts val="0"/>
                        </a:spcAft>
                        <a:buNone/>
                      </a:pPr>
                      <a:r>
                        <a:rPr lang="en" b="1" u="sng" dirty="0">
                          <a:solidFill>
                            <a:schemeClr val="hlink"/>
                          </a:solidFill>
                          <a:hlinkClick r:id="rId3"/>
                        </a:rPr>
                        <a:t>Cadence</a:t>
                      </a:r>
                      <a:r>
                        <a:rPr lang="en" b="1" dirty="0"/>
                        <a:t> </a:t>
                      </a:r>
                      <a:r>
                        <a:rPr lang="en" dirty="0"/>
                        <a:t>– </a:t>
                      </a:r>
                      <a:r>
                        <a:rPr lang="en" b="1" dirty="0"/>
                        <a:t>Golang </a:t>
                      </a:r>
                      <a:r>
                        <a:rPr lang="en" dirty="0"/>
                        <a:t>BPMN engine with libraries in Go, </a:t>
                      </a:r>
                      <a:r>
                        <a:rPr lang="en" b="1" dirty="0"/>
                        <a:t>Java</a:t>
                      </a:r>
                      <a:r>
                        <a:rPr lang="en" dirty="0"/>
                        <a:t>, Python and Ruby. </a:t>
                      </a:r>
                      <a:br>
                        <a:rPr lang="en" dirty="0"/>
                      </a:br>
                      <a:r>
                        <a:rPr lang="en" b="1" dirty="0"/>
                        <a:t>Open source</a:t>
                      </a:r>
                      <a:r>
                        <a:rPr lang="en" dirty="0"/>
                        <a:t>.</a:t>
                      </a:r>
                      <a:endParaRPr dirty="0"/>
                    </a:p>
                    <a:p>
                      <a:pPr marL="0" lvl="0" indent="0" algn="l" rtl="0">
                        <a:spcBef>
                          <a:spcPts val="0"/>
                        </a:spcBef>
                        <a:spcAft>
                          <a:spcPts val="0"/>
                        </a:spcAft>
                        <a:buNone/>
                      </a:pPr>
                      <a:r>
                        <a:rPr lang="en" dirty="0"/>
                        <a:t>Gigantic, covers the whole BPMN functionality, therefore is very complex. Lots of options and preferences for all and everything. Overexpandable for almost anything.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Shortly said – overkill.</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u="sng">
                          <a:solidFill>
                            <a:schemeClr val="hlink"/>
                          </a:solidFill>
                          <a:hlinkClick r:id="rId4"/>
                        </a:rPr>
                        <a:t>Temporal </a:t>
                      </a:r>
                      <a:r>
                        <a:rPr lang="en">
                          <a:solidFill>
                            <a:schemeClr val="dk1"/>
                          </a:solidFill>
                        </a:rPr>
                        <a:t>– BPMN framework, based on Cadence, easier in exploitation and customization, also </a:t>
                      </a:r>
                      <a:r>
                        <a:rPr lang="en" b="1">
                          <a:solidFill>
                            <a:schemeClr val="dk1"/>
                          </a:solidFill>
                        </a:rPr>
                        <a:t>Open source, </a:t>
                      </a:r>
                      <a:r>
                        <a:rPr lang="en">
                          <a:solidFill>
                            <a:schemeClr val="dk1"/>
                          </a:solidFill>
                        </a:rPr>
                        <a:t>also </a:t>
                      </a:r>
                      <a:r>
                        <a:rPr lang="en" b="1">
                          <a:solidFill>
                            <a:schemeClr val="dk1"/>
                          </a:solidFill>
                        </a:rPr>
                        <a:t>Java</a:t>
                      </a:r>
                      <a:r>
                        <a:rPr lang="en">
                          <a:solidFill>
                            <a:schemeClr val="dk1"/>
                          </a:solidFill>
                        </a:rPr>
                        <a:t>. </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u="sng" dirty="0">
                          <a:solidFill>
                            <a:schemeClr val="accent5"/>
                          </a:solidFill>
                          <a:hlinkClick r:id="rId5">
                            <a:extLst>
                              <a:ext uri="{A12FA001-AC4F-418D-AE19-62706E023703}">
                                <ahyp:hlinkClr xmlns:ahyp="http://schemas.microsoft.com/office/drawing/2018/hyperlinkcolor" val="tx"/>
                              </a:ext>
                            </a:extLst>
                          </a:hlinkClick>
                        </a:rPr>
                        <a:t>iWF</a:t>
                      </a:r>
                      <a:r>
                        <a:rPr lang="en" dirty="0">
                          <a:solidFill>
                            <a:schemeClr val="dk1"/>
                          </a:solidFill>
                        </a:rPr>
                        <a:t> – BPMN framework based on Cadence, even easier than Temporal.</a:t>
                      </a:r>
                      <a:endParaRPr dirty="0"/>
                    </a:p>
                  </a:txBody>
                  <a:tcPr marL="91425" marR="91425" marT="91425" marB="91425"/>
                </a:tc>
                <a:extLst>
                  <a:ext uri="{0D108BD9-81ED-4DB2-BD59-A6C34878D82A}">
                    <a16:rowId xmlns:a16="http://schemas.microsoft.com/office/drawing/2014/main" val="10000"/>
                  </a:ext>
                </a:extLst>
              </a:tr>
            </a:tbl>
          </a:graphicData>
        </a:graphic>
      </p:graphicFrame>
      <p:sp>
        <p:nvSpPr>
          <p:cNvPr id="99" name="Google Shape;99;p16"/>
          <p:cNvSpPr txBox="1"/>
          <p:nvPr/>
        </p:nvSpPr>
        <p:spPr>
          <a:xfrm>
            <a:off x="395650" y="3910525"/>
            <a:ext cx="8364000" cy="7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Common issue – transitions definition is smeared in all across the code, no single-point for scenario description, not humanly readable.</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Comparison with analogues 2</a:t>
            </a:r>
            <a:endParaRPr/>
          </a:p>
        </p:txBody>
      </p:sp>
      <p:sp>
        <p:nvSpPr>
          <p:cNvPr id="105" name="Google Shape;105;p17"/>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r>
              <a:rPr lang="en"/>
              <a:t>/11</a:t>
            </a:r>
            <a:endParaRPr/>
          </a:p>
        </p:txBody>
      </p:sp>
      <p:sp>
        <p:nvSpPr>
          <p:cNvPr id="106" name="Google Shape;106;p17"/>
          <p:cNvSpPr txBox="1">
            <a:spLocks noGrp="1"/>
          </p:cNvSpPr>
          <p:nvPr>
            <p:ph type="body" idx="1"/>
          </p:nvPr>
        </p:nvSpPr>
        <p:spPr>
          <a:xfrm>
            <a:off x="311700" y="528000"/>
            <a:ext cx="8520600" cy="390000"/>
          </a:xfrm>
          <a:prstGeom prst="rect">
            <a:avLst/>
          </a:prstGeom>
        </p:spPr>
        <p:txBody>
          <a:bodyPr spcFirstLastPara="1" wrap="square" lIns="91425" tIns="91425" rIns="91425" bIns="91425" anchor="t" anchorCtr="0">
            <a:normAutofit fontScale="85000" lnSpcReduction="20000"/>
          </a:bodyPr>
          <a:lstStyle/>
          <a:p>
            <a:pPr marL="457200" lvl="0" indent="0" algn="l" rtl="0">
              <a:spcBef>
                <a:spcPts val="0"/>
              </a:spcBef>
              <a:spcAft>
                <a:spcPts val="1200"/>
              </a:spcAft>
              <a:buNone/>
            </a:pPr>
            <a:r>
              <a:rPr lang="en" sz="1600"/>
              <a:t>Frameworks / libraries and products for finite state machines development</a:t>
            </a:r>
            <a:endParaRPr sz="1600"/>
          </a:p>
        </p:txBody>
      </p:sp>
      <p:graphicFrame>
        <p:nvGraphicFramePr>
          <p:cNvPr id="107" name="Google Shape;107;p17"/>
          <p:cNvGraphicFramePr/>
          <p:nvPr/>
        </p:nvGraphicFramePr>
        <p:xfrm>
          <a:off x="311700" y="860775"/>
          <a:ext cx="8520600" cy="3929270"/>
        </p:xfrm>
        <a:graphic>
          <a:graphicData uri="http://schemas.openxmlformats.org/drawingml/2006/table">
            <a:tbl>
              <a:tblPr>
                <a:noFill/>
                <a:tableStyleId>{95BD08CB-5402-4F76-929F-88009B81AF98}</a:tableStyleId>
              </a:tblPr>
              <a:tblGrid>
                <a:gridCol w="1753550">
                  <a:extLst>
                    <a:ext uri="{9D8B030D-6E8A-4147-A177-3AD203B41FA5}">
                      <a16:colId xmlns:a16="http://schemas.microsoft.com/office/drawing/2014/main" val="20000"/>
                    </a:ext>
                  </a:extLst>
                </a:gridCol>
                <a:gridCol w="2431100">
                  <a:extLst>
                    <a:ext uri="{9D8B030D-6E8A-4147-A177-3AD203B41FA5}">
                      <a16:colId xmlns:a16="http://schemas.microsoft.com/office/drawing/2014/main" val="20001"/>
                    </a:ext>
                  </a:extLst>
                </a:gridCol>
                <a:gridCol w="2110525">
                  <a:extLst>
                    <a:ext uri="{9D8B030D-6E8A-4147-A177-3AD203B41FA5}">
                      <a16:colId xmlns:a16="http://schemas.microsoft.com/office/drawing/2014/main" val="20002"/>
                    </a:ext>
                  </a:extLst>
                </a:gridCol>
                <a:gridCol w="2225425">
                  <a:extLst>
                    <a:ext uri="{9D8B030D-6E8A-4147-A177-3AD203B41FA5}">
                      <a16:colId xmlns:a16="http://schemas.microsoft.com/office/drawing/2014/main" val="20003"/>
                    </a:ext>
                  </a:extLst>
                </a:gridCol>
              </a:tblGrid>
              <a:tr h="598875">
                <a:tc>
                  <a:txBody>
                    <a:bodyPr/>
                    <a:lstStyle/>
                    <a:p>
                      <a:pPr marL="0" lvl="0" indent="0" algn="ctr" rtl="0">
                        <a:spcBef>
                          <a:spcPts val="0"/>
                        </a:spcBef>
                        <a:spcAft>
                          <a:spcPts val="0"/>
                        </a:spcAft>
                        <a:buNone/>
                      </a:pPr>
                      <a:r>
                        <a:rPr lang="en"/>
                        <a:t>Name</a:t>
                      </a:r>
                      <a:endParaRPr/>
                    </a:p>
                  </a:txBody>
                  <a:tcPr marL="91425" marR="91425" marT="91425" marB="91425"/>
                </a:tc>
                <a:tc>
                  <a:txBody>
                    <a:bodyPr/>
                    <a:lstStyle/>
                    <a:p>
                      <a:pPr marL="0" lvl="0" indent="0" algn="ctr" rtl="0">
                        <a:spcBef>
                          <a:spcPts val="0"/>
                        </a:spcBef>
                        <a:spcAft>
                          <a:spcPts val="0"/>
                        </a:spcAft>
                        <a:buNone/>
                      </a:pPr>
                      <a:r>
                        <a:rPr lang="en"/>
                        <a:t>Short description</a:t>
                      </a:r>
                      <a:endParaRPr/>
                    </a:p>
                  </a:txBody>
                  <a:tcPr marL="91425" marR="91425" marT="91425" marB="91425"/>
                </a:tc>
                <a:tc>
                  <a:txBody>
                    <a:bodyPr/>
                    <a:lstStyle/>
                    <a:p>
                      <a:pPr marL="0" lvl="0" indent="0" algn="ctr" rtl="0">
                        <a:spcBef>
                          <a:spcPts val="0"/>
                        </a:spcBef>
                        <a:spcAft>
                          <a:spcPts val="0"/>
                        </a:spcAft>
                        <a:buNone/>
                      </a:pPr>
                      <a:r>
                        <a:rPr lang="en"/>
                        <a:t>Has an execution engine</a:t>
                      </a:r>
                      <a:endParaRPr/>
                    </a:p>
                  </a:txBody>
                  <a:tcPr marL="91425" marR="91425" marT="91425" marB="91425"/>
                </a:tc>
                <a:tc>
                  <a:txBody>
                    <a:bodyPr/>
                    <a:lstStyle/>
                    <a:p>
                      <a:pPr marL="0" lvl="0" indent="0" algn="ctr" rtl="0">
                        <a:spcBef>
                          <a:spcPts val="0"/>
                        </a:spcBef>
                        <a:spcAft>
                          <a:spcPts val="0"/>
                        </a:spcAft>
                        <a:buNone/>
                      </a:pPr>
                      <a:r>
                        <a:rPr lang="en"/>
                        <a:t>Automatic picture generation from code</a:t>
                      </a:r>
                      <a:endParaRPr/>
                    </a:p>
                  </a:txBody>
                  <a:tcPr marL="91425" marR="91425" marT="91425" marB="91425"/>
                </a:tc>
                <a:extLst>
                  <a:ext uri="{0D108BD9-81ED-4DB2-BD59-A6C34878D82A}">
                    <a16:rowId xmlns:a16="http://schemas.microsoft.com/office/drawing/2014/main" val="10000"/>
                  </a:ext>
                </a:extLst>
              </a:tr>
              <a:tr h="1003150">
                <a:tc>
                  <a:txBody>
                    <a:bodyPr/>
                    <a:lstStyle/>
                    <a:p>
                      <a:pPr marL="0" lvl="0" indent="0" algn="l" rtl="0">
                        <a:spcBef>
                          <a:spcPts val="0"/>
                        </a:spcBef>
                        <a:spcAft>
                          <a:spcPts val="0"/>
                        </a:spcAft>
                        <a:buClr>
                          <a:schemeClr val="dk1"/>
                        </a:buClr>
                        <a:buSzPts val="1100"/>
                        <a:buFont typeface="Arial"/>
                        <a:buNone/>
                      </a:pPr>
                      <a:r>
                        <a:rPr lang="en" u="sng">
                          <a:solidFill>
                            <a:schemeClr val="accent5"/>
                          </a:solidFill>
                          <a:hlinkClick r:id="rId3">
                            <a:extLst>
                              <a:ext uri="{A12FA001-AC4F-418D-AE19-62706E023703}">
                                <ahyp:hlinkClr xmlns:ahyp="http://schemas.microsoft.com/office/drawing/2018/hyperlinkcolor" val="tx"/>
                              </a:ext>
                            </a:extLst>
                          </a:hlinkClick>
                        </a:rPr>
                        <a:t>KStateMachine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Quite compact framework, but now it is all the way around – all the operations, what they do, their code must be declared in one place, which is bad for decomposition</a:t>
                      </a:r>
                      <a:endParaRPr sz="1100"/>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solidFill>
                      <a:srgbClr val="FFFF00"/>
                    </a:solidFill>
                  </a:tcPr>
                </a:tc>
                <a:tc>
                  <a:txBody>
                    <a:bodyPr/>
                    <a:lstStyle/>
                    <a:p>
                      <a:pPr marL="0" lvl="0" indent="0" algn="ctr" rtl="0">
                        <a:spcBef>
                          <a:spcPts val="0"/>
                        </a:spcBef>
                        <a:spcAft>
                          <a:spcPts val="0"/>
                        </a:spcAft>
                        <a:buNone/>
                      </a:pPr>
                      <a:r>
                        <a:rPr lang="en"/>
                        <a:t>-</a:t>
                      </a:r>
                      <a:endParaRPr/>
                    </a:p>
                  </a:txBody>
                  <a:tcPr marL="91425" marR="91425" marT="91425" marB="91425">
                    <a:solidFill>
                      <a:srgbClr val="EA9999"/>
                    </a:solidFill>
                  </a:tcPr>
                </a:tc>
                <a:extLst>
                  <a:ext uri="{0D108BD9-81ED-4DB2-BD59-A6C34878D82A}">
                    <a16:rowId xmlns:a16="http://schemas.microsoft.com/office/drawing/2014/main" val="10001"/>
                  </a:ext>
                </a:extLst>
              </a:tr>
              <a:tr h="1277600">
                <a:tc>
                  <a:txBody>
                    <a:bodyPr/>
                    <a:lstStyle/>
                    <a:p>
                      <a:pPr marL="0" lvl="0" indent="0" algn="l" rtl="0">
                        <a:spcBef>
                          <a:spcPts val="0"/>
                        </a:spcBef>
                        <a:spcAft>
                          <a:spcPts val="0"/>
                        </a:spcAft>
                        <a:buClr>
                          <a:schemeClr val="dk1"/>
                        </a:buClr>
                        <a:buSzPts val="1100"/>
                        <a:buFont typeface="Arial"/>
                        <a:buNone/>
                      </a:pPr>
                      <a:r>
                        <a:rPr lang="en" u="sng">
                          <a:solidFill>
                            <a:schemeClr val="accent5"/>
                          </a:solidFill>
                          <a:hlinkClick r:id="rId4">
                            <a:extLst>
                              <a:ext uri="{A12FA001-AC4F-418D-AE19-62706E023703}">
                                <ahyp:hlinkClr xmlns:ahyp="http://schemas.microsoft.com/office/drawing/2018/hyperlinkcolor" val="tx"/>
                              </a:ext>
                            </a:extLst>
                          </a:hlinkClick>
                        </a:rPr>
                        <a:t>StateMachine (tinder.com)</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Pure State Machine Builder, useful job can only be done via side effects from transitions, the states are just states.</a:t>
                      </a:r>
                      <a:endParaRPr sz="1100">
                        <a:solidFill>
                          <a:schemeClr val="dk1"/>
                        </a:solidFill>
                      </a:endParaRPr>
                    </a:p>
                    <a:p>
                      <a:pPr marL="0" lvl="0" indent="0" algn="l" rtl="0">
                        <a:spcBef>
                          <a:spcPts val="0"/>
                        </a:spcBef>
                        <a:spcAft>
                          <a:spcPts val="0"/>
                        </a:spcAft>
                        <a:buNone/>
                      </a:pPr>
                      <a:r>
                        <a:rPr lang="en" sz="1100">
                          <a:solidFill>
                            <a:schemeClr val="dk1"/>
                          </a:solidFill>
                        </a:rPr>
                        <a:t>It also becomes a quite long spaghetti.</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solidFill>
                      <a:srgbClr val="EA9999"/>
                    </a:solidFill>
                  </a:tcPr>
                </a:tc>
                <a:tc>
                  <a:txBody>
                    <a:bodyPr/>
                    <a:lstStyle/>
                    <a:p>
                      <a:pPr marL="0" lvl="0" indent="0" algn="ctr" rtl="0">
                        <a:spcBef>
                          <a:spcPts val="0"/>
                        </a:spcBef>
                        <a:spcAft>
                          <a:spcPts val="0"/>
                        </a:spcAft>
                        <a:buNone/>
                      </a:pPr>
                      <a:r>
                        <a:rPr lang="en"/>
                        <a:t>-</a:t>
                      </a:r>
                      <a:endParaRPr/>
                    </a:p>
                  </a:txBody>
                  <a:tcPr marL="91425" marR="91425" marT="91425" marB="91425">
                    <a:solidFill>
                      <a:srgbClr val="EA9999"/>
                    </a:solidFill>
                  </a:tcPr>
                </a:tc>
                <a:extLst>
                  <a:ext uri="{0D108BD9-81ED-4DB2-BD59-A6C34878D82A}">
                    <a16:rowId xmlns:a16="http://schemas.microsoft.com/office/drawing/2014/main" val="10002"/>
                  </a:ext>
                </a:extLst>
              </a:tr>
              <a:tr h="1003150">
                <a:tc>
                  <a:txBody>
                    <a:bodyPr/>
                    <a:lstStyle/>
                    <a:p>
                      <a:pPr marL="0" lvl="0" indent="0" algn="l" rtl="0">
                        <a:spcBef>
                          <a:spcPts val="0"/>
                        </a:spcBef>
                        <a:spcAft>
                          <a:spcPts val="0"/>
                        </a:spcAft>
                        <a:buClr>
                          <a:schemeClr val="dk1"/>
                        </a:buClr>
                        <a:buSzPts val="1100"/>
                        <a:buFont typeface="Arial"/>
                        <a:buNone/>
                      </a:pPr>
                      <a:r>
                        <a:rPr lang="en" u="sng">
                          <a:solidFill>
                            <a:schemeClr val="accent5"/>
                          </a:solidFill>
                          <a:hlinkClick r:id="rId5">
                            <a:extLst>
                              <a:ext uri="{A12FA001-AC4F-418D-AE19-62706E023703}">
                                <ahyp:hlinkClr xmlns:ahyp="http://schemas.microsoft.com/office/drawing/2018/hyperlinkcolor" val="tx"/>
                              </a:ext>
                            </a:extLst>
                          </a:hlinkClick>
                        </a:rPr>
                        <a:t>KFSM</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solidFill>
                            <a:schemeClr val="dk1"/>
                          </a:solidFill>
                        </a:rPr>
                        <a:t>Decent framework, provides api as exactly Kotlin DSL, but describing even a tiny State Machine takes a lot of code and space for no meaningful reason.</a:t>
                      </a:r>
                      <a:endParaRPr sz="1100">
                        <a:solidFill>
                          <a:schemeClr val="dk1"/>
                        </a:solidFill>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solidFill>
                      <a:srgbClr val="EA9999"/>
                    </a:solidFill>
                  </a:tcPr>
                </a:tc>
                <a:tc>
                  <a:txBody>
                    <a:bodyPr/>
                    <a:lstStyle/>
                    <a:p>
                      <a:pPr marL="0" lvl="0" indent="0" algn="ctr" rtl="0">
                        <a:spcBef>
                          <a:spcPts val="0"/>
                        </a:spcBef>
                        <a:spcAft>
                          <a:spcPts val="0"/>
                        </a:spcAft>
                        <a:buNone/>
                      </a:pPr>
                      <a:r>
                        <a:rPr lang="en"/>
                        <a:t>+</a:t>
                      </a:r>
                      <a:endParaRPr/>
                    </a:p>
                  </a:txBody>
                  <a:tcPr marL="91425" marR="91425" marT="91425" marB="91425">
                    <a:solidFill>
                      <a:srgbClr val="B6D7A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Our solution</a:t>
            </a:r>
            <a:endParaRPr/>
          </a:p>
        </p:txBody>
      </p:sp>
      <p:sp>
        <p:nvSpPr>
          <p:cNvPr id="113" name="Google Shape;113;p18"/>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r>
              <a:rPr lang="en"/>
              <a:t>/11</a:t>
            </a:r>
            <a:endParaRPr/>
          </a:p>
        </p:txBody>
      </p:sp>
      <p:sp>
        <p:nvSpPr>
          <p:cNvPr id="114" name="Google Shape;114;p18"/>
          <p:cNvSpPr txBox="1">
            <a:spLocks noGrp="1"/>
          </p:cNvSpPr>
          <p:nvPr>
            <p:ph type="body" idx="1"/>
          </p:nvPr>
        </p:nvSpPr>
        <p:spPr>
          <a:xfrm>
            <a:off x="3977825" y="811350"/>
            <a:ext cx="4854600" cy="3757500"/>
          </a:xfrm>
          <a:prstGeom prst="rect">
            <a:avLst/>
          </a:prstGeom>
        </p:spPr>
        <p:txBody>
          <a:bodyPr spcFirstLastPara="1" wrap="square" lIns="91425" tIns="91425" rIns="91425" bIns="91425" anchor="t" anchorCtr="0">
            <a:normAutofit/>
          </a:bodyPr>
          <a:lstStyle/>
          <a:p>
            <a:pPr marL="457200" lvl="0" indent="0" algn="l" rtl="0">
              <a:spcBef>
                <a:spcPts val="0"/>
              </a:spcBef>
              <a:spcAft>
                <a:spcPts val="1200"/>
              </a:spcAft>
              <a:buNone/>
            </a:pPr>
            <a:r>
              <a:rPr lang="en"/>
              <a:t>Scenario packages require only to know how to describe the scenarios - our DSL. And they totally shouldn’t care how the Engine insides work. The Engine itself should only know how to interpret the scenarios - our DSL. It can consume the Scenario classes as already prepared JARs.</a:t>
            </a:r>
            <a:endParaRPr/>
          </a:p>
        </p:txBody>
      </p:sp>
      <p:pic>
        <p:nvPicPr>
          <p:cNvPr id="115" name="Google Shape;115;p18"/>
          <p:cNvPicPr preferRelativeResize="0"/>
          <p:nvPr/>
        </p:nvPicPr>
        <p:blipFill>
          <a:blip r:embed="rId3">
            <a:alphaModFix/>
          </a:blip>
          <a:stretch>
            <a:fillRect/>
          </a:stretch>
        </p:blipFill>
        <p:spPr>
          <a:xfrm>
            <a:off x="116000" y="527988"/>
            <a:ext cx="3820300" cy="416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Our solution</a:t>
            </a:r>
            <a:endParaRPr/>
          </a:p>
        </p:txBody>
      </p:sp>
      <p:sp>
        <p:nvSpPr>
          <p:cNvPr id="121" name="Google Shape;121;p19"/>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r>
              <a:rPr lang="en"/>
              <a:t>/11</a:t>
            </a:r>
            <a:endParaRPr/>
          </a:p>
        </p:txBody>
      </p:sp>
      <p:pic>
        <p:nvPicPr>
          <p:cNvPr id="122" name="Google Shape;122;p19"/>
          <p:cNvPicPr preferRelativeResize="0"/>
          <p:nvPr/>
        </p:nvPicPr>
        <p:blipFill>
          <a:blip r:embed="rId3">
            <a:alphaModFix/>
          </a:blip>
          <a:stretch>
            <a:fillRect/>
          </a:stretch>
        </p:blipFill>
        <p:spPr>
          <a:xfrm>
            <a:off x="35825" y="561450"/>
            <a:ext cx="3011025" cy="4101226"/>
          </a:xfrm>
          <a:prstGeom prst="rect">
            <a:avLst/>
          </a:prstGeom>
          <a:noFill/>
          <a:ln>
            <a:noFill/>
          </a:ln>
        </p:spPr>
      </p:pic>
      <p:pic>
        <p:nvPicPr>
          <p:cNvPr id="123" name="Google Shape;123;p19"/>
          <p:cNvPicPr preferRelativeResize="0"/>
          <p:nvPr/>
        </p:nvPicPr>
        <p:blipFill>
          <a:blip r:embed="rId4">
            <a:alphaModFix/>
          </a:blip>
          <a:stretch>
            <a:fillRect/>
          </a:stretch>
        </p:blipFill>
        <p:spPr>
          <a:xfrm>
            <a:off x="3083308" y="561450"/>
            <a:ext cx="5987566" cy="364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0" y="0"/>
            <a:ext cx="9144000" cy="528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Solved tasks</a:t>
            </a:r>
            <a:endParaRPr/>
          </a:p>
        </p:txBody>
      </p:sp>
      <p:sp>
        <p:nvSpPr>
          <p:cNvPr id="129" name="Google Shape;129;p20"/>
          <p:cNvSpPr txBox="1">
            <a:spLocks noGrp="1"/>
          </p:cNvSpPr>
          <p:nvPr>
            <p:ph type="body" idx="1"/>
          </p:nvPr>
        </p:nvSpPr>
        <p:spPr>
          <a:xfrm>
            <a:off x="311700" y="811338"/>
            <a:ext cx="8520600" cy="3757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Developed a quite comprehensive DSL</a:t>
            </a:r>
            <a:endParaRPr sz="1500"/>
          </a:p>
          <a:p>
            <a:pPr marL="914400" lvl="1" indent="-323850" algn="l" rtl="0">
              <a:spcBef>
                <a:spcPts val="0"/>
              </a:spcBef>
              <a:spcAft>
                <a:spcPts val="0"/>
              </a:spcAft>
              <a:buSzPts val="1500"/>
              <a:buChar char="○"/>
            </a:pPr>
            <a:r>
              <a:rPr lang="en" sz="1500"/>
              <a:t>Created a Formal Language structure architecture for DSL</a:t>
            </a:r>
            <a:endParaRPr sz="1500"/>
          </a:p>
          <a:p>
            <a:pPr marL="914400" lvl="1" indent="-323850" algn="l" rtl="0">
              <a:spcBef>
                <a:spcPts val="0"/>
              </a:spcBef>
              <a:spcAft>
                <a:spcPts val="0"/>
              </a:spcAft>
              <a:buSzPts val="1500"/>
              <a:buChar char="○"/>
            </a:pPr>
            <a:r>
              <a:rPr lang="en" sz="1500"/>
              <a:t>As much uncluttered descriptions for Operations as possible</a:t>
            </a:r>
            <a:endParaRPr sz="1500"/>
          </a:p>
          <a:p>
            <a:pPr marL="914400" lvl="1" indent="-323850" algn="l" rtl="0">
              <a:spcBef>
                <a:spcPts val="0"/>
              </a:spcBef>
              <a:spcAft>
                <a:spcPts val="0"/>
              </a:spcAft>
              <a:buSzPts val="1500"/>
              <a:buChar char="○"/>
            </a:pPr>
            <a:r>
              <a:rPr lang="en" sz="1500"/>
              <a:t>Concise Transitions description</a:t>
            </a:r>
            <a:endParaRPr sz="1500"/>
          </a:p>
          <a:p>
            <a:pPr marL="914400" lvl="1" indent="-323850" algn="l" rtl="0">
              <a:spcBef>
                <a:spcPts val="0"/>
              </a:spcBef>
              <a:spcAft>
                <a:spcPts val="0"/>
              </a:spcAft>
              <a:buSzPts val="1500"/>
              <a:buChar char="○"/>
            </a:pPr>
            <a:r>
              <a:rPr lang="en" sz="1500"/>
              <a:t>Description for high-level error handling</a:t>
            </a:r>
            <a:endParaRPr sz="1500"/>
          </a:p>
          <a:p>
            <a:pPr marL="457200" lvl="0" indent="-323850" algn="l" rtl="0">
              <a:spcBef>
                <a:spcPts val="0"/>
              </a:spcBef>
              <a:spcAft>
                <a:spcPts val="0"/>
              </a:spcAft>
              <a:buSzPts val="1500"/>
              <a:buChar char="●"/>
            </a:pPr>
            <a:r>
              <a:rPr lang="en" sz="1500"/>
              <a:t>Separated DSL, Engine entities and Scenarios packages</a:t>
            </a:r>
            <a:endParaRPr sz="1500"/>
          </a:p>
          <a:p>
            <a:pPr marL="914400" lvl="1" indent="-323850" algn="l" rtl="0">
              <a:spcBef>
                <a:spcPts val="0"/>
              </a:spcBef>
              <a:spcAft>
                <a:spcPts val="0"/>
              </a:spcAft>
              <a:buSzPts val="1500"/>
              <a:buChar char="○"/>
            </a:pPr>
            <a:r>
              <a:rPr lang="en" sz="1500"/>
              <a:t>The Engine is built standalone and uses DSL as a library dependency</a:t>
            </a:r>
            <a:endParaRPr sz="1500"/>
          </a:p>
          <a:p>
            <a:pPr marL="914400" lvl="1" indent="-323850" algn="l" rtl="0">
              <a:spcBef>
                <a:spcPts val="0"/>
              </a:spcBef>
              <a:spcAft>
                <a:spcPts val="0"/>
              </a:spcAft>
              <a:buSzPts val="1500"/>
              <a:buChar char="○"/>
            </a:pPr>
            <a:r>
              <a:rPr lang="en" sz="1500"/>
              <a:t>DSL knows nothing about internals of the Engine</a:t>
            </a:r>
            <a:endParaRPr sz="1500"/>
          </a:p>
          <a:p>
            <a:pPr marL="914400" lvl="1" indent="-323850" algn="l" rtl="0">
              <a:spcBef>
                <a:spcPts val="0"/>
              </a:spcBef>
              <a:spcAft>
                <a:spcPts val="0"/>
              </a:spcAft>
              <a:buSzPts val="1500"/>
              <a:buChar char="○"/>
            </a:pPr>
            <a:r>
              <a:rPr lang="en" sz="1500"/>
              <a:t>For descriptioning and development of Scenarios only DSL is needed</a:t>
            </a:r>
            <a:endParaRPr sz="1500"/>
          </a:p>
          <a:p>
            <a:pPr marL="457200" lvl="0" indent="-323850" algn="l" rtl="0">
              <a:spcBef>
                <a:spcPts val="0"/>
              </a:spcBef>
              <a:spcAft>
                <a:spcPts val="0"/>
              </a:spcAft>
              <a:buSzPts val="1500"/>
              <a:buChar char="●"/>
            </a:pPr>
            <a:r>
              <a:rPr lang="en" sz="1500"/>
              <a:t>Automatic human-readable Scenario description generation (as text in english) from code</a:t>
            </a:r>
            <a:endParaRPr sz="1500"/>
          </a:p>
          <a:p>
            <a:pPr marL="457200" lvl="0" indent="-323850" algn="l" rtl="0">
              <a:spcBef>
                <a:spcPts val="0"/>
              </a:spcBef>
              <a:spcAft>
                <a:spcPts val="0"/>
              </a:spcAft>
              <a:buSzPts val="1500"/>
              <a:buChar char="●"/>
            </a:pPr>
            <a:r>
              <a:rPr lang="en" sz="1500"/>
              <a:t>Human-readable scenario execution logs</a:t>
            </a:r>
            <a:endParaRPr sz="1500"/>
          </a:p>
        </p:txBody>
      </p:sp>
      <p:sp>
        <p:nvSpPr>
          <p:cNvPr id="130" name="Google Shape;130;p20"/>
          <p:cNvSpPr txBox="1">
            <a:spLocks noGrp="1"/>
          </p:cNvSpPr>
          <p:nvPr>
            <p:ph type="sldNum" idx="12"/>
          </p:nvPr>
        </p:nvSpPr>
        <p:spPr>
          <a:xfrm>
            <a:off x="8477950" y="4804800"/>
            <a:ext cx="519000" cy="33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r>
              <a:rPr lang="en"/>
              <a:t>/11</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Экран (16:9)</PresentationFormat>
  <Paragraphs>86</Paragraphs>
  <Slides>11</Slides>
  <Notes>11</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11</vt:i4>
      </vt:variant>
    </vt:vector>
  </HeadingPairs>
  <TitlesOfParts>
    <vt:vector size="13" baseType="lpstr">
      <vt:lpstr>Arial</vt:lpstr>
      <vt:lpstr>Simple Light</vt:lpstr>
      <vt:lpstr>Kotlin DSL for Business Processes Automation in Telecom and Underlying Engine for their Execution</vt:lpstr>
      <vt:lpstr>Introduction to domain</vt:lpstr>
      <vt:lpstr>Motivation</vt:lpstr>
      <vt:lpstr>Goals and Tasks</vt:lpstr>
      <vt:lpstr>Comparison with analogues 1</vt:lpstr>
      <vt:lpstr>Comparison with analogues 2</vt:lpstr>
      <vt:lpstr>Our solution</vt:lpstr>
      <vt:lpstr>Our solution</vt:lpstr>
      <vt:lpstr>Solved tasks</vt:lpstr>
      <vt:lpstr>In Progress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 DSL for Business Processes Automation in Telecom and Underlying Engine for their Execution</dc:title>
  <cp:lastModifiedBy>Кирилл Креславский</cp:lastModifiedBy>
  <cp:revision>1</cp:revision>
  <dcterms:modified xsi:type="dcterms:W3CDTF">2024-03-28T11:34:57Z</dcterms:modified>
</cp:coreProperties>
</file>