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B0949-52CA-42D1-9CEE-7137A4B021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43672C-F427-4A05-8180-033D05C2C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CB12F6-1FFE-40F4-9465-9C54E0A6B191}"/>
              </a:ext>
            </a:extLst>
          </p:cNvPr>
          <p:cNvSpPr>
            <a:spLocks noGrp="1"/>
          </p:cNvSpPr>
          <p:nvPr>
            <p:ph type="dt" sz="half" idx="10"/>
          </p:nvPr>
        </p:nvSpPr>
        <p:spPr/>
        <p:txBody>
          <a:bodyPr/>
          <a:lstStyle/>
          <a:p>
            <a:fld id="{031652A4-BDA2-45EE-9799-93811CC6BBA1}" type="datetimeFigureOut">
              <a:rPr lang="en-IN" smtClean="0"/>
              <a:t>28-08-2018</a:t>
            </a:fld>
            <a:endParaRPr lang="en-IN"/>
          </a:p>
        </p:txBody>
      </p:sp>
      <p:sp>
        <p:nvSpPr>
          <p:cNvPr id="5" name="Footer Placeholder 4">
            <a:extLst>
              <a:ext uri="{FF2B5EF4-FFF2-40B4-BE49-F238E27FC236}">
                <a16:creationId xmlns:a16="http://schemas.microsoft.com/office/drawing/2014/main" id="{F99AB8E8-AA44-4DAD-8893-AC30132F26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63B55B-A639-4AC2-9C62-81F18AD96152}"/>
              </a:ext>
            </a:extLst>
          </p:cNvPr>
          <p:cNvSpPr>
            <a:spLocks noGrp="1"/>
          </p:cNvSpPr>
          <p:nvPr>
            <p:ph type="sldNum" sz="quarter" idx="12"/>
          </p:nvPr>
        </p:nvSpPr>
        <p:spPr/>
        <p:txBody>
          <a:bodyPr/>
          <a:lstStyle/>
          <a:p>
            <a:fld id="{FC5DB369-33E0-4CB9-B25F-2ED69CCF0817}" type="slidenum">
              <a:rPr lang="en-IN" smtClean="0"/>
              <a:t>‹#›</a:t>
            </a:fld>
            <a:endParaRPr lang="en-IN"/>
          </a:p>
        </p:txBody>
      </p:sp>
    </p:spTree>
    <p:extLst>
      <p:ext uri="{BB962C8B-B14F-4D97-AF65-F5344CB8AC3E}">
        <p14:creationId xmlns:p14="http://schemas.microsoft.com/office/powerpoint/2010/main" val="216965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F7074-A748-4E7D-B579-63F3195E36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D4419D-6194-49B7-A66A-E8F68C951B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F3DDCF-8A4C-4E27-8E57-C07F7F5E6CEA}"/>
              </a:ext>
            </a:extLst>
          </p:cNvPr>
          <p:cNvSpPr>
            <a:spLocks noGrp="1"/>
          </p:cNvSpPr>
          <p:nvPr>
            <p:ph type="dt" sz="half" idx="10"/>
          </p:nvPr>
        </p:nvSpPr>
        <p:spPr/>
        <p:txBody>
          <a:bodyPr/>
          <a:lstStyle/>
          <a:p>
            <a:fld id="{031652A4-BDA2-45EE-9799-93811CC6BBA1}" type="datetimeFigureOut">
              <a:rPr lang="en-IN" smtClean="0"/>
              <a:t>28-08-2018</a:t>
            </a:fld>
            <a:endParaRPr lang="en-IN"/>
          </a:p>
        </p:txBody>
      </p:sp>
      <p:sp>
        <p:nvSpPr>
          <p:cNvPr id="5" name="Footer Placeholder 4">
            <a:extLst>
              <a:ext uri="{FF2B5EF4-FFF2-40B4-BE49-F238E27FC236}">
                <a16:creationId xmlns:a16="http://schemas.microsoft.com/office/drawing/2014/main" id="{E7CCDCDB-58F0-4582-A5C5-D5B7B3E681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7F0D56-FB70-4804-B85D-CBC3A3F3CDFB}"/>
              </a:ext>
            </a:extLst>
          </p:cNvPr>
          <p:cNvSpPr>
            <a:spLocks noGrp="1"/>
          </p:cNvSpPr>
          <p:nvPr>
            <p:ph type="sldNum" sz="quarter" idx="12"/>
          </p:nvPr>
        </p:nvSpPr>
        <p:spPr/>
        <p:txBody>
          <a:bodyPr/>
          <a:lstStyle/>
          <a:p>
            <a:fld id="{FC5DB369-33E0-4CB9-B25F-2ED69CCF0817}" type="slidenum">
              <a:rPr lang="en-IN" smtClean="0"/>
              <a:t>‹#›</a:t>
            </a:fld>
            <a:endParaRPr lang="en-IN"/>
          </a:p>
        </p:txBody>
      </p:sp>
    </p:spTree>
    <p:extLst>
      <p:ext uri="{BB962C8B-B14F-4D97-AF65-F5344CB8AC3E}">
        <p14:creationId xmlns:p14="http://schemas.microsoft.com/office/powerpoint/2010/main" val="1773458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23C6A8-DFA9-40AF-B0F9-7FF72D6AF8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969FFF-B70F-4E70-9523-08586C6D37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AC1AB3-AFB8-4C62-A5E3-79B39F45E69B}"/>
              </a:ext>
            </a:extLst>
          </p:cNvPr>
          <p:cNvSpPr>
            <a:spLocks noGrp="1"/>
          </p:cNvSpPr>
          <p:nvPr>
            <p:ph type="dt" sz="half" idx="10"/>
          </p:nvPr>
        </p:nvSpPr>
        <p:spPr/>
        <p:txBody>
          <a:bodyPr/>
          <a:lstStyle/>
          <a:p>
            <a:fld id="{031652A4-BDA2-45EE-9799-93811CC6BBA1}" type="datetimeFigureOut">
              <a:rPr lang="en-IN" smtClean="0"/>
              <a:t>28-08-2018</a:t>
            </a:fld>
            <a:endParaRPr lang="en-IN"/>
          </a:p>
        </p:txBody>
      </p:sp>
      <p:sp>
        <p:nvSpPr>
          <p:cNvPr id="5" name="Footer Placeholder 4">
            <a:extLst>
              <a:ext uri="{FF2B5EF4-FFF2-40B4-BE49-F238E27FC236}">
                <a16:creationId xmlns:a16="http://schemas.microsoft.com/office/drawing/2014/main" id="{F0B336F7-509E-4B00-8423-1CF08F8C52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02AB99-37C9-4350-A9A9-87EC41530166}"/>
              </a:ext>
            </a:extLst>
          </p:cNvPr>
          <p:cNvSpPr>
            <a:spLocks noGrp="1"/>
          </p:cNvSpPr>
          <p:nvPr>
            <p:ph type="sldNum" sz="quarter" idx="12"/>
          </p:nvPr>
        </p:nvSpPr>
        <p:spPr/>
        <p:txBody>
          <a:bodyPr/>
          <a:lstStyle/>
          <a:p>
            <a:fld id="{FC5DB369-33E0-4CB9-B25F-2ED69CCF0817}" type="slidenum">
              <a:rPr lang="en-IN" smtClean="0"/>
              <a:t>‹#›</a:t>
            </a:fld>
            <a:endParaRPr lang="en-IN"/>
          </a:p>
        </p:txBody>
      </p:sp>
    </p:spTree>
    <p:extLst>
      <p:ext uri="{BB962C8B-B14F-4D97-AF65-F5344CB8AC3E}">
        <p14:creationId xmlns:p14="http://schemas.microsoft.com/office/powerpoint/2010/main" val="3933726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1725-FE80-42ED-9388-6D493ED999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E737DD-2F1C-4AA1-828F-30EAAE3085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BC292E-E901-42BD-8E09-2C4947AD113C}"/>
              </a:ext>
            </a:extLst>
          </p:cNvPr>
          <p:cNvSpPr>
            <a:spLocks noGrp="1"/>
          </p:cNvSpPr>
          <p:nvPr>
            <p:ph type="dt" sz="half" idx="10"/>
          </p:nvPr>
        </p:nvSpPr>
        <p:spPr/>
        <p:txBody>
          <a:bodyPr/>
          <a:lstStyle/>
          <a:p>
            <a:fld id="{031652A4-BDA2-45EE-9799-93811CC6BBA1}" type="datetimeFigureOut">
              <a:rPr lang="en-IN" smtClean="0"/>
              <a:t>28-08-2018</a:t>
            </a:fld>
            <a:endParaRPr lang="en-IN"/>
          </a:p>
        </p:txBody>
      </p:sp>
      <p:sp>
        <p:nvSpPr>
          <p:cNvPr id="5" name="Footer Placeholder 4">
            <a:extLst>
              <a:ext uri="{FF2B5EF4-FFF2-40B4-BE49-F238E27FC236}">
                <a16:creationId xmlns:a16="http://schemas.microsoft.com/office/drawing/2014/main" id="{84F07B21-45E1-4CFA-BDB3-B3BECB0A2F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3A00CC-B1DA-4B05-8986-E13907ED2807}"/>
              </a:ext>
            </a:extLst>
          </p:cNvPr>
          <p:cNvSpPr>
            <a:spLocks noGrp="1"/>
          </p:cNvSpPr>
          <p:nvPr>
            <p:ph type="sldNum" sz="quarter" idx="12"/>
          </p:nvPr>
        </p:nvSpPr>
        <p:spPr/>
        <p:txBody>
          <a:bodyPr/>
          <a:lstStyle/>
          <a:p>
            <a:fld id="{FC5DB369-33E0-4CB9-B25F-2ED69CCF0817}" type="slidenum">
              <a:rPr lang="en-IN" smtClean="0"/>
              <a:t>‹#›</a:t>
            </a:fld>
            <a:endParaRPr lang="en-IN"/>
          </a:p>
        </p:txBody>
      </p:sp>
    </p:spTree>
    <p:extLst>
      <p:ext uri="{BB962C8B-B14F-4D97-AF65-F5344CB8AC3E}">
        <p14:creationId xmlns:p14="http://schemas.microsoft.com/office/powerpoint/2010/main" val="239461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FC08-B0B6-4FFC-9DA1-115A29D057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AA67E6-6D3D-439E-9BAB-CB859953C5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6D6251-87DC-4460-BB79-F99BBE567E3E}"/>
              </a:ext>
            </a:extLst>
          </p:cNvPr>
          <p:cNvSpPr>
            <a:spLocks noGrp="1"/>
          </p:cNvSpPr>
          <p:nvPr>
            <p:ph type="dt" sz="half" idx="10"/>
          </p:nvPr>
        </p:nvSpPr>
        <p:spPr/>
        <p:txBody>
          <a:bodyPr/>
          <a:lstStyle/>
          <a:p>
            <a:fld id="{031652A4-BDA2-45EE-9799-93811CC6BBA1}" type="datetimeFigureOut">
              <a:rPr lang="en-IN" smtClean="0"/>
              <a:t>28-08-2018</a:t>
            </a:fld>
            <a:endParaRPr lang="en-IN"/>
          </a:p>
        </p:txBody>
      </p:sp>
      <p:sp>
        <p:nvSpPr>
          <p:cNvPr id="5" name="Footer Placeholder 4">
            <a:extLst>
              <a:ext uri="{FF2B5EF4-FFF2-40B4-BE49-F238E27FC236}">
                <a16:creationId xmlns:a16="http://schemas.microsoft.com/office/drawing/2014/main" id="{06A68129-2A04-44C0-BD6E-802DFCD3CF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02CD7E-F77C-40AF-B7C1-D98C80F5F576}"/>
              </a:ext>
            </a:extLst>
          </p:cNvPr>
          <p:cNvSpPr>
            <a:spLocks noGrp="1"/>
          </p:cNvSpPr>
          <p:nvPr>
            <p:ph type="sldNum" sz="quarter" idx="12"/>
          </p:nvPr>
        </p:nvSpPr>
        <p:spPr/>
        <p:txBody>
          <a:bodyPr/>
          <a:lstStyle/>
          <a:p>
            <a:fld id="{FC5DB369-33E0-4CB9-B25F-2ED69CCF0817}" type="slidenum">
              <a:rPr lang="en-IN" smtClean="0"/>
              <a:t>‹#›</a:t>
            </a:fld>
            <a:endParaRPr lang="en-IN"/>
          </a:p>
        </p:txBody>
      </p:sp>
    </p:spTree>
    <p:extLst>
      <p:ext uri="{BB962C8B-B14F-4D97-AF65-F5344CB8AC3E}">
        <p14:creationId xmlns:p14="http://schemas.microsoft.com/office/powerpoint/2010/main" val="201693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3023-3FF1-4236-8E1C-C9206CE1B9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447B61-2202-4168-A148-A8FC0B0C98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2C0B63-DB99-445D-B200-A6DE9AF0E40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06ADD9-9ED4-4624-A26A-E5C067F88847}"/>
              </a:ext>
            </a:extLst>
          </p:cNvPr>
          <p:cNvSpPr>
            <a:spLocks noGrp="1"/>
          </p:cNvSpPr>
          <p:nvPr>
            <p:ph type="dt" sz="half" idx="10"/>
          </p:nvPr>
        </p:nvSpPr>
        <p:spPr/>
        <p:txBody>
          <a:bodyPr/>
          <a:lstStyle/>
          <a:p>
            <a:fld id="{031652A4-BDA2-45EE-9799-93811CC6BBA1}" type="datetimeFigureOut">
              <a:rPr lang="en-IN" smtClean="0"/>
              <a:t>28-08-2018</a:t>
            </a:fld>
            <a:endParaRPr lang="en-IN"/>
          </a:p>
        </p:txBody>
      </p:sp>
      <p:sp>
        <p:nvSpPr>
          <p:cNvPr id="6" name="Footer Placeholder 5">
            <a:extLst>
              <a:ext uri="{FF2B5EF4-FFF2-40B4-BE49-F238E27FC236}">
                <a16:creationId xmlns:a16="http://schemas.microsoft.com/office/drawing/2014/main" id="{50DBC5A0-D042-4DAF-9813-D0EC49EF9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E3A74F-4322-4258-AF08-16D29DDD4E98}"/>
              </a:ext>
            </a:extLst>
          </p:cNvPr>
          <p:cNvSpPr>
            <a:spLocks noGrp="1"/>
          </p:cNvSpPr>
          <p:nvPr>
            <p:ph type="sldNum" sz="quarter" idx="12"/>
          </p:nvPr>
        </p:nvSpPr>
        <p:spPr/>
        <p:txBody>
          <a:bodyPr/>
          <a:lstStyle/>
          <a:p>
            <a:fld id="{FC5DB369-33E0-4CB9-B25F-2ED69CCF0817}" type="slidenum">
              <a:rPr lang="en-IN" smtClean="0"/>
              <a:t>‹#›</a:t>
            </a:fld>
            <a:endParaRPr lang="en-IN"/>
          </a:p>
        </p:txBody>
      </p:sp>
    </p:spTree>
    <p:extLst>
      <p:ext uri="{BB962C8B-B14F-4D97-AF65-F5344CB8AC3E}">
        <p14:creationId xmlns:p14="http://schemas.microsoft.com/office/powerpoint/2010/main" val="2649197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FCA29-7794-47F4-8110-5D67703271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9E80D3-E032-467A-B344-C00FD56DF8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38EFB3-59A5-4F55-AF81-F6CDDCAF489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B242B1-B037-4D0A-87AB-29D864C58A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BAD37B-B768-4893-B708-8CC333071BE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F6E414-0CB4-40AD-A378-BB8535A4BB75}"/>
              </a:ext>
            </a:extLst>
          </p:cNvPr>
          <p:cNvSpPr>
            <a:spLocks noGrp="1"/>
          </p:cNvSpPr>
          <p:nvPr>
            <p:ph type="dt" sz="half" idx="10"/>
          </p:nvPr>
        </p:nvSpPr>
        <p:spPr/>
        <p:txBody>
          <a:bodyPr/>
          <a:lstStyle/>
          <a:p>
            <a:fld id="{031652A4-BDA2-45EE-9799-93811CC6BBA1}" type="datetimeFigureOut">
              <a:rPr lang="en-IN" smtClean="0"/>
              <a:t>28-08-2018</a:t>
            </a:fld>
            <a:endParaRPr lang="en-IN"/>
          </a:p>
        </p:txBody>
      </p:sp>
      <p:sp>
        <p:nvSpPr>
          <p:cNvPr id="8" name="Footer Placeholder 7">
            <a:extLst>
              <a:ext uri="{FF2B5EF4-FFF2-40B4-BE49-F238E27FC236}">
                <a16:creationId xmlns:a16="http://schemas.microsoft.com/office/drawing/2014/main" id="{A6AE4729-3576-4E00-883D-8CBC19CE60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4073FE-AFAC-4533-A6A2-F163809F84F9}"/>
              </a:ext>
            </a:extLst>
          </p:cNvPr>
          <p:cNvSpPr>
            <a:spLocks noGrp="1"/>
          </p:cNvSpPr>
          <p:nvPr>
            <p:ph type="sldNum" sz="quarter" idx="12"/>
          </p:nvPr>
        </p:nvSpPr>
        <p:spPr/>
        <p:txBody>
          <a:bodyPr/>
          <a:lstStyle/>
          <a:p>
            <a:fld id="{FC5DB369-33E0-4CB9-B25F-2ED69CCF0817}" type="slidenum">
              <a:rPr lang="en-IN" smtClean="0"/>
              <a:t>‹#›</a:t>
            </a:fld>
            <a:endParaRPr lang="en-IN"/>
          </a:p>
        </p:txBody>
      </p:sp>
    </p:spTree>
    <p:extLst>
      <p:ext uri="{BB962C8B-B14F-4D97-AF65-F5344CB8AC3E}">
        <p14:creationId xmlns:p14="http://schemas.microsoft.com/office/powerpoint/2010/main" val="229973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B47C-3FC5-48C9-BBA4-FCA6031D77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8EC79E-8D5B-450C-86E9-E5BFCCD6A90C}"/>
              </a:ext>
            </a:extLst>
          </p:cNvPr>
          <p:cNvSpPr>
            <a:spLocks noGrp="1"/>
          </p:cNvSpPr>
          <p:nvPr>
            <p:ph type="dt" sz="half" idx="10"/>
          </p:nvPr>
        </p:nvSpPr>
        <p:spPr/>
        <p:txBody>
          <a:bodyPr/>
          <a:lstStyle/>
          <a:p>
            <a:fld id="{031652A4-BDA2-45EE-9799-93811CC6BBA1}" type="datetimeFigureOut">
              <a:rPr lang="en-IN" smtClean="0"/>
              <a:t>28-08-2018</a:t>
            </a:fld>
            <a:endParaRPr lang="en-IN"/>
          </a:p>
        </p:txBody>
      </p:sp>
      <p:sp>
        <p:nvSpPr>
          <p:cNvPr id="4" name="Footer Placeholder 3">
            <a:extLst>
              <a:ext uri="{FF2B5EF4-FFF2-40B4-BE49-F238E27FC236}">
                <a16:creationId xmlns:a16="http://schemas.microsoft.com/office/drawing/2014/main" id="{7719FF1D-896C-4AA6-80FD-EA69A69FE6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700E65-D95F-4E82-8DF5-B202D8A32B2C}"/>
              </a:ext>
            </a:extLst>
          </p:cNvPr>
          <p:cNvSpPr>
            <a:spLocks noGrp="1"/>
          </p:cNvSpPr>
          <p:nvPr>
            <p:ph type="sldNum" sz="quarter" idx="12"/>
          </p:nvPr>
        </p:nvSpPr>
        <p:spPr/>
        <p:txBody>
          <a:bodyPr/>
          <a:lstStyle/>
          <a:p>
            <a:fld id="{FC5DB369-33E0-4CB9-B25F-2ED69CCF0817}" type="slidenum">
              <a:rPr lang="en-IN" smtClean="0"/>
              <a:t>‹#›</a:t>
            </a:fld>
            <a:endParaRPr lang="en-IN"/>
          </a:p>
        </p:txBody>
      </p:sp>
    </p:spTree>
    <p:extLst>
      <p:ext uri="{BB962C8B-B14F-4D97-AF65-F5344CB8AC3E}">
        <p14:creationId xmlns:p14="http://schemas.microsoft.com/office/powerpoint/2010/main" val="13387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42FD99-23FF-4180-8D4F-44EEA3B8C64F}"/>
              </a:ext>
            </a:extLst>
          </p:cNvPr>
          <p:cNvSpPr>
            <a:spLocks noGrp="1"/>
          </p:cNvSpPr>
          <p:nvPr>
            <p:ph type="dt" sz="half" idx="10"/>
          </p:nvPr>
        </p:nvSpPr>
        <p:spPr/>
        <p:txBody>
          <a:bodyPr/>
          <a:lstStyle/>
          <a:p>
            <a:fld id="{031652A4-BDA2-45EE-9799-93811CC6BBA1}" type="datetimeFigureOut">
              <a:rPr lang="en-IN" smtClean="0"/>
              <a:t>28-08-2018</a:t>
            </a:fld>
            <a:endParaRPr lang="en-IN"/>
          </a:p>
        </p:txBody>
      </p:sp>
      <p:sp>
        <p:nvSpPr>
          <p:cNvPr id="3" name="Footer Placeholder 2">
            <a:extLst>
              <a:ext uri="{FF2B5EF4-FFF2-40B4-BE49-F238E27FC236}">
                <a16:creationId xmlns:a16="http://schemas.microsoft.com/office/drawing/2014/main" id="{31A5E4CF-314E-445B-AE04-640EB8E574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DEC4B3-605C-485D-9106-06B33381FD18}"/>
              </a:ext>
            </a:extLst>
          </p:cNvPr>
          <p:cNvSpPr>
            <a:spLocks noGrp="1"/>
          </p:cNvSpPr>
          <p:nvPr>
            <p:ph type="sldNum" sz="quarter" idx="12"/>
          </p:nvPr>
        </p:nvSpPr>
        <p:spPr/>
        <p:txBody>
          <a:bodyPr/>
          <a:lstStyle/>
          <a:p>
            <a:fld id="{FC5DB369-33E0-4CB9-B25F-2ED69CCF0817}" type="slidenum">
              <a:rPr lang="en-IN" smtClean="0"/>
              <a:t>‹#›</a:t>
            </a:fld>
            <a:endParaRPr lang="en-IN"/>
          </a:p>
        </p:txBody>
      </p:sp>
    </p:spTree>
    <p:extLst>
      <p:ext uri="{BB962C8B-B14F-4D97-AF65-F5344CB8AC3E}">
        <p14:creationId xmlns:p14="http://schemas.microsoft.com/office/powerpoint/2010/main" val="272537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F87BC-B29A-4BEF-BE40-800187BA56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E3C49D-0986-4759-A35D-17ACEA5504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3DC879-00AF-4968-A367-18EF9E6E6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A73C7F-EEF4-4F9A-B935-3A7CF2C79D1A}"/>
              </a:ext>
            </a:extLst>
          </p:cNvPr>
          <p:cNvSpPr>
            <a:spLocks noGrp="1"/>
          </p:cNvSpPr>
          <p:nvPr>
            <p:ph type="dt" sz="half" idx="10"/>
          </p:nvPr>
        </p:nvSpPr>
        <p:spPr/>
        <p:txBody>
          <a:bodyPr/>
          <a:lstStyle/>
          <a:p>
            <a:fld id="{031652A4-BDA2-45EE-9799-93811CC6BBA1}" type="datetimeFigureOut">
              <a:rPr lang="en-IN" smtClean="0"/>
              <a:t>28-08-2018</a:t>
            </a:fld>
            <a:endParaRPr lang="en-IN"/>
          </a:p>
        </p:txBody>
      </p:sp>
      <p:sp>
        <p:nvSpPr>
          <p:cNvPr id="6" name="Footer Placeholder 5">
            <a:extLst>
              <a:ext uri="{FF2B5EF4-FFF2-40B4-BE49-F238E27FC236}">
                <a16:creationId xmlns:a16="http://schemas.microsoft.com/office/drawing/2014/main" id="{098FBF41-019D-47BD-ACC9-188F14F1A8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3082D6-0511-41F2-B660-B759E77B2E23}"/>
              </a:ext>
            </a:extLst>
          </p:cNvPr>
          <p:cNvSpPr>
            <a:spLocks noGrp="1"/>
          </p:cNvSpPr>
          <p:nvPr>
            <p:ph type="sldNum" sz="quarter" idx="12"/>
          </p:nvPr>
        </p:nvSpPr>
        <p:spPr/>
        <p:txBody>
          <a:bodyPr/>
          <a:lstStyle/>
          <a:p>
            <a:fld id="{FC5DB369-33E0-4CB9-B25F-2ED69CCF0817}" type="slidenum">
              <a:rPr lang="en-IN" smtClean="0"/>
              <a:t>‹#›</a:t>
            </a:fld>
            <a:endParaRPr lang="en-IN"/>
          </a:p>
        </p:txBody>
      </p:sp>
    </p:spTree>
    <p:extLst>
      <p:ext uri="{BB962C8B-B14F-4D97-AF65-F5344CB8AC3E}">
        <p14:creationId xmlns:p14="http://schemas.microsoft.com/office/powerpoint/2010/main" val="335358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855A-A7F5-43A0-A6CD-5E1FFD4ACD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194339-9077-4BF6-932B-ACA28B5F8D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8A8D3A-A89B-4660-A20E-AB360F62CE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A8DA19-E8CA-49B6-BAF6-58017AA8882F}"/>
              </a:ext>
            </a:extLst>
          </p:cNvPr>
          <p:cNvSpPr>
            <a:spLocks noGrp="1"/>
          </p:cNvSpPr>
          <p:nvPr>
            <p:ph type="dt" sz="half" idx="10"/>
          </p:nvPr>
        </p:nvSpPr>
        <p:spPr/>
        <p:txBody>
          <a:bodyPr/>
          <a:lstStyle/>
          <a:p>
            <a:fld id="{031652A4-BDA2-45EE-9799-93811CC6BBA1}" type="datetimeFigureOut">
              <a:rPr lang="en-IN" smtClean="0"/>
              <a:t>28-08-2018</a:t>
            </a:fld>
            <a:endParaRPr lang="en-IN"/>
          </a:p>
        </p:txBody>
      </p:sp>
      <p:sp>
        <p:nvSpPr>
          <p:cNvPr id="6" name="Footer Placeholder 5">
            <a:extLst>
              <a:ext uri="{FF2B5EF4-FFF2-40B4-BE49-F238E27FC236}">
                <a16:creationId xmlns:a16="http://schemas.microsoft.com/office/drawing/2014/main" id="{70247DCF-F695-421C-8F93-CD5E71986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9E665F-6831-4433-BF1E-5BC8A4AE20D5}"/>
              </a:ext>
            </a:extLst>
          </p:cNvPr>
          <p:cNvSpPr>
            <a:spLocks noGrp="1"/>
          </p:cNvSpPr>
          <p:nvPr>
            <p:ph type="sldNum" sz="quarter" idx="12"/>
          </p:nvPr>
        </p:nvSpPr>
        <p:spPr/>
        <p:txBody>
          <a:bodyPr/>
          <a:lstStyle/>
          <a:p>
            <a:fld id="{FC5DB369-33E0-4CB9-B25F-2ED69CCF0817}" type="slidenum">
              <a:rPr lang="en-IN" smtClean="0"/>
              <a:t>‹#›</a:t>
            </a:fld>
            <a:endParaRPr lang="en-IN"/>
          </a:p>
        </p:txBody>
      </p:sp>
    </p:spTree>
    <p:extLst>
      <p:ext uri="{BB962C8B-B14F-4D97-AF65-F5344CB8AC3E}">
        <p14:creationId xmlns:p14="http://schemas.microsoft.com/office/powerpoint/2010/main" val="307909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C73225-6B50-4D89-B285-2FEB9E870B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7E4706-9D67-486B-9C59-F3763FC8C0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D6D128-E77A-4F78-A39B-105FDA39C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1652A4-BDA2-45EE-9799-93811CC6BBA1}" type="datetimeFigureOut">
              <a:rPr lang="en-IN" smtClean="0"/>
              <a:t>28-08-2018</a:t>
            </a:fld>
            <a:endParaRPr lang="en-IN"/>
          </a:p>
        </p:txBody>
      </p:sp>
      <p:sp>
        <p:nvSpPr>
          <p:cNvPr id="5" name="Footer Placeholder 4">
            <a:extLst>
              <a:ext uri="{FF2B5EF4-FFF2-40B4-BE49-F238E27FC236}">
                <a16:creationId xmlns:a16="http://schemas.microsoft.com/office/drawing/2014/main" id="{CDD3C028-7F96-4102-8C98-4E3579731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88838A-ADB1-43E6-A866-F224765545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DB369-33E0-4CB9-B25F-2ED69CCF0817}" type="slidenum">
              <a:rPr lang="en-IN" smtClean="0"/>
              <a:t>‹#›</a:t>
            </a:fld>
            <a:endParaRPr lang="en-IN"/>
          </a:p>
        </p:txBody>
      </p:sp>
    </p:spTree>
    <p:extLst>
      <p:ext uri="{BB962C8B-B14F-4D97-AF65-F5344CB8AC3E}">
        <p14:creationId xmlns:p14="http://schemas.microsoft.com/office/powerpoint/2010/main" val="2487319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EA5B7D-A2B1-4A5E-A8D1-E8A6E86083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4385196"/>
          </a:xfrm>
          <a:prstGeom prst="rect">
            <a:avLst/>
          </a:prstGeom>
        </p:spPr>
      </p:pic>
      <p:sp>
        <p:nvSpPr>
          <p:cNvPr id="2" name="Rectangle 1">
            <a:extLst>
              <a:ext uri="{FF2B5EF4-FFF2-40B4-BE49-F238E27FC236}">
                <a16:creationId xmlns:a16="http://schemas.microsoft.com/office/drawing/2014/main" id="{51733ECE-CB95-428D-94E6-44BFDF764722}"/>
              </a:ext>
            </a:extLst>
          </p:cNvPr>
          <p:cNvSpPr/>
          <p:nvPr/>
        </p:nvSpPr>
        <p:spPr>
          <a:xfrm>
            <a:off x="8904818" y="6027003"/>
            <a:ext cx="3287182" cy="830997"/>
          </a:xfrm>
          <a:prstGeom prst="rect">
            <a:avLst/>
          </a:prstGeom>
        </p:spPr>
        <p:txBody>
          <a:bodyPr wrap="none">
            <a:spAutoFit/>
          </a:bodyPr>
          <a:lstStyle/>
          <a:p>
            <a:r>
              <a:rPr lang="en-IN" sz="4800" dirty="0">
                <a:solidFill>
                  <a:schemeClr val="bg1"/>
                </a:solidFill>
              </a:rPr>
              <a:t>Team Zodiac</a:t>
            </a:r>
          </a:p>
        </p:txBody>
      </p:sp>
    </p:spTree>
    <p:extLst>
      <p:ext uri="{BB962C8B-B14F-4D97-AF65-F5344CB8AC3E}">
        <p14:creationId xmlns:p14="http://schemas.microsoft.com/office/powerpoint/2010/main" val="3346151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EF6C3B-DFE6-49A3-A397-9A32B9670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4182"/>
            <a:ext cx="3168073" cy="4359564"/>
          </a:xfrm>
          <a:prstGeom prst="rect">
            <a:avLst/>
          </a:prstGeom>
        </p:spPr>
      </p:pic>
      <p:pic>
        <p:nvPicPr>
          <p:cNvPr id="7" name="Picture 6">
            <a:extLst>
              <a:ext uri="{FF2B5EF4-FFF2-40B4-BE49-F238E27FC236}">
                <a16:creationId xmlns:a16="http://schemas.microsoft.com/office/drawing/2014/main" id="{1A346FB5-47BE-4BC5-A4C3-E9FB9E848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963" y="554182"/>
            <a:ext cx="3168073" cy="4359564"/>
          </a:xfrm>
          <a:prstGeom prst="rect">
            <a:avLst/>
          </a:prstGeom>
        </p:spPr>
      </p:pic>
      <p:pic>
        <p:nvPicPr>
          <p:cNvPr id="9" name="Picture 8">
            <a:extLst>
              <a:ext uri="{FF2B5EF4-FFF2-40B4-BE49-F238E27FC236}">
                <a16:creationId xmlns:a16="http://schemas.microsoft.com/office/drawing/2014/main" id="{7F7DD5C5-5267-440D-832D-C81D6F7052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3926" y="554182"/>
            <a:ext cx="3168074" cy="4359564"/>
          </a:xfrm>
          <a:prstGeom prst="rect">
            <a:avLst/>
          </a:prstGeom>
        </p:spPr>
      </p:pic>
      <p:sp>
        <p:nvSpPr>
          <p:cNvPr id="6" name="TextBox 5">
            <a:extLst>
              <a:ext uri="{FF2B5EF4-FFF2-40B4-BE49-F238E27FC236}">
                <a16:creationId xmlns:a16="http://schemas.microsoft.com/office/drawing/2014/main" id="{59E2826F-8530-4AED-8D15-B4BAB07EADA2}"/>
              </a:ext>
            </a:extLst>
          </p:cNvPr>
          <p:cNvSpPr txBox="1"/>
          <p:nvPr/>
        </p:nvSpPr>
        <p:spPr>
          <a:xfrm>
            <a:off x="303441" y="5135417"/>
            <a:ext cx="2561190" cy="1569660"/>
          </a:xfrm>
          <a:prstGeom prst="rect">
            <a:avLst/>
          </a:prstGeom>
          <a:noFill/>
        </p:spPr>
        <p:txBody>
          <a:bodyPr wrap="square" rtlCol="0">
            <a:spAutoFit/>
          </a:bodyPr>
          <a:lstStyle/>
          <a:p>
            <a:r>
              <a:rPr lang="en-IN" sz="2400" dirty="0">
                <a:solidFill>
                  <a:schemeClr val="bg1">
                    <a:lumMod val="50000"/>
                  </a:schemeClr>
                </a:solidFill>
              </a:rPr>
              <a:t>For leisure purposes they will be able to watch movies.</a:t>
            </a:r>
          </a:p>
        </p:txBody>
      </p:sp>
      <p:sp>
        <p:nvSpPr>
          <p:cNvPr id="8" name="TextBox 7">
            <a:extLst>
              <a:ext uri="{FF2B5EF4-FFF2-40B4-BE49-F238E27FC236}">
                <a16:creationId xmlns:a16="http://schemas.microsoft.com/office/drawing/2014/main" id="{D44C6E77-118D-4609-8EA4-A8B92C5094D4}"/>
              </a:ext>
            </a:extLst>
          </p:cNvPr>
          <p:cNvSpPr txBox="1"/>
          <p:nvPr/>
        </p:nvSpPr>
        <p:spPr>
          <a:xfrm>
            <a:off x="4815404" y="5135417"/>
            <a:ext cx="2561190" cy="1200329"/>
          </a:xfrm>
          <a:prstGeom prst="rect">
            <a:avLst/>
          </a:prstGeom>
          <a:noFill/>
        </p:spPr>
        <p:txBody>
          <a:bodyPr wrap="square" rtlCol="0">
            <a:spAutoFit/>
          </a:bodyPr>
          <a:lstStyle/>
          <a:p>
            <a:r>
              <a:rPr lang="en-IN" sz="2400" dirty="0">
                <a:solidFill>
                  <a:schemeClr val="bg1">
                    <a:lumMod val="50000"/>
                  </a:schemeClr>
                </a:solidFill>
              </a:rPr>
              <a:t>Users can also order food for the app itself.</a:t>
            </a:r>
          </a:p>
        </p:txBody>
      </p:sp>
      <p:sp>
        <p:nvSpPr>
          <p:cNvPr id="10" name="TextBox 9">
            <a:extLst>
              <a:ext uri="{FF2B5EF4-FFF2-40B4-BE49-F238E27FC236}">
                <a16:creationId xmlns:a16="http://schemas.microsoft.com/office/drawing/2014/main" id="{FC215CF8-80C0-4F56-ABB2-165FBA02D628}"/>
              </a:ext>
            </a:extLst>
          </p:cNvPr>
          <p:cNvSpPr txBox="1"/>
          <p:nvPr/>
        </p:nvSpPr>
        <p:spPr>
          <a:xfrm>
            <a:off x="9327367" y="5135417"/>
            <a:ext cx="2561190" cy="1569660"/>
          </a:xfrm>
          <a:prstGeom prst="rect">
            <a:avLst/>
          </a:prstGeom>
          <a:noFill/>
        </p:spPr>
        <p:txBody>
          <a:bodyPr wrap="square" rtlCol="0">
            <a:spAutoFit/>
          </a:bodyPr>
          <a:lstStyle/>
          <a:p>
            <a:r>
              <a:rPr lang="en-IN" sz="2400" dirty="0">
                <a:solidFill>
                  <a:schemeClr val="bg1">
                    <a:lumMod val="50000"/>
                  </a:schemeClr>
                </a:solidFill>
              </a:rPr>
              <a:t>A plane chat will able all of passengers to communicate.</a:t>
            </a:r>
          </a:p>
        </p:txBody>
      </p:sp>
      <p:cxnSp>
        <p:nvCxnSpPr>
          <p:cNvPr id="11" name="Straight Arrow Connector 10">
            <a:extLst>
              <a:ext uri="{FF2B5EF4-FFF2-40B4-BE49-F238E27FC236}">
                <a16:creationId xmlns:a16="http://schemas.microsoft.com/office/drawing/2014/main" id="{D3F3CC0C-953C-401D-8C24-FC8329C94D7A}"/>
              </a:ext>
            </a:extLst>
          </p:cNvPr>
          <p:cNvCxnSpPr>
            <a:cxnSpLocks/>
          </p:cNvCxnSpPr>
          <p:nvPr/>
        </p:nvCxnSpPr>
        <p:spPr>
          <a:xfrm>
            <a:off x="3435927" y="2761673"/>
            <a:ext cx="9144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0C218F4B-6317-4FE1-8FE1-7DE957FAC143}"/>
              </a:ext>
            </a:extLst>
          </p:cNvPr>
          <p:cNvCxnSpPr>
            <a:cxnSpLocks/>
          </p:cNvCxnSpPr>
          <p:nvPr/>
        </p:nvCxnSpPr>
        <p:spPr>
          <a:xfrm>
            <a:off x="7860145" y="2752437"/>
            <a:ext cx="9144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7898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4E7F-5BCF-492B-AD6B-88BDC58BB8CB}"/>
              </a:ext>
            </a:extLst>
          </p:cNvPr>
          <p:cNvSpPr>
            <a:spLocks noGrp="1"/>
          </p:cNvSpPr>
          <p:nvPr>
            <p:ph type="title"/>
          </p:nvPr>
        </p:nvSpPr>
        <p:spPr/>
        <p:txBody>
          <a:bodyPr/>
          <a:lstStyle/>
          <a:p>
            <a:r>
              <a:rPr lang="en-IN" dirty="0"/>
              <a:t>Tech Stack Used -</a:t>
            </a:r>
          </a:p>
        </p:txBody>
      </p:sp>
      <p:sp>
        <p:nvSpPr>
          <p:cNvPr id="3" name="Content Placeholder 2">
            <a:extLst>
              <a:ext uri="{FF2B5EF4-FFF2-40B4-BE49-F238E27FC236}">
                <a16:creationId xmlns:a16="http://schemas.microsoft.com/office/drawing/2014/main" id="{39ADD494-1515-45CB-829C-8CBF1656217F}"/>
              </a:ext>
            </a:extLst>
          </p:cNvPr>
          <p:cNvSpPr>
            <a:spLocks noGrp="1"/>
          </p:cNvSpPr>
          <p:nvPr>
            <p:ph idx="1"/>
          </p:nvPr>
        </p:nvSpPr>
        <p:spPr/>
        <p:txBody>
          <a:bodyPr/>
          <a:lstStyle/>
          <a:p>
            <a:pPr marL="0" indent="0">
              <a:buNone/>
            </a:pPr>
            <a:endParaRPr lang="en-US" dirty="0"/>
          </a:p>
          <a:p>
            <a:pPr marL="0" indent="0">
              <a:buNone/>
            </a:pPr>
            <a:r>
              <a:rPr lang="en-US" dirty="0"/>
              <a:t>1.</a:t>
            </a:r>
            <a:r>
              <a:rPr lang="en-IN" b="1" dirty="0"/>
              <a:t> Facial Check In - </a:t>
            </a:r>
            <a:r>
              <a:rPr lang="en-IN" dirty="0"/>
              <a:t>Azure Face API , Nodejs</a:t>
            </a:r>
            <a:endParaRPr lang="en-US" dirty="0"/>
          </a:p>
          <a:p>
            <a:pPr marL="0" indent="0">
              <a:buNone/>
            </a:pPr>
            <a:r>
              <a:rPr lang="en-US" dirty="0"/>
              <a:t>2. </a:t>
            </a:r>
            <a:r>
              <a:rPr lang="en-US" b="1" dirty="0"/>
              <a:t>Seat Matching using AI – </a:t>
            </a:r>
            <a:r>
              <a:rPr lang="en-US" dirty="0"/>
              <a:t>Python, Machine Learning</a:t>
            </a:r>
          </a:p>
          <a:p>
            <a:pPr marL="0" indent="0">
              <a:buNone/>
            </a:pPr>
            <a:r>
              <a:rPr lang="en-US" dirty="0"/>
              <a:t>3. </a:t>
            </a:r>
            <a:r>
              <a:rPr lang="en-IN" b="1" dirty="0"/>
              <a:t>Flight Buddy – </a:t>
            </a:r>
            <a:r>
              <a:rPr lang="en-IN" dirty="0"/>
              <a:t>Flutter(cross platform app) ,Google firebase</a:t>
            </a:r>
          </a:p>
          <a:p>
            <a:pPr marL="0" indent="0">
              <a:buNone/>
            </a:pPr>
            <a:r>
              <a:rPr lang="en-IN" dirty="0"/>
              <a:t>4. </a:t>
            </a:r>
            <a:r>
              <a:rPr lang="en-IN" b="1" dirty="0"/>
              <a:t>Ease My Flight – </a:t>
            </a:r>
            <a:r>
              <a:rPr lang="en-IN" dirty="0"/>
              <a:t>Nodejs , Html , </a:t>
            </a:r>
            <a:r>
              <a:rPr lang="en-IN" dirty="0" err="1"/>
              <a:t>Css</a:t>
            </a:r>
            <a:r>
              <a:rPr lang="en-IN" dirty="0"/>
              <a:t> , Sass</a:t>
            </a:r>
          </a:p>
          <a:p>
            <a:endParaRPr lang="en-IN" dirty="0"/>
          </a:p>
        </p:txBody>
      </p:sp>
    </p:spTree>
    <p:extLst>
      <p:ext uri="{BB962C8B-B14F-4D97-AF65-F5344CB8AC3E}">
        <p14:creationId xmlns:p14="http://schemas.microsoft.com/office/powerpoint/2010/main" val="1421182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17FF-C230-4F8A-AC72-7B4F3E084819}"/>
              </a:ext>
            </a:extLst>
          </p:cNvPr>
          <p:cNvSpPr>
            <a:spLocks noGrp="1"/>
          </p:cNvSpPr>
          <p:nvPr>
            <p:ph type="title"/>
          </p:nvPr>
        </p:nvSpPr>
        <p:spPr>
          <a:xfrm>
            <a:off x="0" y="0"/>
            <a:ext cx="10515600" cy="1325563"/>
          </a:xfrm>
        </p:spPr>
        <p:txBody>
          <a:bodyPr/>
          <a:lstStyle/>
          <a:p>
            <a:r>
              <a:rPr lang="en-IN" dirty="0"/>
              <a:t>Benefits -</a:t>
            </a:r>
          </a:p>
        </p:txBody>
      </p:sp>
      <p:sp>
        <p:nvSpPr>
          <p:cNvPr id="3" name="Content Placeholder 2">
            <a:extLst>
              <a:ext uri="{FF2B5EF4-FFF2-40B4-BE49-F238E27FC236}">
                <a16:creationId xmlns:a16="http://schemas.microsoft.com/office/drawing/2014/main" id="{65F3C087-2BA1-4A3B-A17D-B96CCA7F535D}"/>
              </a:ext>
            </a:extLst>
          </p:cNvPr>
          <p:cNvSpPr>
            <a:spLocks noGrp="1"/>
          </p:cNvSpPr>
          <p:nvPr>
            <p:ph idx="1"/>
          </p:nvPr>
        </p:nvSpPr>
        <p:spPr>
          <a:xfrm>
            <a:off x="450273" y="1325563"/>
            <a:ext cx="10515600" cy="4351338"/>
          </a:xfrm>
        </p:spPr>
        <p:txBody>
          <a:bodyPr/>
          <a:lstStyle/>
          <a:p>
            <a:pPr marL="0" indent="0">
              <a:buNone/>
            </a:pPr>
            <a:r>
              <a:rPr lang="en-IN" dirty="0"/>
              <a:t>Speeding up the boarding process. </a:t>
            </a:r>
          </a:p>
          <a:p>
            <a:pPr marL="0" indent="0">
              <a:buNone/>
            </a:pPr>
            <a:r>
              <a:rPr lang="en-IN" dirty="0"/>
              <a:t>Making the flight experience more convenient.</a:t>
            </a:r>
          </a:p>
          <a:p>
            <a:pPr marL="0" indent="0">
              <a:buNone/>
            </a:pPr>
            <a:r>
              <a:rPr lang="en-IN" dirty="0"/>
              <a:t>Making the travel experience better and more personalised.</a:t>
            </a:r>
          </a:p>
          <a:p>
            <a:pPr marL="0" indent="0">
              <a:buNone/>
            </a:pPr>
            <a:r>
              <a:rPr lang="en-IN" dirty="0"/>
              <a:t>Getting the customers come back to the same Airlines after such an experience.</a:t>
            </a:r>
          </a:p>
          <a:p>
            <a:pPr marL="0" indent="0">
              <a:buNone/>
            </a:pPr>
            <a:r>
              <a:rPr lang="en-IN" dirty="0"/>
              <a:t>Also making it more easy for the plane staff to communicate with the passengers in an efficient way.</a:t>
            </a:r>
          </a:p>
        </p:txBody>
      </p:sp>
    </p:spTree>
    <p:extLst>
      <p:ext uri="{BB962C8B-B14F-4D97-AF65-F5344CB8AC3E}">
        <p14:creationId xmlns:p14="http://schemas.microsoft.com/office/powerpoint/2010/main" val="1294516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89DC0A-19CF-4B0B-BCB8-ABC1EB1436E5}"/>
              </a:ext>
            </a:extLst>
          </p:cNvPr>
          <p:cNvSpPr txBox="1"/>
          <p:nvPr/>
        </p:nvSpPr>
        <p:spPr>
          <a:xfrm>
            <a:off x="3037840" y="2865120"/>
            <a:ext cx="5709920" cy="1323439"/>
          </a:xfrm>
          <a:prstGeom prst="rect">
            <a:avLst/>
          </a:prstGeom>
          <a:noFill/>
        </p:spPr>
        <p:txBody>
          <a:bodyPr wrap="square" rtlCol="0">
            <a:spAutoFit/>
          </a:bodyPr>
          <a:lstStyle/>
          <a:p>
            <a:pPr algn="ctr"/>
            <a:r>
              <a:rPr lang="en-IN" sz="8000" dirty="0">
                <a:solidFill>
                  <a:schemeClr val="bg1"/>
                </a:solidFill>
              </a:rPr>
              <a:t>Thank You</a:t>
            </a:r>
          </a:p>
        </p:txBody>
      </p:sp>
      <p:sp>
        <p:nvSpPr>
          <p:cNvPr id="5" name="TextBox 4">
            <a:extLst>
              <a:ext uri="{FF2B5EF4-FFF2-40B4-BE49-F238E27FC236}">
                <a16:creationId xmlns:a16="http://schemas.microsoft.com/office/drawing/2014/main" id="{225CEB5B-4B1B-49DC-8EA6-509D933C71E3}"/>
              </a:ext>
            </a:extLst>
          </p:cNvPr>
          <p:cNvSpPr txBox="1"/>
          <p:nvPr/>
        </p:nvSpPr>
        <p:spPr>
          <a:xfrm flipH="1">
            <a:off x="6973455" y="5163127"/>
            <a:ext cx="4959926" cy="830997"/>
          </a:xfrm>
          <a:prstGeom prst="rect">
            <a:avLst/>
          </a:prstGeom>
          <a:noFill/>
        </p:spPr>
        <p:txBody>
          <a:bodyPr wrap="square" rtlCol="0">
            <a:spAutoFit/>
          </a:bodyPr>
          <a:lstStyle/>
          <a:p>
            <a:r>
              <a:rPr lang="en-IN" sz="2400" dirty="0">
                <a:solidFill>
                  <a:schemeClr val="bg1"/>
                </a:solidFill>
              </a:rPr>
              <a:t>Team Zodiac</a:t>
            </a:r>
          </a:p>
          <a:p>
            <a:r>
              <a:rPr lang="en-IN" sz="2400" dirty="0">
                <a:solidFill>
                  <a:schemeClr val="bg1"/>
                </a:solidFill>
              </a:rPr>
              <a:t>Rishabh Malik - rishabhmalik.tech</a:t>
            </a:r>
          </a:p>
        </p:txBody>
      </p:sp>
    </p:spTree>
    <p:extLst>
      <p:ext uri="{BB962C8B-B14F-4D97-AF65-F5344CB8AC3E}">
        <p14:creationId xmlns:p14="http://schemas.microsoft.com/office/powerpoint/2010/main" val="122276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CB05BD-B697-4065-955F-9F37BA32C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93408"/>
            <a:ext cx="4082473" cy="5001537"/>
          </a:xfrm>
          <a:prstGeom prst="rect">
            <a:avLst/>
          </a:prstGeom>
        </p:spPr>
      </p:pic>
      <p:sp>
        <p:nvSpPr>
          <p:cNvPr id="5" name="Rectangle 4">
            <a:extLst>
              <a:ext uri="{FF2B5EF4-FFF2-40B4-BE49-F238E27FC236}">
                <a16:creationId xmlns:a16="http://schemas.microsoft.com/office/drawing/2014/main" id="{ED280233-C26B-4D3D-95B8-6A4E43BD0519}"/>
              </a:ext>
            </a:extLst>
          </p:cNvPr>
          <p:cNvSpPr/>
          <p:nvPr/>
        </p:nvSpPr>
        <p:spPr>
          <a:xfrm>
            <a:off x="4839853" y="758194"/>
            <a:ext cx="6096000" cy="4893647"/>
          </a:xfrm>
          <a:prstGeom prst="rect">
            <a:avLst/>
          </a:prstGeom>
        </p:spPr>
        <p:txBody>
          <a:bodyPr>
            <a:spAutoFit/>
          </a:bodyPr>
          <a:lstStyle/>
          <a:p>
            <a:r>
              <a:rPr lang="en-US" sz="3600" dirty="0"/>
              <a:t>Problem Statement :</a:t>
            </a:r>
          </a:p>
          <a:p>
            <a:r>
              <a:rPr lang="en-US" sz="3600" dirty="0"/>
              <a:t> </a:t>
            </a:r>
          </a:p>
          <a:p>
            <a:r>
              <a:rPr lang="en-US" sz="2400" dirty="0">
                <a:solidFill>
                  <a:schemeClr val="bg1">
                    <a:lumMod val="50000"/>
                  </a:schemeClr>
                </a:solidFill>
              </a:rPr>
              <a:t>We would like to craft personalized travel experience for 5.2mn passengers who travel with us monthly, by rapidly making meaningful changes to PaxEx across touchpoints. How can AI and Big Data help IndiGo, the leading low-cost carrier, create ‘one in a million experience’ for every single customer? Also, accelerate personalized ancillary upsell throughout the travel journey of its leisure and business travellers?</a:t>
            </a:r>
            <a:endParaRPr lang="en-IN" sz="2400" dirty="0">
              <a:solidFill>
                <a:schemeClr val="bg1">
                  <a:lumMod val="50000"/>
                </a:schemeClr>
              </a:solidFill>
            </a:endParaRPr>
          </a:p>
        </p:txBody>
      </p:sp>
    </p:spTree>
    <p:extLst>
      <p:ext uri="{BB962C8B-B14F-4D97-AF65-F5344CB8AC3E}">
        <p14:creationId xmlns:p14="http://schemas.microsoft.com/office/powerpoint/2010/main" val="1763227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6BA0-1A80-4D0C-B490-99501C023F0D}"/>
              </a:ext>
            </a:extLst>
          </p:cNvPr>
          <p:cNvSpPr>
            <a:spLocks noGrp="1"/>
          </p:cNvSpPr>
          <p:nvPr>
            <p:ph type="title"/>
          </p:nvPr>
        </p:nvSpPr>
        <p:spPr/>
        <p:txBody>
          <a:bodyPr/>
          <a:lstStyle/>
          <a:p>
            <a:r>
              <a:rPr lang="en-IN" dirty="0"/>
              <a:t>Solution Proposed -</a:t>
            </a:r>
          </a:p>
        </p:txBody>
      </p:sp>
      <p:sp>
        <p:nvSpPr>
          <p:cNvPr id="3" name="Content Placeholder 2">
            <a:extLst>
              <a:ext uri="{FF2B5EF4-FFF2-40B4-BE49-F238E27FC236}">
                <a16:creationId xmlns:a16="http://schemas.microsoft.com/office/drawing/2014/main" id="{2FE2AE5D-688B-4C31-A73F-47592FBE2691}"/>
              </a:ext>
            </a:extLst>
          </p:cNvPr>
          <p:cNvSpPr>
            <a:spLocks noGrp="1"/>
          </p:cNvSpPr>
          <p:nvPr>
            <p:ph idx="1"/>
          </p:nvPr>
        </p:nvSpPr>
        <p:spPr>
          <a:xfrm>
            <a:off x="838200" y="1690688"/>
            <a:ext cx="10515600" cy="4351338"/>
          </a:xfrm>
        </p:spPr>
        <p:txBody>
          <a:bodyPr/>
          <a:lstStyle/>
          <a:p>
            <a:pPr marL="0" indent="0">
              <a:buNone/>
            </a:pPr>
            <a:r>
              <a:rPr lang="en-IN" dirty="0"/>
              <a:t>The Aim of the project is to create </a:t>
            </a:r>
            <a:r>
              <a:rPr lang="en-US" dirty="0"/>
              <a:t> ‘</a:t>
            </a:r>
            <a:r>
              <a:rPr lang="en-US" dirty="0">
                <a:solidFill>
                  <a:schemeClr val="accent1">
                    <a:lumMod val="75000"/>
                  </a:schemeClr>
                </a:solidFill>
              </a:rPr>
              <a:t>one in a million experience</a:t>
            </a:r>
            <a:r>
              <a:rPr lang="en-US" dirty="0"/>
              <a:t>’ for every single customer right from entering the Airport to their departure from the flight.</a:t>
            </a:r>
          </a:p>
          <a:p>
            <a:pPr marL="0" indent="0">
              <a:buNone/>
            </a:pPr>
            <a:r>
              <a:rPr lang="en-US" dirty="0"/>
              <a:t>The project is divided into the following sections –</a:t>
            </a:r>
          </a:p>
          <a:p>
            <a:pPr marL="0" indent="0">
              <a:buNone/>
            </a:pPr>
            <a:endParaRPr lang="en-US" dirty="0"/>
          </a:p>
          <a:p>
            <a:pPr marL="0" indent="0">
              <a:buNone/>
            </a:pPr>
            <a:r>
              <a:rPr lang="en-US" dirty="0"/>
              <a:t>1.</a:t>
            </a:r>
            <a:r>
              <a:rPr lang="en-IN" b="1" dirty="0"/>
              <a:t> Facial Check In</a:t>
            </a:r>
            <a:endParaRPr lang="en-US" dirty="0"/>
          </a:p>
          <a:p>
            <a:pPr marL="0" indent="0">
              <a:buNone/>
            </a:pPr>
            <a:r>
              <a:rPr lang="en-US" dirty="0"/>
              <a:t>2. </a:t>
            </a:r>
            <a:r>
              <a:rPr lang="en-US" b="1" dirty="0"/>
              <a:t>Seat Matching using AI</a:t>
            </a:r>
          </a:p>
          <a:p>
            <a:pPr marL="0" indent="0">
              <a:buNone/>
            </a:pPr>
            <a:r>
              <a:rPr lang="en-US" dirty="0"/>
              <a:t>3. </a:t>
            </a:r>
            <a:r>
              <a:rPr lang="en-IN" b="1" dirty="0"/>
              <a:t>Flight Buddy</a:t>
            </a:r>
          </a:p>
          <a:p>
            <a:pPr marL="0" indent="0">
              <a:buNone/>
            </a:pPr>
            <a:r>
              <a:rPr lang="en-IN" dirty="0"/>
              <a:t>4. </a:t>
            </a:r>
            <a:r>
              <a:rPr lang="en-IN" b="1" dirty="0"/>
              <a:t>Ease My Flight</a:t>
            </a:r>
          </a:p>
          <a:p>
            <a:pPr marL="0" indent="0">
              <a:buNone/>
            </a:pPr>
            <a:endParaRPr lang="en-IN" dirty="0"/>
          </a:p>
        </p:txBody>
      </p:sp>
    </p:spTree>
    <p:extLst>
      <p:ext uri="{BB962C8B-B14F-4D97-AF65-F5344CB8AC3E}">
        <p14:creationId xmlns:p14="http://schemas.microsoft.com/office/powerpoint/2010/main" val="15291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023B-BEB0-4731-AA30-BFA94099D558}"/>
              </a:ext>
            </a:extLst>
          </p:cNvPr>
          <p:cNvSpPr>
            <a:spLocks noGrp="1"/>
          </p:cNvSpPr>
          <p:nvPr>
            <p:ph type="title"/>
          </p:nvPr>
        </p:nvSpPr>
        <p:spPr/>
        <p:txBody>
          <a:bodyPr>
            <a:normAutofit fontScale="90000"/>
          </a:bodyPr>
          <a:lstStyle/>
          <a:p>
            <a:r>
              <a:rPr lang="en-IN" b="1" dirty="0"/>
              <a:t>Facial CheckIn </a:t>
            </a:r>
            <a:br>
              <a:rPr lang="en-IN" b="1" dirty="0"/>
            </a:br>
            <a:r>
              <a:rPr lang="en-US" sz="4000" dirty="0">
                <a:solidFill>
                  <a:schemeClr val="bg1">
                    <a:lumMod val="50000"/>
                  </a:schemeClr>
                </a:solidFill>
              </a:rPr>
              <a:t>Using facial recognition, an airline customers face carries the same information their ticket carries.</a:t>
            </a:r>
            <a:endParaRPr lang="en-IN" sz="4000" dirty="0">
              <a:solidFill>
                <a:schemeClr val="bg1">
                  <a:lumMod val="50000"/>
                </a:schemeClr>
              </a:solidFill>
            </a:endParaRPr>
          </a:p>
        </p:txBody>
      </p:sp>
      <p:pic>
        <p:nvPicPr>
          <p:cNvPr id="5" name="Picture 4">
            <a:extLst>
              <a:ext uri="{FF2B5EF4-FFF2-40B4-BE49-F238E27FC236}">
                <a16:creationId xmlns:a16="http://schemas.microsoft.com/office/drawing/2014/main" id="{2C0FAAF0-D8FB-4E94-A4BA-9D0B1AA38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7598"/>
            <a:ext cx="5717309" cy="4705350"/>
          </a:xfrm>
          <a:prstGeom prst="rect">
            <a:avLst/>
          </a:prstGeom>
        </p:spPr>
      </p:pic>
      <p:sp>
        <p:nvSpPr>
          <p:cNvPr id="6" name="TextBox 5">
            <a:extLst>
              <a:ext uri="{FF2B5EF4-FFF2-40B4-BE49-F238E27FC236}">
                <a16:creationId xmlns:a16="http://schemas.microsoft.com/office/drawing/2014/main" id="{134E18BD-688B-4116-A796-DC37EA304FDA}"/>
              </a:ext>
            </a:extLst>
          </p:cNvPr>
          <p:cNvSpPr txBox="1"/>
          <p:nvPr/>
        </p:nvSpPr>
        <p:spPr>
          <a:xfrm>
            <a:off x="6622473" y="2235200"/>
            <a:ext cx="5172363" cy="3662541"/>
          </a:xfrm>
          <a:prstGeom prst="rect">
            <a:avLst/>
          </a:prstGeom>
          <a:noFill/>
        </p:spPr>
        <p:txBody>
          <a:bodyPr wrap="square" rtlCol="0">
            <a:spAutoFit/>
          </a:bodyPr>
          <a:lstStyle/>
          <a:p>
            <a:r>
              <a:rPr lang="en-IN" sz="3600" dirty="0">
                <a:solidFill>
                  <a:schemeClr val="bg1">
                    <a:lumMod val="50000"/>
                  </a:schemeClr>
                </a:solidFill>
              </a:rPr>
              <a:t>Inspiration –</a:t>
            </a:r>
            <a:r>
              <a:rPr lang="en-IN" dirty="0"/>
              <a:t> </a:t>
            </a:r>
          </a:p>
          <a:p>
            <a:endParaRPr lang="en-IN" sz="2800" dirty="0"/>
          </a:p>
          <a:p>
            <a:r>
              <a:rPr lang="en-IN" sz="2800" dirty="0"/>
              <a:t>I </a:t>
            </a:r>
            <a:r>
              <a:rPr lang="en-US" sz="2800" dirty="0"/>
              <a:t>wanted to offer something new and practical to optimize the experience of boarding a flight for both the customer, as well as the employees, specifically the gate agents.</a:t>
            </a:r>
            <a:endParaRPr lang="en-IN" sz="2800" dirty="0"/>
          </a:p>
        </p:txBody>
      </p:sp>
    </p:spTree>
    <p:extLst>
      <p:ext uri="{BB962C8B-B14F-4D97-AF65-F5344CB8AC3E}">
        <p14:creationId xmlns:p14="http://schemas.microsoft.com/office/powerpoint/2010/main" val="152215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255C9-6A2E-4947-AF65-B7F15A8F84AF}"/>
              </a:ext>
            </a:extLst>
          </p:cNvPr>
          <p:cNvSpPr>
            <a:spLocks noGrp="1"/>
          </p:cNvSpPr>
          <p:nvPr>
            <p:ph idx="1"/>
          </p:nvPr>
        </p:nvSpPr>
        <p:spPr>
          <a:xfrm>
            <a:off x="838200" y="544945"/>
            <a:ext cx="7862455" cy="6493163"/>
          </a:xfrm>
        </p:spPr>
        <p:txBody>
          <a:bodyPr>
            <a:normAutofit/>
          </a:bodyPr>
          <a:lstStyle/>
          <a:p>
            <a:pPr marL="0" indent="0">
              <a:buNone/>
            </a:pPr>
            <a:endParaRPr lang="en-US" dirty="0"/>
          </a:p>
          <a:p>
            <a:pPr marL="0" indent="0">
              <a:buNone/>
            </a:pPr>
            <a:r>
              <a:rPr lang="en-US" dirty="0"/>
              <a:t>A customer's picture carries the same information that their ticket would carry, such as their name, flight, and priority level. An employee logs into our app and every picture they take of a customer will return their information. It speeds up the process of getting a flight. </a:t>
            </a:r>
          </a:p>
          <a:p>
            <a:pPr marL="0" indent="0">
              <a:buNone/>
            </a:pPr>
            <a:r>
              <a:rPr lang="en-US" dirty="0"/>
              <a:t>In addition to that, I also accounted for overbooking situations by listing every low priority level customer per flight.  Using a last in first out sort list so should there be an x amount of high priority level customers without a seat, I removed the last checked in low priority level customers for the flight, and store those in a list to be reassigned to another flight.</a:t>
            </a:r>
            <a:endParaRPr lang="en-IN" dirty="0"/>
          </a:p>
        </p:txBody>
      </p:sp>
      <p:pic>
        <p:nvPicPr>
          <p:cNvPr id="1026" name="Picture 2" descr="Image result for air passenger icon">
            <a:extLst>
              <a:ext uri="{FF2B5EF4-FFF2-40B4-BE49-F238E27FC236}">
                <a16:creationId xmlns:a16="http://schemas.microsoft.com/office/drawing/2014/main" id="{1BFA7F84-0438-45BE-B9E9-E6AAFAF03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8509" y="2004291"/>
            <a:ext cx="3057236" cy="3565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313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675E-A0A6-4FF0-A93C-72BD3A4621ED}"/>
              </a:ext>
            </a:extLst>
          </p:cNvPr>
          <p:cNvSpPr>
            <a:spLocks noGrp="1"/>
          </p:cNvSpPr>
          <p:nvPr>
            <p:ph type="title"/>
          </p:nvPr>
        </p:nvSpPr>
        <p:spPr>
          <a:xfrm>
            <a:off x="0" y="-46182"/>
            <a:ext cx="10515600" cy="1325563"/>
          </a:xfrm>
        </p:spPr>
        <p:txBody>
          <a:bodyPr/>
          <a:lstStyle/>
          <a:p>
            <a:r>
              <a:rPr lang="en-US" dirty="0"/>
              <a:t> </a:t>
            </a:r>
            <a:r>
              <a:rPr lang="en-US" b="1" dirty="0"/>
              <a:t>Seat Matching using AI</a:t>
            </a:r>
            <a:endParaRPr lang="en-IN" dirty="0"/>
          </a:p>
        </p:txBody>
      </p:sp>
      <p:pic>
        <p:nvPicPr>
          <p:cNvPr id="5" name="Picture 4">
            <a:extLst>
              <a:ext uri="{FF2B5EF4-FFF2-40B4-BE49-F238E27FC236}">
                <a16:creationId xmlns:a16="http://schemas.microsoft.com/office/drawing/2014/main" id="{388464F3-07D1-47BD-952E-14174BD80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5226"/>
            <a:ext cx="5948218" cy="4712774"/>
          </a:xfrm>
          <a:prstGeom prst="rect">
            <a:avLst/>
          </a:prstGeom>
        </p:spPr>
      </p:pic>
      <p:sp>
        <p:nvSpPr>
          <p:cNvPr id="3" name="Rectangle 2">
            <a:extLst>
              <a:ext uri="{FF2B5EF4-FFF2-40B4-BE49-F238E27FC236}">
                <a16:creationId xmlns:a16="http://schemas.microsoft.com/office/drawing/2014/main" id="{06D0BD13-1F45-4C51-B6BD-6330BB5FA725}"/>
              </a:ext>
            </a:extLst>
          </p:cNvPr>
          <p:cNvSpPr/>
          <p:nvPr/>
        </p:nvSpPr>
        <p:spPr>
          <a:xfrm>
            <a:off x="81711" y="910049"/>
            <a:ext cx="7289175" cy="461665"/>
          </a:xfrm>
          <a:prstGeom prst="rect">
            <a:avLst/>
          </a:prstGeom>
        </p:spPr>
        <p:txBody>
          <a:bodyPr wrap="none">
            <a:spAutoFit/>
          </a:bodyPr>
          <a:lstStyle/>
          <a:p>
            <a:r>
              <a:rPr lang="en-US" sz="2400" dirty="0">
                <a:solidFill>
                  <a:schemeClr val="bg1">
                    <a:lumMod val="50000"/>
                  </a:schemeClr>
                </a:solidFill>
                <a:latin typeface="Helvetica Neue"/>
              </a:rPr>
              <a:t>Airplane seating next to people with similar interest. </a:t>
            </a:r>
            <a:endParaRPr lang="en-IN" sz="2400" dirty="0">
              <a:solidFill>
                <a:schemeClr val="bg1">
                  <a:lumMod val="50000"/>
                </a:schemeClr>
              </a:solidFill>
            </a:endParaRPr>
          </a:p>
        </p:txBody>
      </p:sp>
      <p:sp>
        <p:nvSpPr>
          <p:cNvPr id="4" name="Rectangle 3">
            <a:extLst>
              <a:ext uri="{FF2B5EF4-FFF2-40B4-BE49-F238E27FC236}">
                <a16:creationId xmlns:a16="http://schemas.microsoft.com/office/drawing/2014/main" id="{360F2802-C200-435F-9355-E0FDB456997D}"/>
              </a:ext>
            </a:extLst>
          </p:cNvPr>
          <p:cNvSpPr/>
          <p:nvPr/>
        </p:nvSpPr>
        <p:spPr>
          <a:xfrm>
            <a:off x="6096000" y="2019894"/>
            <a:ext cx="6096000" cy="4693593"/>
          </a:xfrm>
          <a:prstGeom prst="rect">
            <a:avLst/>
          </a:prstGeom>
        </p:spPr>
        <p:txBody>
          <a:bodyPr>
            <a:spAutoFit/>
          </a:bodyPr>
          <a:lstStyle/>
          <a:p>
            <a:r>
              <a:rPr lang="en-US" sz="2300" dirty="0">
                <a:solidFill>
                  <a:srgbClr val="575553"/>
                </a:solidFill>
                <a:latin typeface="Helvetica Neue"/>
              </a:rPr>
              <a:t>It uses an algorithm to match fliers to plane seats, based on their interests, the experience they're looking for (quiet, social, business networking), and position preference (window, aisle, </a:t>
            </a:r>
            <a:r>
              <a:rPr lang="en-US" sz="2300" dirty="0" err="1">
                <a:solidFill>
                  <a:srgbClr val="575553"/>
                </a:solidFill>
                <a:latin typeface="Helvetica Neue"/>
              </a:rPr>
              <a:t>etc</a:t>
            </a:r>
            <a:r>
              <a:rPr lang="en-US" sz="2300" dirty="0">
                <a:solidFill>
                  <a:srgbClr val="575553"/>
                </a:solidFill>
                <a:latin typeface="Helvetica Neue"/>
              </a:rPr>
              <a:t>). </a:t>
            </a:r>
          </a:p>
          <a:p>
            <a:r>
              <a:rPr lang="en-US" sz="2300" dirty="0">
                <a:solidFill>
                  <a:srgbClr val="575553"/>
                </a:solidFill>
                <a:latin typeface="Helvetica Neue"/>
              </a:rPr>
              <a:t>Users with similar interests and similar desired experience will be seated next to each other so that they can have an enhanced customer experience. </a:t>
            </a:r>
          </a:p>
          <a:p>
            <a:r>
              <a:rPr lang="en-US" sz="2300" dirty="0">
                <a:solidFill>
                  <a:srgbClr val="575553"/>
                </a:solidFill>
                <a:latin typeface="Helvetica Neue"/>
              </a:rPr>
              <a:t>Airlines can also use this seating information to place flight attendants where they could most play towards their strengths, increasing the sense of friendliness and hospitality.</a:t>
            </a:r>
            <a:endParaRPr lang="en-IN" sz="2300" dirty="0"/>
          </a:p>
        </p:txBody>
      </p:sp>
    </p:spTree>
    <p:extLst>
      <p:ext uri="{BB962C8B-B14F-4D97-AF65-F5344CB8AC3E}">
        <p14:creationId xmlns:p14="http://schemas.microsoft.com/office/powerpoint/2010/main" val="350567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4F5DC-667B-43B9-AF39-BCD81078D374}"/>
              </a:ext>
            </a:extLst>
          </p:cNvPr>
          <p:cNvSpPr>
            <a:spLocks noGrp="1"/>
          </p:cNvSpPr>
          <p:nvPr>
            <p:ph type="title"/>
          </p:nvPr>
        </p:nvSpPr>
        <p:spPr>
          <a:xfrm>
            <a:off x="0" y="0"/>
            <a:ext cx="10515600" cy="1325563"/>
          </a:xfrm>
        </p:spPr>
        <p:txBody>
          <a:bodyPr/>
          <a:lstStyle/>
          <a:p>
            <a:r>
              <a:rPr lang="en-IN" dirty="0"/>
              <a:t>Ease My Flight</a:t>
            </a:r>
          </a:p>
        </p:txBody>
      </p:sp>
      <p:pic>
        <p:nvPicPr>
          <p:cNvPr id="9" name="Content Placeholder 8">
            <a:extLst>
              <a:ext uri="{FF2B5EF4-FFF2-40B4-BE49-F238E27FC236}">
                <a16:creationId xmlns:a16="http://schemas.microsoft.com/office/drawing/2014/main" id="{8297582D-3453-42EC-A5BA-8517CB45F0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22552"/>
            <a:ext cx="6096000" cy="4102576"/>
          </a:xfrm>
        </p:spPr>
      </p:pic>
      <p:sp>
        <p:nvSpPr>
          <p:cNvPr id="3" name="Rectangle 2">
            <a:extLst>
              <a:ext uri="{FF2B5EF4-FFF2-40B4-BE49-F238E27FC236}">
                <a16:creationId xmlns:a16="http://schemas.microsoft.com/office/drawing/2014/main" id="{3A998EA1-D436-415C-895D-0ECE66CE363A}"/>
              </a:ext>
            </a:extLst>
          </p:cNvPr>
          <p:cNvSpPr/>
          <p:nvPr/>
        </p:nvSpPr>
        <p:spPr>
          <a:xfrm>
            <a:off x="0" y="932872"/>
            <a:ext cx="11684000" cy="707886"/>
          </a:xfrm>
          <a:prstGeom prst="rect">
            <a:avLst/>
          </a:prstGeom>
        </p:spPr>
        <p:txBody>
          <a:bodyPr wrap="square">
            <a:spAutoFit/>
          </a:bodyPr>
          <a:lstStyle/>
          <a:p>
            <a:r>
              <a:rPr lang="en-US" sz="2000" dirty="0">
                <a:solidFill>
                  <a:schemeClr val="bg1">
                    <a:lumMod val="50000"/>
                  </a:schemeClr>
                </a:solidFill>
                <a:latin typeface="Helvetica Neue"/>
              </a:rPr>
              <a:t>Enhancing customer experience and simplifying employees' work by automating seat switch and customer service requests.</a:t>
            </a:r>
            <a:endParaRPr lang="en-IN" sz="2000" dirty="0">
              <a:solidFill>
                <a:schemeClr val="bg1">
                  <a:lumMod val="50000"/>
                </a:schemeClr>
              </a:solidFill>
            </a:endParaRPr>
          </a:p>
        </p:txBody>
      </p:sp>
      <p:sp>
        <p:nvSpPr>
          <p:cNvPr id="4" name="Rectangle 3">
            <a:extLst>
              <a:ext uri="{FF2B5EF4-FFF2-40B4-BE49-F238E27FC236}">
                <a16:creationId xmlns:a16="http://schemas.microsoft.com/office/drawing/2014/main" id="{C7FB9922-BA06-4E6A-AD74-CD65E23A8A94}"/>
              </a:ext>
            </a:extLst>
          </p:cNvPr>
          <p:cNvSpPr/>
          <p:nvPr/>
        </p:nvSpPr>
        <p:spPr>
          <a:xfrm>
            <a:off x="6262254" y="2043837"/>
            <a:ext cx="5338620" cy="3785652"/>
          </a:xfrm>
          <a:prstGeom prst="rect">
            <a:avLst/>
          </a:prstGeom>
        </p:spPr>
        <p:txBody>
          <a:bodyPr wrap="square">
            <a:spAutoFit/>
          </a:bodyPr>
          <a:lstStyle/>
          <a:p>
            <a:r>
              <a:rPr lang="en-US" sz="2400" dirty="0">
                <a:solidFill>
                  <a:srgbClr val="575553"/>
                </a:solidFill>
                <a:latin typeface="Helvetica Neue"/>
              </a:rPr>
              <a:t>First, it </a:t>
            </a:r>
            <a:r>
              <a:rPr lang="en-US" sz="2400" b="1" dirty="0">
                <a:solidFill>
                  <a:srgbClr val="003E54"/>
                </a:solidFill>
                <a:latin typeface="Helvetica Neue"/>
              </a:rPr>
              <a:t>authorizes</a:t>
            </a:r>
            <a:r>
              <a:rPr lang="en-US" sz="2400" dirty="0">
                <a:solidFill>
                  <a:srgbClr val="575553"/>
                </a:solidFill>
                <a:latin typeface="Helvetica Neue"/>
              </a:rPr>
              <a:t> the users using </a:t>
            </a:r>
            <a:r>
              <a:rPr lang="en-US" sz="2400" b="1" dirty="0">
                <a:solidFill>
                  <a:srgbClr val="003E54"/>
                </a:solidFill>
                <a:latin typeface="Helvetica Neue"/>
              </a:rPr>
              <a:t>QR code or PNR number</a:t>
            </a:r>
            <a:r>
              <a:rPr lang="en-US" sz="2400" dirty="0">
                <a:solidFill>
                  <a:srgbClr val="575553"/>
                </a:solidFill>
                <a:latin typeface="Helvetica Neue"/>
              </a:rPr>
              <a:t>. It then puts the seat requests into a back-end pool of requests. </a:t>
            </a:r>
          </a:p>
          <a:p>
            <a:r>
              <a:rPr lang="en-US" sz="2400" dirty="0">
                <a:solidFill>
                  <a:srgbClr val="575553"/>
                </a:solidFill>
                <a:latin typeface="Helvetica Neue"/>
              </a:rPr>
              <a:t>On receiving a new request, the algorithm finds an appropriate match and on a successful one, it notifies the airline's system along with both the users and they can swap their seats.</a:t>
            </a:r>
            <a:endParaRPr lang="en-IN" sz="2400" dirty="0"/>
          </a:p>
        </p:txBody>
      </p:sp>
    </p:spTree>
    <p:extLst>
      <p:ext uri="{BB962C8B-B14F-4D97-AF65-F5344CB8AC3E}">
        <p14:creationId xmlns:p14="http://schemas.microsoft.com/office/powerpoint/2010/main" val="277957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111BD-C3D4-496C-B48E-0F6F41456D09}"/>
              </a:ext>
            </a:extLst>
          </p:cNvPr>
          <p:cNvSpPr>
            <a:spLocks noGrp="1"/>
          </p:cNvSpPr>
          <p:nvPr>
            <p:ph type="title"/>
          </p:nvPr>
        </p:nvSpPr>
        <p:spPr/>
        <p:txBody>
          <a:bodyPr/>
          <a:lstStyle/>
          <a:p>
            <a:r>
              <a:rPr lang="en-IN" dirty="0"/>
              <a:t>Flight Buddy – personalized companion for the flight</a:t>
            </a:r>
          </a:p>
        </p:txBody>
      </p:sp>
      <p:sp>
        <p:nvSpPr>
          <p:cNvPr id="3" name="Content Placeholder 2">
            <a:extLst>
              <a:ext uri="{FF2B5EF4-FFF2-40B4-BE49-F238E27FC236}">
                <a16:creationId xmlns:a16="http://schemas.microsoft.com/office/drawing/2014/main" id="{F4335574-75F7-421D-9891-FA97A05B24EF}"/>
              </a:ext>
            </a:extLst>
          </p:cNvPr>
          <p:cNvSpPr>
            <a:spLocks noGrp="1"/>
          </p:cNvSpPr>
          <p:nvPr>
            <p:ph idx="1"/>
          </p:nvPr>
        </p:nvSpPr>
        <p:spPr/>
        <p:txBody>
          <a:bodyPr>
            <a:normAutofit lnSpcReduction="10000"/>
          </a:bodyPr>
          <a:lstStyle/>
          <a:p>
            <a:pPr marL="0" indent="0">
              <a:buNone/>
            </a:pPr>
            <a:r>
              <a:rPr lang="en-US" b="1" dirty="0"/>
              <a:t>FlightBuddy</a:t>
            </a:r>
            <a:r>
              <a:rPr lang="en-US" dirty="0"/>
              <a:t> is an offline communication platform allowing the ability to communicate with each other and with flight attendants to collect information about their flight and the aircraft. </a:t>
            </a:r>
          </a:p>
          <a:p>
            <a:pPr marL="0" indent="0">
              <a:buNone/>
            </a:pPr>
            <a:r>
              <a:rPr lang="en-US" dirty="0"/>
              <a:t>This communication is available by opening WIFI channels, Bluetooth radios, and any other device within signal range. The message received from these networking signals is re-broadcasted back and as a result causes a daisy chain network.</a:t>
            </a:r>
          </a:p>
          <a:p>
            <a:pPr marL="0" indent="0">
              <a:buNone/>
            </a:pPr>
            <a:r>
              <a:rPr lang="en-US" dirty="0"/>
              <a:t>The application has incorporated various features including showing in-flight entertainment, ordering in-flight drinks and food, messaging other flyers in the same flight, and messaging flight attendants for further assistance. </a:t>
            </a:r>
            <a:endParaRPr lang="en-IN" dirty="0"/>
          </a:p>
        </p:txBody>
      </p:sp>
    </p:spTree>
    <p:extLst>
      <p:ext uri="{BB962C8B-B14F-4D97-AF65-F5344CB8AC3E}">
        <p14:creationId xmlns:p14="http://schemas.microsoft.com/office/powerpoint/2010/main" val="134990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C0FD-3C9D-4BB6-B8A7-623AB4BD19AC}"/>
              </a:ext>
            </a:extLst>
          </p:cNvPr>
          <p:cNvSpPr>
            <a:spLocks noGrp="1"/>
          </p:cNvSpPr>
          <p:nvPr>
            <p:ph type="title"/>
          </p:nvPr>
        </p:nvSpPr>
        <p:spPr>
          <a:xfrm>
            <a:off x="0" y="0"/>
            <a:ext cx="4121727" cy="604693"/>
          </a:xfrm>
        </p:spPr>
        <p:txBody>
          <a:bodyPr>
            <a:normAutofit fontScale="90000"/>
          </a:bodyPr>
          <a:lstStyle/>
          <a:p>
            <a:r>
              <a:rPr lang="en-IN" dirty="0"/>
              <a:t>Implementation -</a:t>
            </a:r>
          </a:p>
        </p:txBody>
      </p:sp>
      <p:pic>
        <p:nvPicPr>
          <p:cNvPr id="7" name="Picture 6">
            <a:extLst>
              <a:ext uri="{FF2B5EF4-FFF2-40B4-BE49-F238E27FC236}">
                <a16:creationId xmlns:a16="http://schemas.microsoft.com/office/drawing/2014/main" id="{1AEACBC4-F3DE-4E9B-A304-A5189B235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4254"/>
            <a:ext cx="2782863" cy="4128655"/>
          </a:xfrm>
          <a:prstGeom prst="rect">
            <a:avLst/>
          </a:prstGeom>
        </p:spPr>
      </p:pic>
      <p:pic>
        <p:nvPicPr>
          <p:cNvPr id="9" name="Picture 8">
            <a:extLst>
              <a:ext uri="{FF2B5EF4-FFF2-40B4-BE49-F238E27FC236}">
                <a16:creationId xmlns:a16="http://schemas.microsoft.com/office/drawing/2014/main" id="{5FA27013-41AC-4BF0-A848-366106C45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4568" y="674253"/>
            <a:ext cx="2782863" cy="4128655"/>
          </a:xfrm>
          <a:prstGeom prst="rect">
            <a:avLst/>
          </a:prstGeom>
        </p:spPr>
      </p:pic>
      <p:pic>
        <p:nvPicPr>
          <p:cNvPr id="11" name="Picture 10">
            <a:extLst>
              <a:ext uri="{FF2B5EF4-FFF2-40B4-BE49-F238E27FC236}">
                <a16:creationId xmlns:a16="http://schemas.microsoft.com/office/drawing/2014/main" id="{E14FD67C-702B-4089-9A5A-634B48B696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9136" y="674254"/>
            <a:ext cx="2782864" cy="4128655"/>
          </a:xfrm>
          <a:prstGeom prst="rect">
            <a:avLst/>
          </a:prstGeom>
        </p:spPr>
      </p:pic>
      <p:cxnSp>
        <p:nvCxnSpPr>
          <p:cNvPr id="4" name="Straight Arrow Connector 3">
            <a:extLst>
              <a:ext uri="{FF2B5EF4-FFF2-40B4-BE49-F238E27FC236}">
                <a16:creationId xmlns:a16="http://schemas.microsoft.com/office/drawing/2014/main" id="{DB3FF89D-26C5-4A66-B6AC-0673D9AF4990}"/>
              </a:ext>
            </a:extLst>
          </p:cNvPr>
          <p:cNvCxnSpPr/>
          <p:nvPr/>
        </p:nvCxnSpPr>
        <p:spPr>
          <a:xfrm>
            <a:off x="3020291" y="2761673"/>
            <a:ext cx="13300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AE5FAB12-8490-4CF6-9210-A45890A0D3D8}"/>
              </a:ext>
            </a:extLst>
          </p:cNvPr>
          <p:cNvCxnSpPr/>
          <p:nvPr/>
        </p:nvCxnSpPr>
        <p:spPr>
          <a:xfrm>
            <a:off x="7740073" y="2789382"/>
            <a:ext cx="13300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238EF60F-632A-4217-9822-BB82AFA949E5}"/>
              </a:ext>
            </a:extLst>
          </p:cNvPr>
          <p:cNvSpPr txBox="1"/>
          <p:nvPr/>
        </p:nvSpPr>
        <p:spPr>
          <a:xfrm>
            <a:off x="110836" y="5052290"/>
            <a:ext cx="2561190" cy="1200329"/>
          </a:xfrm>
          <a:prstGeom prst="rect">
            <a:avLst/>
          </a:prstGeom>
          <a:noFill/>
        </p:spPr>
        <p:txBody>
          <a:bodyPr wrap="square" rtlCol="0">
            <a:spAutoFit/>
          </a:bodyPr>
          <a:lstStyle/>
          <a:p>
            <a:r>
              <a:rPr lang="en-IN" sz="2400" dirty="0">
                <a:solidFill>
                  <a:schemeClr val="bg1">
                    <a:lumMod val="50000"/>
                  </a:schemeClr>
                </a:solidFill>
              </a:rPr>
              <a:t>Flight Buddy’s User friendly App Interface. </a:t>
            </a:r>
          </a:p>
        </p:txBody>
      </p:sp>
      <p:sp>
        <p:nvSpPr>
          <p:cNvPr id="10" name="TextBox 9">
            <a:extLst>
              <a:ext uri="{FF2B5EF4-FFF2-40B4-BE49-F238E27FC236}">
                <a16:creationId xmlns:a16="http://schemas.microsoft.com/office/drawing/2014/main" id="{A403D664-C48D-46F4-94FE-876245291B41}"/>
              </a:ext>
            </a:extLst>
          </p:cNvPr>
          <p:cNvSpPr txBox="1"/>
          <p:nvPr/>
        </p:nvSpPr>
        <p:spPr>
          <a:xfrm>
            <a:off x="4815404" y="5052290"/>
            <a:ext cx="2561190" cy="1569660"/>
          </a:xfrm>
          <a:prstGeom prst="rect">
            <a:avLst/>
          </a:prstGeom>
          <a:noFill/>
        </p:spPr>
        <p:txBody>
          <a:bodyPr wrap="square" rtlCol="0">
            <a:spAutoFit/>
          </a:bodyPr>
          <a:lstStyle/>
          <a:p>
            <a:r>
              <a:rPr lang="en-IN" sz="2400" dirty="0">
                <a:solidFill>
                  <a:schemeClr val="bg1">
                    <a:lumMod val="50000"/>
                  </a:schemeClr>
                </a:solidFill>
              </a:rPr>
              <a:t>User scans their ticket QR code and gets logged into the app.</a:t>
            </a:r>
          </a:p>
        </p:txBody>
      </p:sp>
      <p:sp>
        <p:nvSpPr>
          <p:cNvPr id="12" name="TextBox 11">
            <a:extLst>
              <a:ext uri="{FF2B5EF4-FFF2-40B4-BE49-F238E27FC236}">
                <a16:creationId xmlns:a16="http://schemas.microsoft.com/office/drawing/2014/main" id="{F2DA34E4-C506-4E66-8676-7DCB82D0D8F8}"/>
              </a:ext>
            </a:extLst>
          </p:cNvPr>
          <p:cNvSpPr txBox="1"/>
          <p:nvPr/>
        </p:nvSpPr>
        <p:spPr>
          <a:xfrm>
            <a:off x="9409136" y="5052290"/>
            <a:ext cx="2561190" cy="1569660"/>
          </a:xfrm>
          <a:prstGeom prst="rect">
            <a:avLst/>
          </a:prstGeom>
          <a:noFill/>
        </p:spPr>
        <p:txBody>
          <a:bodyPr wrap="square" rtlCol="0">
            <a:spAutoFit/>
          </a:bodyPr>
          <a:lstStyle/>
          <a:p>
            <a:r>
              <a:rPr lang="en-IN" sz="2400" dirty="0">
                <a:solidFill>
                  <a:schemeClr val="bg1">
                    <a:lumMod val="50000"/>
                  </a:schemeClr>
                </a:solidFill>
              </a:rPr>
              <a:t>User can then all the details and enjoy the services provided.</a:t>
            </a:r>
          </a:p>
        </p:txBody>
      </p:sp>
    </p:spTree>
    <p:extLst>
      <p:ext uri="{BB962C8B-B14F-4D97-AF65-F5344CB8AC3E}">
        <p14:creationId xmlns:p14="http://schemas.microsoft.com/office/powerpoint/2010/main" val="18468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673</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Helvetica Neue</vt:lpstr>
      <vt:lpstr>Office Theme</vt:lpstr>
      <vt:lpstr>PowerPoint Presentation</vt:lpstr>
      <vt:lpstr>PowerPoint Presentation</vt:lpstr>
      <vt:lpstr>Solution Proposed -</vt:lpstr>
      <vt:lpstr>Facial CheckIn  Using facial recognition, an airline customers face carries the same information their ticket carries.</vt:lpstr>
      <vt:lpstr>PowerPoint Presentation</vt:lpstr>
      <vt:lpstr> Seat Matching using AI</vt:lpstr>
      <vt:lpstr>Ease My Flight</vt:lpstr>
      <vt:lpstr>Flight Buddy – personalized companion for the flight</vt:lpstr>
      <vt:lpstr>Implementation -</vt:lpstr>
      <vt:lpstr>PowerPoint Presentation</vt:lpstr>
      <vt:lpstr>Tech Stack Used -</vt:lpstr>
      <vt:lpstr>Benefits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rishabh malik</dc:creator>
  <cp:lastModifiedBy>rishabh malik</cp:lastModifiedBy>
  <cp:revision>10</cp:revision>
  <dcterms:created xsi:type="dcterms:W3CDTF">2018-08-27T17:36:04Z</dcterms:created>
  <dcterms:modified xsi:type="dcterms:W3CDTF">2018-08-28T16:16:54Z</dcterms:modified>
</cp:coreProperties>
</file>