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63" r:id="rId3"/>
    <p:sldId id="264" r:id="rId4"/>
    <p:sldId id="257" r:id="rId5"/>
    <p:sldId id="258" r:id="rId6"/>
    <p:sldId id="259" r:id="rId7"/>
    <p:sldId id="260" r:id="rId8"/>
    <p:sldId id="261" r:id="rId9"/>
    <p:sldId id="262" r:id="rId10"/>
    <p:sldId id="265" r:id="rId11"/>
  </p:sldIdLst>
  <p:sldSz cx="18288000" cy="10287000"/>
  <p:notesSz cx="6858000" cy="9144000"/>
  <p:embeddedFontLst>
    <p:embeddedFont>
      <p:font typeface="Archivo Black" panose="020B0604020202020204" charset="-18"/>
      <p:regular r:id="rId12"/>
    </p:embeddedFont>
    <p:embeddedFont>
      <p:font typeface="Garet" panose="020B0604020202020204" charset="-18"/>
      <p:regular r:id="rId13"/>
    </p:embeddedFont>
    <p:embeddedFont>
      <p:font typeface="Garet Bold" panose="020B0604020202020204" charset="-18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řední sty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>
        <p:scale>
          <a:sx n="40" d="100"/>
          <a:sy n="40" d="100"/>
        </p:scale>
        <p:origin x="1450" y="38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customXml" Target="../customXml/item3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14:reveal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14:reveal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14:reveal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14:reveal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14:reveal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14:reveal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14:reveal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14:reveal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14:reveal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14:reveal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14:reveal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2500">
        <p14:reveal/>
      </p:transition>
    </mc:Choice>
    <mc:Fallback>
      <p:transition spd="slow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11" Type="http://schemas.openxmlformats.org/officeDocument/2006/relationships/image" Target="../media/image15.svg"/><Relationship Id="rId5" Type="http://schemas.openxmlformats.org/officeDocument/2006/relationships/image" Target="../media/image9.sv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3364" b="-3364"/>
            </a:stretch>
          </a:blipFill>
        </p:spPr>
        <p:txBody>
          <a:bodyPr/>
          <a:lstStyle/>
          <a:p>
            <a:endParaRPr lang="cs-CZ"/>
          </a:p>
        </p:txBody>
      </p:sp>
      <p:sp>
        <p:nvSpPr>
          <p:cNvPr id="3" name="Freeform 3"/>
          <p:cNvSpPr/>
          <p:nvPr/>
        </p:nvSpPr>
        <p:spPr>
          <a:xfrm>
            <a:off x="15379298" y="8311463"/>
            <a:ext cx="1880002" cy="946837"/>
          </a:xfrm>
          <a:custGeom>
            <a:avLst/>
            <a:gdLst/>
            <a:ahLst/>
            <a:cxnLst/>
            <a:rect l="l" t="t" r="r" b="b"/>
            <a:pathLst>
              <a:path w="1880002" h="946837">
                <a:moveTo>
                  <a:pt x="0" y="0"/>
                </a:moveTo>
                <a:lnTo>
                  <a:pt x="1880002" y="0"/>
                </a:lnTo>
                <a:lnTo>
                  <a:pt x="1880002" y="946837"/>
                </a:lnTo>
                <a:lnTo>
                  <a:pt x="0" y="94683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cs-CZ"/>
          </a:p>
        </p:txBody>
      </p:sp>
      <p:sp>
        <p:nvSpPr>
          <p:cNvPr id="4" name="Freeform 4"/>
          <p:cNvSpPr/>
          <p:nvPr/>
        </p:nvSpPr>
        <p:spPr>
          <a:xfrm>
            <a:off x="1028700" y="1028700"/>
            <a:ext cx="797433" cy="707541"/>
          </a:xfrm>
          <a:custGeom>
            <a:avLst/>
            <a:gdLst/>
            <a:ahLst/>
            <a:cxnLst/>
            <a:rect l="l" t="t" r="r" b="b"/>
            <a:pathLst>
              <a:path w="797433" h="707541">
                <a:moveTo>
                  <a:pt x="0" y="0"/>
                </a:moveTo>
                <a:lnTo>
                  <a:pt x="797433" y="0"/>
                </a:lnTo>
                <a:lnTo>
                  <a:pt x="797433" y="707541"/>
                </a:lnTo>
                <a:lnTo>
                  <a:pt x="0" y="70754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cs-CZ"/>
          </a:p>
        </p:txBody>
      </p:sp>
      <p:grpSp>
        <p:nvGrpSpPr>
          <p:cNvPr id="5" name="Group 5"/>
          <p:cNvGrpSpPr/>
          <p:nvPr/>
        </p:nvGrpSpPr>
        <p:grpSpPr>
          <a:xfrm>
            <a:off x="620578" y="8440050"/>
            <a:ext cx="3664664" cy="783057"/>
            <a:chOff x="0" y="0"/>
            <a:chExt cx="4886219" cy="1044076"/>
          </a:xfrm>
        </p:grpSpPr>
        <p:sp>
          <p:nvSpPr>
            <p:cNvPr id="6" name="TextBox 6"/>
            <p:cNvSpPr txBox="1"/>
            <p:nvPr/>
          </p:nvSpPr>
          <p:spPr>
            <a:xfrm>
              <a:off x="0" y="0"/>
              <a:ext cx="4886219" cy="31580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2079"/>
                </a:lnSpc>
                <a:spcBef>
                  <a:spcPct val="0"/>
                </a:spcBef>
              </a:pPr>
              <a:r>
                <a:rPr lang="en-US" sz="1599" b="1">
                  <a:solidFill>
                    <a:srgbClr val="000000"/>
                  </a:solidFill>
                  <a:latin typeface="Garet Bold"/>
                  <a:ea typeface="Garet Bold"/>
                  <a:cs typeface="Garet Bold"/>
                  <a:sym typeface="Garet Bold"/>
                </a:rPr>
                <a:t>Prezentováno: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385369"/>
              <a:ext cx="4886219" cy="65870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2079"/>
                </a:lnSpc>
                <a:spcBef>
                  <a:spcPct val="0"/>
                </a:spcBef>
              </a:pPr>
              <a:r>
                <a:rPr lang="en-US" sz="1599" b="1">
                  <a:solidFill>
                    <a:srgbClr val="000000"/>
                  </a:solidFill>
                  <a:latin typeface="Garet Bold"/>
                  <a:ea typeface="Garet Bold"/>
                  <a:cs typeface="Garet Bold"/>
                  <a:sym typeface="Garet Bold"/>
                </a:rPr>
                <a:t>Simona Darková, Petr Velecký, Tomáš Kretek, František Papala</a:t>
              </a:r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1826133" y="1075765"/>
            <a:ext cx="4321082" cy="3067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10.12.2024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0" y="2778269"/>
            <a:ext cx="18288000" cy="45864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1973"/>
              </a:lnSpc>
            </a:pPr>
            <a:r>
              <a:rPr lang="en-US" sz="10885" spc="-348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Analýza a návrh IT systému pro Ostravské mňamky​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14:reveal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/>
          <p:cNvSpPr/>
          <p:nvPr/>
        </p:nvSpPr>
        <p:spPr>
          <a:xfrm>
            <a:off x="-585133" y="8805859"/>
            <a:ext cx="18873133" cy="0"/>
          </a:xfrm>
          <a:prstGeom prst="line">
            <a:avLst/>
          </a:prstGeom>
          <a:ln w="9525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cs-CZ"/>
          </a:p>
        </p:txBody>
      </p:sp>
      <p:sp>
        <p:nvSpPr>
          <p:cNvPr id="4" name="AutoShape 4"/>
          <p:cNvSpPr/>
          <p:nvPr/>
        </p:nvSpPr>
        <p:spPr>
          <a:xfrm>
            <a:off x="-585133" y="9334500"/>
            <a:ext cx="18873133" cy="0"/>
          </a:xfrm>
          <a:prstGeom prst="line">
            <a:avLst/>
          </a:prstGeom>
          <a:ln w="9525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cs-CZ"/>
          </a:p>
        </p:txBody>
      </p:sp>
      <p:sp>
        <p:nvSpPr>
          <p:cNvPr id="5" name="Freeform 5"/>
          <p:cNvSpPr/>
          <p:nvPr/>
        </p:nvSpPr>
        <p:spPr>
          <a:xfrm rot="-10800000">
            <a:off x="15676972" y="0"/>
            <a:ext cx="2611028" cy="4114800"/>
          </a:xfrm>
          <a:custGeom>
            <a:avLst/>
            <a:gdLst/>
            <a:ahLst/>
            <a:cxnLst/>
            <a:rect l="l" t="t" r="r" b="b"/>
            <a:pathLst>
              <a:path w="2611028" h="4114800">
                <a:moveTo>
                  <a:pt x="0" y="0"/>
                </a:moveTo>
                <a:lnTo>
                  <a:pt x="2611028" y="0"/>
                </a:lnTo>
                <a:lnTo>
                  <a:pt x="261102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cs-CZ"/>
          </a:p>
        </p:txBody>
      </p:sp>
      <p:sp>
        <p:nvSpPr>
          <p:cNvPr id="6" name="TextBox 6"/>
          <p:cNvSpPr txBox="1"/>
          <p:nvPr/>
        </p:nvSpPr>
        <p:spPr>
          <a:xfrm>
            <a:off x="1028700" y="1171575"/>
            <a:ext cx="8115300" cy="10706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024"/>
              </a:lnSpc>
              <a:spcBef>
                <a:spcPct val="0"/>
              </a:spcBef>
            </a:pPr>
            <a:r>
              <a:rPr lang="cs-CZ" sz="8024" spc="-633" dirty="0" err="1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Balsamiq</a:t>
            </a:r>
            <a:endParaRPr lang="en-US" sz="8024" spc="-633" dirty="0">
              <a:solidFill>
                <a:srgbClr val="000000"/>
              </a:solidFill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pic>
        <p:nvPicPr>
          <p:cNvPr id="16" name="Obrázek 15" descr="Malé firmy – palec nahoru">
            <a:extLst>
              <a:ext uri="{FF2B5EF4-FFF2-40B4-BE49-F238E27FC236}">
                <a16:creationId xmlns:a16="http://schemas.microsoft.com/office/drawing/2014/main" id="{5C45EB67-3713-3884-C3D8-29BAAB587C9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2969" y="1528758"/>
            <a:ext cx="2474728" cy="7277101"/>
          </a:xfrm>
          <a:prstGeom prst="rect">
            <a:avLst/>
          </a:prstGeom>
        </p:spPr>
      </p:pic>
      <p:pic>
        <p:nvPicPr>
          <p:cNvPr id="21" name="Obrázek 20" descr="Obchodní firma značka usmívající se">
            <a:extLst>
              <a:ext uri="{FF2B5EF4-FFF2-40B4-BE49-F238E27FC236}">
                <a16:creationId xmlns:a16="http://schemas.microsoft.com/office/drawing/2014/main" id="{ED995BC0-56B6-4DA9-7E5A-8FDBAD14BDD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400" y="1528759"/>
            <a:ext cx="2348795" cy="727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6583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14:reveal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810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3364" b="-3364"/>
            </a:stretch>
          </a:blipFill>
        </p:spPr>
        <p:txBody>
          <a:bodyPr/>
          <a:lstStyle/>
          <a:p>
            <a:endParaRPr lang="cs-CZ" dirty="0"/>
          </a:p>
        </p:txBody>
      </p:sp>
      <p:sp>
        <p:nvSpPr>
          <p:cNvPr id="3" name="AutoShape 3"/>
          <p:cNvSpPr/>
          <p:nvPr/>
        </p:nvSpPr>
        <p:spPr>
          <a:xfrm>
            <a:off x="0" y="8801110"/>
            <a:ext cx="18288000" cy="4749"/>
          </a:xfrm>
          <a:prstGeom prst="line">
            <a:avLst/>
          </a:prstGeom>
          <a:ln w="9525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cs-CZ"/>
          </a:p>
        </p:txBody>
      </p:sp>
      <p:sp>
        <p:nvSpPr>
          <p:cNvPr id="4" name="AutoShape 4"/>
          <p:cNvSpPr/>
          <p:nvPr/>
        </p:nvSpPr>
        <p:spPr>
          <a:xfrm>
            <a:off x="0" y="9334500"/>
            <a:ext cx="18288000" cy="0"/>
          </a:xfrm>
          <a:prstGeom prst="line">
            <a:avLst/>
          </a:prstGeom>
          <a:ln w="9525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cs-CZ"/>
          </a:p>
        </p:txBody>
      </p:sp>
      <p:sp>
        <p:nvSpPr>
          <p:cNvPr id="5" name="Freeform 5"/>
          <p:cNvSpPr/>
          <p:nvPr/>
        </p:nvSpPr>
        <p:spPr>
          <a:xfrm rot="-10800000">
            <a:off x="15676972" y="82866"/>
            <a:ext cx="2611028" cy="4114800"/>
          </a:xfrm>
          <a:custGeom>
            <a:avLst/>
            <a:gdLst/>
            <a:ahLst/>
            <a:cxnLst/>
            <a:rect l="l" t="t" r="r" b="b"/>
            <a:pathLst>
              <a:path w="2611028" h="4114800">
                <a:moveTo>
                  <a:pt x="0" y="0"/>
                </a:moveTo>
                <a:lnTo>
                  <a:pt x="2611028" y="0"/>
                </a:lnTo>
                <a:lnTo>
                  <a:pt x="261102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cs-CZ"/>
          </a:p>
        </p:txBody>
      </p:sp>
      <p:sp>
        <p:nvSpPr>
          <p:cNvPr id="6" name="TextBox 6"/>
          <p:cNvSpPr txBox="1"/>
          <p:nvPr/>
        </p:nvSpPr>
        <p:spPr>
          <a:xfrm>
            <a:off x="1028700" y="1171575"/>
            <a:ext cx="11779550" cy="10706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024"/>
              </a:lnSpc>
              <a:spcBef>
                <a:spcPct val="0"/>
              </a:spcBef>
            </a:pPr>
            <a:r>
              <a:rPr lang="cs-CZ" sz="8024" spc="-633" dirty="0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Ostravské Mňamky</a:t>
            </a:r>
            <a:endParaRPr lang="en-US" sz="8024" spc="-633" dirty="0">
              <a:solidFill>
                <a:srgbClr val="000000"/>
              </a:solidFill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028700" y="5479461"/>
            <a:ext cx="15282689" cy="6509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01543" lvl="1" indent="-350772" algn="just">
              <a:lnSpc>
                <a:spcPts val="5523"/>
              </a:lnSpc>
              <a:buFont typeface="Arial"/>
              <a:buChar char="•"/>
            </a:pPr>
            <a:r>
              <a:rPr lang="cs-CZ" sz="3249" b="1" dirty="0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Spolupráce se střední školou </a:t>
            </a:r>
            <a:endParaRPr lang="en-US" sz="3249" b="1" dirty="0">
              <a:solidFill>
                <a:srgbClr val="000000"/>
              </a:solidFill>
              <a:latin typeface="Garet Bold"/>
              <a:ea typeface="Garet Bold"/>
              <a:cs typeface="Garet Bold"/>
              <a:sym typeface="Garet Bold"/>
            </a:endParaRPr>
          </a:p>
        </p:txBody>
      </p:sp>
      <p:sp>
        <p:nvSpPr>
          <p:cNvPr id="11" name="TextBox 7">
            <a:extLst>
              <a:ext uri="{FF2B5EF4-FFF2-40B4-BE49-F238E27FC236}">
                <a16:creationId xmlns:a16="http://schemas.microsoft.com/office/drawing/2014/main" id="{CB0FD5BF-EF43-5318-810E-55C27317E475}"/>
              </a:ext>
            </a:extLst>
          </p:cNvPr>
          <p:cNvSpPr txBox="1"/>
          <p:nvPr/>
        </p:nvSpPr>
        <p:spPr>
          <a:xfrm>
            <a:off x="1005061" y="2578980"/>
            <a:ext cx="15282689" cy="27699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01543" lvl="1" indent="-350772">
              <a:lnSpc>
                <a:spcPts val="5523"/>
              </a:lnSpc>
              <a:buFont typeface="Arial"/>
              <a:buChar char="•"/>
            </a:pPr>
            <a:r>
              <a:rPr lang="cs-CZ" sz="3249" b="1" dirty="0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Podnikatelská činnost dle CZ NACE:</a:t>
            </a:r>
          </a:p>
          <a:p>
            <a:pPr marL="1265171" lvl="2" indent="-457200">
              <a:lnSpc>
                <a:spcPts val="5523"/>
              </a:lnSpc>
              <a:buFont typeface="Courier New" panose="02070309020205020404" pitchFamily="49" charset="0"/>
              <a:buChar char="o"/>
            </a:pPr>
            <a:r>
              <a:rPr lang="cs-CZ" sz="3249" b="1" dirty="0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56292 - Stravování ve školních zařízeních, menzách</a:t>
            </a:r>
          </a:p>
          <a:p>
            <a:pPr marL="1265171" lvl="2" indent="-457200">
              <a:lnSpc>
                <a:spcPts val="5523"/>
              </a:lnSpc>
              <a:buFont typeface="Courier New" panose="02070309020205020404" pitchFamily="49" charset="0"/>
              <a:buChar char="o"/>
            </a:pPr>
            <a:r>
              <a:rPr lang="cs-CZ" sz="3249" b="1" dirty="0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56100 - Stravování v restauracích, u stánků a v mobilních zařízeních</a:t>
            </a:r>
          </a:p>
        </p:txBody>
      </p:sp>
      <p:sp>
        <p:nvSpPr>
          <p:cNvPr id="13" name="TextBox 9">
            <a:extLst>
              <a:ext uri="{FF2B5EF4-FFF2-40B4-BE49-F238E27FC236}">
                <a16:creationId xmlns:a16="http://schemas.microsoft.com/office/drawing/2014/main" id="{F2FCC27C-76E2-C3B6-D1F0-260889FD1CD6}"/>
              </a:ext>
            </a:extLst>
          </p:cNvPr>
          <p:cNvSpPr txBox="1"/>
          <p:nvPr/>
        </p:nvSpPr>
        <p:spPr>
          <a:xfrm>
            <a:off x="1028700" y="6273334"/>
            <a:ext cx="15282689" cy="6509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01543" lvl="1" indent="-350772" algn="just">
              <a:lnSpc>
                <a:spcPts val="5523"/>
              </a:lnSpc>
              <a:buFont typeface="Arial"/>
              <a:buChar char="•"/>
            </a:pPr>
            <a:r>
              <a:rPr lang="cs-CZ" sz="3249" b="1" dirty="0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V nabídce 2 jídla, které se často opakují</a:t>
            </a:r>
            <a:endParaRPr lang="en-US" sz="3249" b="1" dirty="0">
              <a:solidFill>
                <a:srgbClr val="000000"/>
              </a:solidFill>
              <a:latin typeface="Garet Bold"/>
              <a:ea typeface="Garet Bold"/>
              <a:cs typeface="Garet Bold"/>
              <a:sym typeface="Garet Bold"/>
            </a:endParaRPr>
          </a:p>
        </p:txBody>
      </p:sp>
    </p:spTree>
    <p:extLst>
      <p:ext uri="{BB962C8B-B14F-4D97-AF65-F5344CB8AC3E}">
        <p14:creationId xmlns:p14="http://schemas.microsoft.com/office/powerpoint/2010/main" val="7119138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14:reveal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/>
          <p:cNvSpPr/>
          <p:nvPr/>
        </p:nvSpPr>
        <p:spPr>
          <a:xfrm>
            <a:off x="0" y="8801110"/>
            <a:ext cx="18288000" cy="4749"/>
          </a:xfrm>
          <a:prstGeom prst="line">
            <a:avLst/>
          </a:prstGeom>
          <a:ln w="9525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cs-CZ"/>
          </a:p>
        </p:txBody>
      </p:sp>
      <p:sp>
        <p:nvSpPr>
          <p:cNvPr id="4" name="AutoShape 4"/>
          <p:cNvSpPr/>
          <p:nvPr/>
        </p:nvSpPr>
        <p:spPr>
          <a:xfrm>
            <a:off x="0" y="9334500"/>
            <a:ext cx="18288000" cy="0"/>
          </a:xfrm>
          <a:prstGeom prst="line">
            <a:avLst/>
          </a:prstGeom>
          <a:ln w="9525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cs-CZ"/>
          </a:p>
        </p:txBody>
      </p:sp>
      <p:sp>
        <p:nvSpPr>
          <p:cNvPr id="5" name="Freeform 5"/>
          <p:cNvSpPr/>
          <p:nvPr/>
        </p:nvSpPr>
        <p:spPr>
          <a:xfrm rot="-10800000">
            <a:off x="15676972" y="82866"/>
            <a:ext cx="2611028" cy="4114800"/>
          </a:xfrm>
          <a:custGeom>
            <a:avLst/>
            <a:gdLst/>
            <a:ahLst/>
            <a:cxnLst/>
            <a:rect l="l" t="t" r="r" b="b"/>
            <a:pathLst>
              <a:path w="2611028" h="4114800">
                <a:moveTo>
                  <a:pt x="0" y="0"/>
                </a:moveTo>
                <a:lnTo>
                  <a:pt x="2611028" y="0"/>
                </a:lnTo>
                <a:lnTo>
                  <a:pt x="261102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cs-CZ"/>
          </a:p>
        </p:txBody>
      </p:sp>
      <p:sp>
        <p:nvSpPr>
          <p:cNvPr id="6" name="TextBox 6"/>
          <p:cNvSpPr txBox="1"/>
          <p:nvPr/>
        </p:nvSpPr>
        <p:spPr>
          <a:xfrm>
            <a:off x="1028700" y="1171575"/>
            <a:ext cx="11779550" cy="10706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024"/>
              </a:lnSpc>
              <a:spcBef>
                <a:spcPct val="0"/>
              </a:spcBef>
            </a:pPr>
            <a:r>
              <a:rPr lang="cs-CZ" sz="8024" spc="-633" dirty="0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SWOT analýza</a:t>
            </a:r>
            <a:endParaRPr lang="en-US" sz="8024" spc="-633" dirty="0">
              <a:solidFill>
                <a:srgbClr val="000000"/>
              </a:solidFill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A93DD4B6-203A-7405-F492-FC92C7F4F616}"/>
              </a:ext>
            </a:extLst>
          </p:cNvPr>
          <p:cNvSpPr txBox="1"/>
          <p:nvPr/>
        </p:nvSpPr>
        <p:spPr>
          <a:xfrm>
            <a:off x="375943" y="4192055"/>
            <a:ext cx="3581400" cy="4817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ctr">
              <a:lnSpc>
                <a:spcPts val="4100"/>
              </a:lnSpc>
              <a:buFont typeface="Arial" panose="020B0604020202020204" pitchFamily="34" charset="0"/>
              <a:buChar char="•"/>
            </a:pPr>
            <a:r>
              <a:rPr lang="cs-CZ" sz="3250" dirty="0">
                <a:solidFill>
                  <a:srgbClr val="00B050"/>
                </a:solidFill>
                <a:latin typeface="Garet Bold" panose="020B0604020202020204" charset="-18"/>
              </a:rPr>
              <a:t>kvalitní suroviny a jídla</a:t>
            </a:r>
          </a:p>
          <a:p>
            <a:pPr marL="457200" indent="-457200" algn="ctr">
              <a:lnSpc>
                <a:spcPts val="4100"/>
              </a:lnSpc>
              <a:buFont typeface="Arial" panose="020B0604020202020204" pitchFamily="34" charset="0"/>
              <a:buChar char="•"/>
            </a:pPr>
            <a:r>
              <a:rPr lang="cs-CZ" sz="3250" dirty="0">
                <a:solidFill>
                  <a:srgbClr val="00B050"/>
                </a:solidFill>
                <a:latin typeface="Garet Bold" panose="020B0604020202020204" charset="-18"/>
              </a:rPr>
              <a:t>přijatelné ceny</a:t>
            </a:r>
          </a:p>
          <a:p>
            <a:pPr marL="457200" indent="-457200" algn="ctr">
              <a:lnSpc>
                <a:spcPts val="4100"/>
              </a:lnSpc>
              <a:buFont typeface="Arial" panose="020B0604020202020204" pitchFamily="34" charset="0"/>
              <a:buChar char="•"/>
            </a:pPr>
            <a:r>
              <a:rPr lang="cs-CZ" sz="3250" dirty="0">
                <a:latin typeface="Garet Bold" panose="020B0604020202020204" charset="-18"/>
              </a:rPr>
              <a:t>geografická dostupnost</a:t>
            </a:r>
          </a:p>
          <a:p>
            <a:pPr marL="457200" indent="-457200" algn="ctr">
              <a:lnSpc>
                <a:spcPts val="4100"/>
              </a:lnSpc>
              <a:buFont typeface="Arial" panose="020B0604020202020204" pitchFamily="34" charset="0"/>
              <a:buChar char="•"/>
            </a:pPr>
            <a:r>
              <a:rPr lang="cs-CZ" sz="3250" dirty="0">
                <a:latin typeface="Garet Bold" panose="020B0604020202020204" charset="-18"/>
              </a:rPr>
              <a:t>prestiž</a:t>
            </a:r>
          </a:p>
          <a:p>
            <a:pPr marL="457200" indent="-457200" algn="ctr">
              <a:lnSpc>
                <a:spcPts val="4100"/>
              </a:lnSpc>
              <a:buFont typeface="Arial" panose="020B0604020202020204" pitchFamily="34" charset="0"/>
              <a:buChar char="•"/>
            </a:pPr>
            <a:endParaRPr lang="cs-CZ" sz="3250" dirty="0">
              <a:latin typeface="Garet Bold" panose="020B0604020202020204" charset="-18"/>
            </a:endParaRP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6EFD05D6-EE48-8901-6577-A9E863A20D0E}"/>
              </a:ext>
            </a:extLst>
          </p:cNvPr>
          <p:cNvSpPr txBox="1"/>
          <p:nvPr/>
        </p:nvSpPr>
        <p:spPr>
          <a:xfrm>
            <a:off x="4257086" y="4137410"/>
            <a:ext cx="3581400" cy="5343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ctr">
              <a:lnSpc>
                <a:spcPts val="4100"/>
              </a:lnSpc>
              <a:buFont typeface="Arial" panose="020B0604020202020204" pitchFamily="34" charset="0"/>
              <a:buChar char="•"/>
            </a:pPr>
            <a:r>
              <a:rPr lang="cs-CZ" sz="3250" dirty="0">
                <a:latin typeface="Garet Bold" panose="020B0604020202020204" charset="-18"/>
              </a:rPr>
              <a:t>neuspokojení poptávky</a:t>
            </a:r>
          </a:p>
          <a:p>
            <a:pPr marL="457200" indent="-457200" algn="ctr">
              <a:lnSpc>
                <a:spcPts val="4100"/>
              </a:lnSpc>
              <a:buFont typeface="Arial" panose="020B0604020202020204" pitchFamily="34" charset="0"/>
              <a:buChar char="•"/>
            </a:pPr>
            <a:r>
              <a:rPr lang="cs-CZ" sz="3250" dirty="0">
                <a:solidFill>
                  <a:srgbClr val="00B0F0"/>
                </a:solidFill>
                <a:latin typeface="Garet Bold" panose="020B0604020202020204" charset="-18"/>
              </a:rPr>
              <a:t>zastaralý systém</a:t>
            </a:r>
          </a:p>
          <a:p>
            <a:pPr marL="457200" indent="-457200" algn="ctr">
              <a:lnSpc>
                <a:spcPts val="4100"/>
              </a:lnSpc>
              <a:buFont typeface="Arial" panose="020B0604020202020204" pitchFamily="34" charset="0"/>
              <a:buChar char="•"/>
            </a:pPr>
            <a:r>
              <a:rPr lang="cs-CZ" sz="3250" dirty="0">
                <a:solidFill>
                  <a:srgbClr val="00B0F0"/>
                </a:solidFill>
                <a:latin typeface="Garet Bold" panose="020B0604020202020204" charset="-18"/>
              </a:rPr>
              <a:t>ruční správa objednávek</a:t>
            </a:r>
          </a:p>
          <a:p>
            <a:pPr marL="457200" indent="-457200" algn="ctr">
              <a:lnSpc>
                <a:spcPts val="4100"/>
              </a:lnSpc>
              <a:buFont typeface="Arial" panose="020B0604020202020204" pitchFamily="34" charset="0"/>
              <a:buChar char="•"/>
            </a:pPr>
            <a:r>
              <a:rPr lang="cs-CZ" sz="3250" dirty="0">
                <a:latin typeface="Garet Bold" panose="020B0604020202020204" charset="-18"/>
              </a:rPr>
              <a:t>zpracování zbytkových jídel</a:t>
            </a:r>
          </a:p>
          <a:p>
            <a:pPr marL="457200" indent="-457200" algn="ctr">
              <a:lnSpc>
                <a:spcPts val="4100"/>
              </a:lnSpc>
              <a:buFont typeface="Arial" panose="020B0604020202020204" pitchFamily="34" charset="0"/>
              <a:buChar char="•"/>
            </a:pPr>
            <a:endParaRPr lang="cs-CZ" sz="3250" dirty="0">
              <a:latin typeface="Garet Bold" panose="020B0604020202020204" charset="-18"/>
            </a:endParaRPr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FF2C3B1B-29FE-D6F8-CDCE-5641A9880F7C}"/>
              </a:ext>
            </a:extLst>
          </p:cNvPr>
          <p:cNvSpPr txBox="1"/>
          <p:nvPr/>
        </p:nvSpPr>
        <p:spPr>
          <a:xfrm>
            <a:off x="8639694" y="4130744"/>
            <a:ext cx="3581400" cy="5343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ctr">
              <a:lnSpc>
                <a:spcPts val="4100"/>
              </a:lnSpc>
              <a:buFont typeface="Arial" panose="020B0604020202020204" pitchFamily="34" charset="0"/>
              <a:buChar char="•"/>
            </a:pPr>
            <a:r>
              <a:rPr lang="cs-CZ" sz="3250" dirty="0">
                <a:latin typeface="Garet Bold" panose="020B0604020202020204" charset="-18"/>
              </a:rPr>
              <a:t>rozšíření dostupnosti</a:t>
            </a:r>
          </a:p>
          <a:p>
            <a:pPr marL="457200" indent="-457200" algn="ctr">
              <a:lnSpc>
                <a:spcPts val="4100"/>
              </a:lnSpc>
              <a:buFont typeface="Arial" panose="020B0604020202020204" pitchFamily="34" charset="0"/>
              <a:buChar char="•"/>
            </a:pPr>
            <a:r>
              <a:rPr lang="cs-CZ" sz="3250" dirty="0">
                <a:solidFill>
                  <a:srgbClr val="FFC000"/>
                </a:solidFill>
                <a:latin typeface="Garet Bold" panose="020B0604020202020204" charset="-18"/>
              </a:rPr>
              <a:t>vytvoření mobilní aplikace</a:t>
            </a:r>
          </a:p>
          <a:p>
            <a:pPr marL="457200" indent="-457200" algn="ctr">
              <a:lnSpc>
                <a:spcPts val="4100"/>
              </a:lnSpc>
              <a:buFont typeface="Arial" panose="020B0604020202020204" pitchFamily="34" charset="0"/>
              <a:buChar char="•"/>
            </a:pPr>
            <a:r>
              <a:rPr lang="cs-CZ" sz="3250" dirty="0">
                <a:latin typeface="Garet Bold" panose="020B0604020202020204" charset="-18"/>
              </a:rPr>
              <a:t>udržitelnost</a:t>
            </a:r>
          </a:p>
          <a:p>
            <a:pPr marL="457200" indent="-457200" algn="ctr">
              <a:lnSpc>
                <a:spcPts val="4100"/>
              </a:lnSpc>
              <a:buFont typeface="Arial" panose="020B0604020202020204" pitchFamily="34" charset="0"/>
              <a:buChar char="•"/>
            </a:pPr>
            <a:r>
              <a:rPr lang="cs-CZ" sz="3250" dirty="0">
                <a:solidFill>
                  <a:srgbClr val="FFC000"/>
                </a:solidFill>
                <a:latin typeface="Garet Bold" panose="020B0604020202020204" charset="-18"/>
              </a:rPr>
              <a:t>aktualizace interních systémů</a:t>
            </a:r>
          </a:p>
          <a:p>
            <a:pPr marL="457200" indent="-457200" algn="ctr">
              <a:lnSpc>
                <a:spcPts val="4100"/>
              </a:lnSpc>
              <a:buFont typeface="Arial" panose="020B0604020202020204" pitchFamily="34" charset="0"/>
              <a:buChar char="•"/>
            </a:pPr>
            <a:endParaRPr lang="cs-CZ" sz="3250" dirty="0">
              <a:latin typeface="Garet Bold" panose="020B0604020202020204" charset="-18"/>
            </a:endParaRPr>
          </a:p>
        </p:txBody>
      </p:sp>
      <p:sp>
        <p:nvSpPr>
          <p:cNvPr id="14" name="TextovéPole 13">
            <a:extLst>
              <a:ext uri="{FF2B5EF4-FFF2-40B4-BE49-F238E27FC236}">
                <a16:creationId xmlns:a16="http://schemas.microsoft.com/office/drawing/2014/main" id="{BFD65D25-349A-8A22-7698-BA2F99B12205}"/>
              </a:ext>
            </a:extLst>
          </p:cNvPr>
          <p:cNvSpPr txBox="1"/>
          <p:nvPr/>
        </p:nvSpPr>
        <p:spPr>
          <a:xfrm>
            <a:off x="12865400" y="4130744"/>
            <a:ext cx="3790950" cy="4817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ctr">
              <a:lnSpc>
                <a:spcPts val="4100"/>
              </a:lnSpc>
              <a:buFont typeface="Arial" panose="020B0604020202020204" pitchFamily="34" charset="0"/>
              <a:buChar char="•"/>
            </a:pPr>
            <a:r>
              <a:rPr lang="cs-CZ" sz="3250" dirty="0">
                <a:latin typeface="Garet Bold" panose="020B0604020202020204" charset="-18"/>
              </a:rPr>
              <a:t>hackerské útoky</a:t>
            </a:r>
          </a:p>
          <a:p>
            <a:pPr marL="457200" indent="-457200" algn="ctr">
              <a:lnSpc>
                <a:spcPts val="4100"/>
              </a:lnSpc>
              <a:buFont typeface="Arial" panose="020B0604020202020204" pitchFamily="34" charset="0"/>
              <a:buChar char="•"/>
            </a:pPr>
            <a:r>
              <a:rPr lang="cs-CZ" sz="3250" dirty="0">
                <a:solidFill>
                  <a:srgbClr val="C00000"/>
                </a:solidFill>
                <a:latin typeface="Garet Bold" panose="020B0604020202020204" charset="-18"/>
              </a:rPr>
              <a:t>inflace</a:t>
            </a:r>
          </a:p>
          <a:p>
            <a:pPr marL="457200" indent="-457200" algn="ctr">
              <a:lnSpc>
                <a:spcPts val="4100"/>
              </a:lnSpc>
              <a:buFont typeface="Arial" panose="020B0604020202020204" pitchFamily="34" charset="0"/>
              <a:buChar char="•"/>
            </a:pPr>
            <a:r>
              <a:rPr lang="cs-CZ" sz="3250" dirty="0">
                <a:latin typeface="Garet Bold" panose="020B0604020202020204" charset="-18"/>
              </a:rPr>
              <a:t>živelní katastrofy</a:t>
            </a:r>
          </a:p>
          <a:p>
            <a:pPr marL="457200" indent="-457200" algn="ctr">
              <a:lnSpc>
                <a:spcPts val="4100"/>
              </a:lnSpc>
              <a:buFont typeface="Arial" panose="020B0604020202020204" pitchFamily="34" charset="0"/>
              <a:buChar char="•"/>
            </a:pPr>
            <a:r>
              <a:rPr lang="cs-CZ" sz="3250" dirty="0">
                <a:solidFill>
                  <a:srgbClr val="C00000"/>
                </a:solidFill>
                <a:latin typeface="Garet Bold" panose="020B0604020202020204" charset="-18"/>
              </a:rPr>
              <a:t>nedostatek kvalitních zaměstnanců</a:t>
            </a:r>
          </a:p>
          <a:p>
            <a:pPr marL="457200" indent="-457200" algn="ctr">
              <a:lnSpc>
                <a:spcPts val="4100"/>
              </a:lnSpc>
              <a:buFont typeface="Arial" panose="020B0604020202020204" pitchFamily="34" charset="0"/>
              <a:buChar char="•"/>
            </a:pPr>
            <a:endParaRPr lang="cs-CZ" sz="3250" dirty="0">
              <a:latin typeface="Garet Bold" panose="020B0604020202020204" charset="-18"/>
            </a:endParaRPr>
          </a:p>
        </p:txBody>
      </p:sp>
      <p:pic>
        <p:nvPicPr>
          <p:cNvPr id="18" name="Grafický objekt 17" descr="Odznak, přestat sledovat se souvislou výplní">
            <a:extLst>
              <a:ext uri="{FF2B5EF4-FFF2-40B4-BE49-F238E27FC236}">
                <a16:creationId xmlns:a16="http://schemas.microsoft.com/office/drawing/2014/main" id="{2D8ABFAD-B2C3-CD47-858C-A4F005EEA0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88122" y="2953196"/>
            <a:ext cx="914400" cy="914400"/>
          </a:xfrm>
          <a:prstGeom prst="rect">
            <a:avLst/>
          </a:prstGeom>
        </p:spPr>
      </p:pic>
      <p:pic>
        <p:nvPicPr>
          <p:cNvPr id="20" name="Grafický objekt 19" descr="Odznak, sledovat se souvislou výplní">
            <a:extLst>
              <a:ext uri="{FF2B5EF4-FFF2-40B4-BE49-F238E27FC236}">
                <a16:creationId xmlns:a16="http://schemas.microsoft.com/office/drawing/2014/main" id="{BEE426E7-B828-395B-5CA6-68F8EEE3F49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911719" y="2952024"/>
            <a:ext cx="914400" cy="914400"/>
          </a:xfrm>
          <a:prstGeom prst="rect">
            <a:avLst/>
          </a:prstGeom>
        </p:spPr>
      </p:pic>
      <p:pic>
        <p:nvPicPr>
          <p:cNvPr id="22" name="Grafický objekt 21" descr="Žárovka a ozubené kolečko se souvislou výplní">
            <a:extLst>
              <a:ext uri="{FF2B5EF4-FFF2-40B4-BE49-F238E27FC236}">
                <a16:creationId xmlns:a16="http://schemas.microsoft.com/office/drawing/2014/main" id="{79F8EB30-20A0-9685-0FA6-3447B16DD3D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225347" y="2952024"/>
            <a:ext cx="914400" cy="914400"/>
          </a:xfrm>
          <a:prstGeom prst="rect">
            <a:avLst/>
          </a:prstGeom>
        </p:spPr>
      </p:pic>
      <p:pic>
        <p:nvPicPr>
          <p:cNvPr id="28" name="Grafický objekt 27" descr="Kapesní nůž se souvislou výplní">
            <a:extLst>
              <a:ext uri="{FF2B5EF4-FFF2-40B4-BE49-F238E27FC236}">
                <a16:creationId xmlns:a16="http://schemas.microsoft.com/office/drawing/2014/main" id="{79BF6761-F30C-CF4C-D546-E5BEAE9EB0A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4458950" y="295618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2766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14:reveal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3364" b="-3364"/>
            </a:stretch>
          </a:blipFill>
        </p:spPr>
        <p:txBody>
          <a:bodyPr/>
          <a:lstStyle/>
          <a:p>
            <a:endParaRPr lang="cs-CZ"/>
          </a:p>
        </p:txBody>
      </p:sp>
      <p:sp>
        <p:nvSpPr>
          <p:cNvPr id="3" name="AutoShape 3"/>
          <p:cNvSpPr/>
          <p:nvPr/>
        </p:nvSpPr>
        <p:spPr>
          <a:xfrm>
            <a:off x="0" y="8801115"/>
            <a:ext cx="18288000" cy="4744"/>
          </a:xfrm>
          <a:prstGeom prst="line">
            <a:avLst/>
          </a:prstGeom>
          <a:ln w="9525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cs-CZ"/>
          </a:p>
        </p:txBody>
      </p:sp>
      <p:sp>
        <p:nvSpPr>
          <p:cNvPr id="4" name="AutoShape 4"/>
          <p:cNvSpPr/>
          <p:nvPr/>
        </p:nvSpPr>
        <p:spPr>
          <a:xfrm>
            <a:off x="0" y="9334500"/>
            <a:ext cx="18288000" cy="0"/>
          </a:xfrm>
          <a:prstGeom prst="line">
            <a:avLst/>
          </a:prstGeom>
          <a:ln w="9525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cs-CZ"/>
          </a:p>
        </p:txBody>
      </p:sp>
      <p:sp>
        <p:nvSpPr>
          <p:cNvPr id="5" name="Freeform 5"/>
          <p:cNvSpPr/>
          <p:nvPr/>
        </p:nvSpPr>
        <p:spPr>
          <a:xfrm rot="-10800000">
            <a:off x="15676972" y="82866"/>
            <a:ext cx="2611028" cy="4114800"/>
          </a:xfrm>
          <a:custGeom>
            <a:avLst/>
            <a:gdLst/>
            <a:ahLst/>
            <a:cxnLst/>
            <a:rect l="l" t="t" r="r" b="b"/>
            <a:pathLst>
              <a:path w="2611028" h="4114800">
                <a:moveTo>
                  <a:pt x="0" y="0"/>
                </a:moveTo>
                <a:lnTo>
                  <a:pt x="2611028" y="0"/>
                </a:lnTo>
                <a:lnTo>
                  <a:pt x="261102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cs-CZ"/>
          </a:p>
        </p:txBody>
      </p:sp>
      <p:sp>
        <p:nvSpPr>
          <p:cNvPr id="6" name="TextBox 6"/>
          <p:cNvSpPr txBox="1"/>
          <p:nvPr/>
        </p:nvSpPr>
        <p:spPr>
          <a:xfrm>
            <a:off x="1028700" y="1171575"/>
            <a:ext cx="11779550" cy="10706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024"/>
              </a:lnSpc>
              <a:spcBef>
                <a:spcPct val="0"/>
              </a:spcBef>
            </a:pPr>
            <a:r>
              <a:rPr lang="en-US" sz="8024" spc="-633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Analýza potřeb</a:t>
            </a:r>
          </a:p>
        </p:txBody>
      </p:sp>
      <p:graphicFrame>
        <p:nvGraphicFramePr>
          <p:cNvPr id="10" name="Tabulka 9">
            <a:extLst>
              <a:ext uri="{FF2B5EF4-FFF2-40B4-BE49-F238E27FC236}">
                <a16:creationId xmlns:a16="http://schemas.microsoft.com/office/drawing/2014/main" id="{44E40160-16D4-F10D-C81D-5D0FEE1179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9987554"/>
              </p:ext>
            </p:extLst>
          </p:nvPr>
        </p:nvGraphicFramePr>
        <p:xfrm>
          <a:off x="217308" y="3081097"/>
          <a:ext cx="15392400" cy="4980149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5125628">
                  <a:extLst>
                    <a:ext uri="{9D8B030D-6E8A-4147-A177-3AD203B41FA5}">
                      <a16:colId xmlns:a16="http://schemas.microsoft.com/office/drawing/2014/main" val="2563395624"/>
                    </a:ext>
                  </a:extLst>
                </a:gridCol>
                <a:gridCol w="4191000">
                  <a:extLst>
                    <a:ext uri="{9D8B030D-6E8A-4147-A177-3AD203B41FA5}">
                      <a16:colId xmlns:a16="http://schemas.microsoft.com/office/drawing/2014/main" val="2929584974"/>
                    </a:ext>
                  </a:extLst>
                </a:gridCol>
                <a:gridCol w="6075772">
                  <a:extLst>
                    <a:ext uri="{9D8B030D-6E8A-4147-A177-3AD203B41FA5}">
                      <a16:colId xmlns:a16="http://schemas.microsoft.com/office/drawing/2014/main" val="394232669"/>
                    </a:ext>
                  </a:extLst>
                </a:gridCol>
              </a:tblGrid>
              <a:tr h="645162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cs-CZ" sz="2400" dirty="0">
                          <a:effectLst/>
                          <a:latin typeface="Garet Bold" panose="020B0604020202020204" charset="-18"/>
                        </a:rPr>
                        <a:t>Krok</a:t>
                      </a:r>
                      <a:endParaRPr lang="cs-CZ" sz="2400" dirty="0">
                        <a:effectLst/>
                        <a:latin typeface="Garet Bold" panose="020B0604020202020204" charset="-18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cs-CZ" sz="2400">
                          <a:effectLst/>
                          <a:latin typeface="Garet Bold" panose="020B0604020202020204" charset="-18"/>
                        </a:rPr>
                        <a:t>Priorita</a:t>
                      </a:r>
                      <a:endParaRPr lang="cs-CZ" sz="2400">
                        <a:effectLst/>
                        <a:latin typeface="Garet Bold" panose="020B0604020202020204" charset="-18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cs-CZ" sz="2400" dirty="0">
                          <a:effectLst/>
                          <a:latin typeface="Garet Bold" panose="020B0604020202020204" charset="-18"/>
                        </a:rPr>
                        <a:t>Proč</a:t>
                      </a:r>
                      <a:endParaRPr lang="cs-CZ" sz="2400" dirty="0">
                        <a:effectLst/>
                        <a:latin typeface="Garet Bold" panose="020B0604020202020204" charset="-18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4417558"/>
                  </a:ext>
                </a:extLst>
              </a:tr>
              <a:tr h="1367393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cs-CZ" sz="2400" dirty="0">
                          <a:effectLst/>
                          <a:latin typeface="Garet Bold" panose="020B0604020202020204" charset="-18"/>
                        </a:rPr>
                        <a:t>Technologická modernizace interních systémů</a:t>
                      </a:r>
                      <a:endParaRPr lang="cs-CZ" sz="2400" dirty="0">
                        <a:effectLst/>
                        <a:latin typeface="Garet Bold" panose="020B0604020202020204" charset="-18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cs-CZ" sz="2400" dirty="0">
                          <a:effectLst/>
                          <a:latin typeface="Garet Bold" panose="020B0604020202020204" charset="-18"/>
                        </a:rPr>
                        <a:t>vysoká</a:t>
                      </a:r>
                      <a:endParaRPr lang="cs-CZ" sz="2400" dirty="0">
                        <a:effectLst/>
                        <a:latin typeface="Garet Bold" panose="020B0604020202020204" charset="-18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cs-CZ" sz="2400" dirty="0">
                          <a:effectLst/>
                          <a:latin typeface="Garet Bold" panose="020B0604020202020204" charset="-18"/>
                        </a:rPr>
                        <a:t>Přímo ovlivňuje efektivitu procesů</a:t>
                      </a:r>
                      <a:endParaRPr lang="cs-CZ" sz="2400" dirty="0">
                        <a:effectLst/>
                        <a:latin typeface="Garet Bold" panose="020B0604020202020204" charset="-18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2792692"/>
                  </a:ext>
                </a:extLst>
              </a:tr>
              <a:tr h="2089625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cs-CZ" sz="2400" dirty="0">
                          <a:effectLst/>
                          <a:latin typeface="Garet Bold" panose="020B0604020202020204" charset="-18"/>
                        </a:rPr>
                        <a:t>Vývoj a implementace mobilní aplikace</a:t>
                      </a:r>
                      <a:endParaRPr lang="cs-CZ" sz="2400" dirty="0">
                        <a:effectLst/>
                        <a:latin typeface="Garet Bold" panose="020B0604020202020204" charset="-18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cs-CZ" sz="2400" dirty="0">
                          <a:effectLst/>
                          <a:latin typeface="Garet Bold" panose="020B0604020202020204" charset="-18"/>
                        </a:rPr>
                        <a:t>vysoká</a:t>
                      </a:r>
                      <a:endParaRPr lang="cs-CZ" sz="2400" dirty="0">
                        <a:effectLst/>
                        <a:latin typeface="Garet Bold" panose="020B0604020202020204" charset="-18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cs-CZ" sz="2400" dirty="0">
                          <a:effectLst/>
                          <a:latin typeface="Garet Bold" panose="020B0604020202020204" charset="-18"/>
                        </a:rPr>
                        <a:t>Zjednodušení procesů pro strávníky a propojení s interním systémem</a:t>
                      </a:r>
                      <a:endParaRPr lang="cs-CZ" sz="2400" dirty="0">
                        <a:effectLst/>
                        <a:latin typeface="Garet Bold" panose="020B0604020202020204" charset="-18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2086724"/>
                  </a:ext>
                </a:extLst>
              </a:tr>
              <a:tr h="645162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cs-CZ" sz="2400" dirty="0">
                          <a:effectLst/>
                          <a:latin typeface="Garet Bold" panose="020B0604020202020204" charset="-18"/>
                        </a:rPr>
                        <a:t>Udržitelný přístup</a:t>
                      </a:r>
                      <a:endParaRPr lang="cs-CZ" sz="2400" dirty="0">
                        <a:effectLst/>
                        <a:latin typeface="Garet Bold" panose="020B0604020202020204" charset="-18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cs-CZ" sz="2400">
                          <a:effectLst/>
                          <a:latin typeface="Garet Bold" panose="020B0604020202020204" charset="-18"/>
                        </a:rPr>
                        <a:t>střední</a:t>
                      </a:r>
                      <a:endParaRPr lang="cs-CZ" sz="2400">
                        <a:effectLst/>
                        <a:latin typeface="Garet Bold" panose="020B0604020202020204" charset="-18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cs-CZ" sz="2400" dirty="0">
                          <a:effectLst/>
                          <a:latin typeface="Garet Bold" panose="020B0604020202020204" charset="-18"/>
                        </a:rPr>
                        <a:t>Smysluplné využití surovin</a:t>
                      </a:r>
                      <a:endParaRPr lang="cs-CZ" sz="2400" dirty="0">
                        <a:effectLst/>
                        <a:latin typeface="Garet Bold" panose="020B0604020202020204" charset="-18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7382348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14:reveal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3364" b="-3364"/>
            </a:stretch>
          </a:blipFill>
        </p:spPr>
        <p:txBody>
          <a:bodyPr/>
          <a:lstStyle/>
          <a:p>
            <a:endParaRPr lang="cs-CZ"/>
          </a:p>
        </p:txBody>
      </p:sp>
      <p:sp>
        <p:nvSpPr>
          <p:cNvPr id="3" name="AutoShape 3"/>
          <p:cNvSpPr/>
          <p:nvPr/>
        </p:nvSpPr>
        <p:spPr>
          <a:xfrm>
            <a:off x="-585133" y="8805859"/>
            <a:ext cx="18873133" cy="0"/>
          </a:xfrm>
          <a:prstGeom prst="line">
            <a:avLst/>
          </a:prstGeom>
          <a:ln w="9525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cs-CZ"/>
          </a:p>
        </p:txBody>
      </p:sp>
      <p:sp>
        <p:nvSpPr>
          <p:cNvPr id="4" name="AutoShape 4"/>
          <p:cNvSpPr/>
          <p:nvPr/>
        </p:nvSpPr>
        <p:spPr>
          <a:xfrm>
            <a:off x="-585133" y="9334500"/>
            <a:ext cx="18873133" cy="0"/>
          </a:xfrm>
          <a:prstGeom prst="line">
            <a:avLst/>
          </a:prstGeom>
          <a:ln w="9525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cs-CZ"/>
          </a:p>
        </p:txBody>
      </p:sp>
      <p:sp>
        <p:nvSpPr>
          <p:cNvPr id="5" name="Freeform 5"/>
          <p:cNvSpPr/>
          <p:nvPr/>
        </p:nvSpPr>
        <p:spPr>
          <a:xfrm rot="-10800000">
            <a:off x="15676972" y="82866"/>
            <a:ext cx="2611028" cy="4114800"/>
          </a:xfrm>
          <a:custGeom>
            <a:avLst/>
            <a:gdLst/>
            <a:ahLst/>
            <a:cxnLst/>
            <a:rect l="l" t="t" r="r" b="b"/>
            <a:pathLst>
              <a:path w="2611028" h="4114800">
                <a:moveTo>
                  <a:pt x="0" y="0"/>
                </a:moveTo>
                <a:lnTo>
                  <a:pt x="2611028" y="0"/>
                </a:lnTo>
                <a:lnTo>
                  <a:pt x="261102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cs-CZ"/>
          </a:p>
        </p:txBody>
      </p:sp>
      <p:sp>
        <p:nvSpPr>
          <p:cNvPr id="6" name="TextBox 6"/>
          <p:cNvSpPr txBox="1"/>
          <p:nvPr/>
        </p:nvSpPr>
        <p:spPr>
          <a:xfrm>
            <a:off x="1028700" y="1171575"/>
            <a:ext cx="11779550" cy="10706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024"/>
              </a:lnSpc>
              <a:spcBef>
                <a:spcPct val="0"/>
              </a:spcBef>
            </a:pPr>
            <a:r>
              <a:rPr lang="en-US" sz="8024" spc="-633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Současný stav (As is)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38225" y="3312760"/>
            <a:ext cx="15282689" cy="6509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01543" lvl="1" indent="-350772" algn="just">
              <a:lnSpc>
                <a:spcPts val="5523"/>
              </a:lnSpc>
              <a:buFont typeface="Arial"/>
              <a:buChar char="•"/>
            </a:pPr>
            <a:r>
              <a:rPr lang="en-US" sz="3249" b="1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Správa zákazníků a objednávek pomocí Excelu​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38225" y="4035741"/>
            <a:ext cx="15282689" cy="6509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01543" lvl="1" indent="-350772" algn="just">
              <a:lnSpc>
                <a:spcPts val="5523"/>
              </a:lnSpc>
              <a:buFont typeface="Arial"/>
              <a:buChar char="•"/>
            </a:pPr>
            <a:r>
              <a:rPr lang="en-US" sz="3249" b="1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Manuální docházka a účetnictví​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038225" y="4686596"/>
            <a:ext cx="15282689" cy="6509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01543" lvl="1" indent="-350772" algn="just">
              <a:lnSpc>
                <a:spcPts val="5523"/>
              </a:lnSpc>
              <a:buFont typeface="Arial"/>
              <a:buChar char="•"/>
            </a:pPr>
            <a:r>
              <a:rPr lang="en-US" sz="3249" b="1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Ruční správa skladového hospodářství​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038225" y="5337510"/>
            <a:ext cx="15282689" cy="6509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01543" lvl="1" indent="-350772" algn="just">
              <a:lnSpc>
                <a:spcPts val="5523"/>
              </a:lnSpc>
              <a:buFont typeface="Arial"/>
              <a:buChar char="•"/>
            </a:pPr>
            <a:r>
              <a:rPr lang="en-US" sz="3249" b="1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Omezené možnosti plateb​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028700" y="5988424"/>
            <a:ext cx="15282689" cy="6509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01543" lvl="1" indent="-350772" algn="just">
              <a:lnSpc>
                <a:spcPts val="5523"/>
              </a:lnSpc>
              <a:buFont typeface="Arial"/>
              <a:buChar char="•"/>
            </a:pPr>
            <a:r>
              <a:rPr lang="en-US" sz="3249" b="1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Nízká efektivita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14:reveal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3364" b="-3364"/>
            </a:stretch>
          </a:blipFill>
        </p:spPr>
        <p:txBody>
          <a:bodyPr/>
          <a:lstStyle/>
          <a:p>
            <a:endParaRPr lang="cs-CZ"/>
          </a:p>
        </p:txBody>
      </p:sp>
      <p:sp>
        <p:nvSpPr>
          <p:cNvPr id="3" name="AutoShape 3"/>
          <p:cNvSpPr/>
          <p:nvPr/>
        </p:nvSpPr>
        <p:spPr>
          <a:xfrm>
            <a:off x="-585133" y="8805859"/>
            <a:ext cx="18873133" cy="0"/>
          </a:xfrm>
          <a:prstGeom prst="line">
            <a:avLst/>
          </a:prstGeom>
          <a:ln w="9525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cs-CZ"/>
          </a:p>
        </p:txBody>
      </p:sp>
      <p:sp>
        <p:nvSpPr>
          <p:cNvPr id="4" name="AutoShape 4"/>
          <p:cNvSpPr/>
          <p:nvPr/>
        </p:nvSpPr>
        <p:spPr>
          <a:xfrm>
            <a:off x="-585133" y="9334500"/>
            <a:ext cx="18873133" cy="0"/>
          </a:xfrm>
          <a:prstGeom prst="line">
            <a:avLst/>
          </a:prstGeom>
          <a:ln w="9525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cs-CZ"/>
          </a:p>
        </p:txBody>
      </p:sp>
      <p:sp>
        <p:nvSpPr>
          <p:cNvPr id="5" name="Freeform 5"/>
          <p:cNvSpPr/>
          <p:nvPr/>
        </p:nvSpPr>
        <p:spPr>
          <a:xfrm rot="-10800000">
            <a:off x="15676972" y="82866"/>
            <a:ext cx="2611028" cy="4114800"/>
          </a:xfrm>
          <a:custGeom>
            <a:avLst/>
            <a:gdLst/>
            <a:ahLst/>
            <a:cxnLst/>
            <a:rect l="l" t="t" r="r" b="b"/>
            <a:pathLst>
              <a:path w="2611028" h="4114800">
                <a:moveTo>
                  <a:pt x="0" y="0"/>
                </a:moveTo>
                <a:lnTo>
                  <a:pt x="2611028" y="0"/>
                </a:lnTo>
                <a:lnTo>
                  <a:pt x="261102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cs-CZ"/>
          </a:p>
        </p:txBody>
      </p:sp>
      <p:sp>
        <p:nvSpPr>
          <p:cNvPr id="6" name="TextBox 6"/>
          <p:cNvSpPr txBox="1"/>
          <p:nvPr/>
        </p:nvSpPr>
        <p:spPr>
          <a:xfrm>
            <a:off x="1028700" y="1171575"/>
            <a:ext cx="11779550" cy="10706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024"/>
              </a:lnSpc>
              <a:spcBef>
                <a:spcPct val="0"/>
              </a:spcBef>
            </a:pPr>
            <a:r>
              <a:rPr lang="en-US" sz="8024" spc="-633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Problémy a rizika​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38225" y="3312760"/>
            <a:ext cx="15282689" cy="6509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01543" lvl="1" indent="-350772" algn="just">
              <a:lnSpc>
                <a:spcPts val="5523"/>
              </a:lnSpc>
              <a:buFont typeface="Arial"/>
              <a:buChar char="•"/>
            </a:pPr>
            <a:r>
              <a:rPr lang="en-US" sz="3249" b="1" dirty="0" err="1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Obtížná</a:t>
            </a:r>
            <a:r>
              <a:rPr lang="en-US" sz="3249" b="1" dirty="0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 </a:t>
            </a:r>
            <a:r>
              <a:rPr lang="en-US" sz="3249" b="1" dirty="0" err="1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správa</a:t>
            </a:r>
            <a:r>
              <a:rPr lang="en-US" sz="3249" b="1" dirty="0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 </a:t>
            </a:r>
            <a:r>
              <a:rPr lang="en-US" sz="3249" b="1" dirty="0" err="1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celého</a:t>
            </a:r>
            <a:r>
              <a:rPr lang="en-US" sz="3249" b="1" dirty="0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 </a:t>
            </a:r>
            <a:r>
              <a:rPr lang="en-US" sz="3249" b="1" dirty="0" err="1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systému</a:t>
            </a:r>
            <a:r>
              <a:rPr lang="en-US" sz="3249" b="1" dirty="0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​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38225" y="4041756"/>
            <a:ext cx="15282689" cy="6509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01543" lvl="1" indent="-350772" algn="just">
              <a:lnSpc>
                <a:spcPts val="5523"/>
              </a:lnSpc>
              <a:buFont typeface="Arial"/>
              <a:buChar char="•"/>
            </a:pPr>
            <a:r>
              <a:rPr lang="en-US" sz="3249" b="1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Manuální procesy zvyšují riziko chyb​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038225" y="4768869"/>
            <a:ext cx="15282689" cy="6509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01543" lvl="1" indent="-350772" algn="just">
              <a:lnSpc>
                <a:spcPts val="5523"/>
              </a:lnSpc>
              <a:buFont typeface="Arial"/>
              <a:buChar char="•"/>
            </a:pPr>
            <a:r>
              <a:rPr lang="en-US" sz="3249" b="1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Neefektivní provoz z důvodu zastaralých technologií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038225" y="5495983"/>
            <a:ext cx="15282689" cy="6509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01543" lvl="1" indent="-350772" algn="just">
              <a:lnSpc>
                <a:spcPts val="5523"/>
              </a:lnSpc>
              <a:buFont typeface="Arial"/>
              <a:buChar char="•"/>
            </a:pPr>
            <a:r>
              <a:rPr lang="en-US" sz="3249" b="1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Bezpečnostní nedostatky​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14:reveal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3364" b="-3364"/>
            </a:stretch>
          </a:blipFill>
        </p:spPr>
        <p:txBody>
          <a:bodyPr/>
          <a:lstStyle/>
          <a:p>
            <a:endParaRPr lang="cs-CZ"/>
          </a:p>
        </p:txBody>
      </p:sp>
      <p:sp>
        <p:nvSpPr>
          <p:cNvPr id="3" name="AutoShape 3"/>
          <p:cNvSpPr/>
          <p:nvPr/>
        </p:nvSpPr>
        <p:spPr>
          <a:xfrm>
            <a:off x="-585133" y="8805859"/>
            <a:ext cx="18873133" cy="0"/>
          </a:xfrm>
          <a:prstGeom prst="line">
            <a:avLst/>
          </a:prstGeom>
          <a:ln w="9525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cs-CZ"/>
          </a:p>
        </p:txBody>
      </p:sp>
      <p:sp>
        <p:nvSpPr>
          <p:cNvPr id="4" name="AutoShape 4"/>
          <p:cNvSpPr/>
          <p:nvPr/>
        </p:nvSpPr>
        <p:spPr>
          <a:xfrm>
            <a:off x="-585133" y="9334500"/>
            <a:ext cx="18873133" cy="0"/>
          </a:xfrm>
          <a:prstGeom prst="line">
            <a:avLst/>
          </a:prstGeom>
          <a:ln w="9525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cs-CZ"/>
          </a:p>
        </p:txBody>
      </p:sp>
      <p:sp>
        <p:nvSpPr>
          <p:cNvPr id="5" name="Freeform 5"/>
          <p:cNvSpPr/>
          <p:nvPr/>
        </p:nvSpPr>
        <p:spPr>
          <a:xfrm rot="-10800000">
            <a:off x="15676972" y="82866"/>
            <a:ext cx="2611028" cy="4114800"/>
          </a:xfrm>
          <a:custGeom>
            <a:avLst/>
            <a:gdLst/>
            <a:ahLst/>
            <a:cxnLst/>
            <a:rect l="l" t="t" r="r" b="b"/>
            <a:pathLst>
              <a:path w="2611028" h="4114800">
                <a:moveTo>
                  <a:pt x="0" y="0"/>
                </a:moveTo>
                <a:lnTo>
                  <a:pt x="2611028" y="0"/>
                </a:lnTo>
                <a:lnTo>
                  <a:pt x="261102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cs-CZ"/>
          </a:p>
        </p:txBody>
      </p:sp>
      <p:sp>
        <p:nvSpPr>
          <p:cNvPr id="6" name="TextBox 6"/>
          <p:cNvSpPr txBox="1"/>
          <p:nvPr/>
        </p:nvSpPr>
        <p:spPr>
          <a:xfrm>
            <a:off x="1028700" y="1171575"/>
            <a:ext cx="11779550" cy="20802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024"/>
              </a:lnSpc>
              <a:spcBef>
                <a:spcPct val="0"/>
              </a:spcBef>
            </a:pPr>
            <a:r>
              <a:rPr lang="en-US" sz="8024" spc="-633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Návrh cílového systému (To-Be)​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38225" y="3312760"/>
            <a:ext cx="15282689" cy="6509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01543" lvl="1" indent="-350772" algn="just">
              <a:lnSpc>
                <a:spcPts val="5523"/>
              </a:lnSpc>
              <a:buFont typeface="Arial"/>
              <a:buChar char="•"/>
            </a:pPr>
            <a:r>
              <a:rPr lang="en-US" sz="3249" b="1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Centralizovaná databáze pro správu dat​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38225" y="4020824"/>
            <a:ext cx="15282689" cy="6509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01543" lvl="1" indent="-350772" algn="just">
              <a:lnSpc>
                <a:spcPts val="5523"/>
              </a:lnSpc>
              <a:buFont typeface="Arial"/>
              <a:buChar char="•"/>
            </a:pPr>
            <a:r>
              <a:rPr lang="en-US" sz="3249" b="1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Mobilní aplikace pro objednávky a platby​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038225" y="4728887"/>
            <a:ext cx="15282689" cy="6509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01543" lvl="1" indent="-350772" algn="just">
              <a:lnSpc>
                <a:spcPts val="5523"/>
              </a:lnSpc>
              <a:buFont typeface="Arial"/>
              <a:buChar char="•"/>
            </a:pPr>
            <a:r>
              <a:rPr lang="en-US" sz="3249" b="1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Samoobslužný kiosek s možností změny jídel​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028700" y="5436951"/>
            <a:ext cx="15282689" cy="6509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01543" lvl="1" indent="-350772" algn="just">
              <a:lnSpc>
                <a:spcPts val="5523"/>
              </a:lnSpc>
              <a:buFont typeface="Arial"/>
              <a:buChar char="•"/>
            </a:pPr>
            <a:r>
              <a:rPr lang="en-US" sz="3249" b="1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Automatizace skladového hospodářství​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038225" y="6145015"/>
            <a:ext cx="15282689" cy="6509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01543" lvl="1" indent="-350772" algn="just">
              <a:lnSpc>
                <a:spcPts val="5523"/>
              </a:lnSpc>
              <a:buFont typeface="Arial"/>
              <a:buChar char="•"/>
            </a:pPr>
            <a:r>
              <a:rPr lang="en-US" sz="3249" b="1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Evidence docházky propojená s účetnictvím​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14:reveal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3364" b="-3364"/>
            </a:stretch>
          </a:blipFill>
        </p:spPr>
        <p:txBody>
          <a:bodyPr/>
          <a:lstStyle/>
          <a:p>
            <a:endParaRPr lang="cs-CZ"/>
          </a:p>
        </p:txBody>
      </p:sp>
      <p:sp>
        <p:nvSpPr>
          <p:cNvPr id="3" name="AutoShape 3"/>
          <p:cNvSpPr/>
          <p:nvPr/>
        </p:nvSpPr>
        <p:spPr>
          <a:xfrm>
            <a:off x="-585133" y="8805859"/>
            <a:ext cx="18873133" cy="0"/>
          </a:xfrm>
          <a:prstGeom prst="line">
            <a:avLst/>
          </a:prstGeom>
          <a:ln w="9525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cs-CZ"/>
          </a:p>
        </p:txBody>
      </p:sp>
      <p:sp>
        <p:nvSpPr>
          <p:cNvPr id="4" name="AutoShape 4"/>
          <p:cNvSpPr/>
          <p:nvPr/>
        </p:nvSpPr>
        <p:spPr>
          <a:xfrm>
            <a:off x="-585133" y="9334500"/>
            <a:ext cx="18873133" cy="0"/>
          </a:xfrm>
          <a:prstGeom prst="line">
            <a:avLst/>
          </a:prstGeom>
          <a:ln w="9525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cs-CZ"/>
          </a:p>
        </p:txBody>
      </p:sp>
      <p:sp>
        <p:nvSpPr>
          <p:cNvPr id="5" name="Freeform 5"/>
          <p:cNvSpPr/>
          <p:nvPr/>
        </p:nvSpPr>
        <p:spPr>
          <a:xfrm rot="-10800000">
            <a:off x="15676972" y="0"/>
            <a:ext cx="2611028" cy="4114800"/>
          </a:xfrm>
          <a:custGeom>
            <a:avLst/>
            <a:gdLst/>
            <a:ahLst/>
            <a:cxnLst/>
            <a:rect l="l" t="t" r="r" b="b"/>
            <a:pathLst>
              <a:path w="2611028" h="4114800">
                <a:moveTo>
                  <a:pt x="0" y="0"/>
                </a:moveTo>
                <a:lnTo>
                  <a:pt x="2611028" y="0"/>
                </a:lnTo>
                <a:lnTo>
                  <a:pt x="261102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cs-CZ"/>
          </a:p>
        </p:txBody>
      </p:sp>
      <p:sp>
        <p:nvSpPr>
          <p:cNvPr id="6" name="TextBox 6"/>
          <p:cNvSpPr txBox="1"/>
          <p:nvPr/>
        </p:nvSpPr>
        <p:spPr>
          <a:xfrm>
            <a:off x="1028700" y="1171575"/>
            <a:ext cx="11239500" cy="10439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8024"/>
              </a:lnSpc>
              <a:spcBef>
                <a:spcPct val="0"/>
              </a:spcBef>
            </a:pPr>
            <a:r>
              <a:rPr lang="en-US" sz="8024" spc="-633" dirty="0" err="1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Klíčové</a:t>
            </a:r>
            <a:r>
              <a:rPr lang="en-US" sz="8024" spc="-633" dirty="0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 </a:t>
            </a:r>
            <a:r>
              <a:rPr lang="en-US" sz="8024" spc="-633" dirty="0" err="1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přínosy</a:t>
            </a:r>
            <a:r>
              <a:rPr lang="en-US" sz="8024" spc="-633" dirty="0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 </a:t>
            </a:r>
            <a:r>
              <a:rPr lang="en-US" sz="8024" spc="-633" dirty="0" err="1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návrhu</a:t>
            </a:r>
            <a:r>
              <a:rPr lang="en-US" sz="8024" spc="-633" dirty="0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​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38225" y="3312760"/>
            <a:ext cx="15282689" cy="6509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01543" lvl="1" indent="-350772" algn="just">
              <a:lnSpc>
                <a:spcPts val="5523"/>
              </a:lnSpc>
              <a:buFont typeface="Arial"/>
              <a:buChar char="•"/>
            </a:pPr>
            <a:r>
              <a:rPr lang="en-US" sz="3249" b="1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Zvýšení efektivity procesů​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38225" y="3952875"/>
            <a:ext cx="15282689" cy="6509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01543" lvl="1" indent="-350772" algn="just">
              <a:lnSpc>
                <a:spcPts val="5523"/>
              </a:lnSpc>
              <a:buFont typeface="Arial"/>
              <a:buChar char="•"/>
            </a:pPr>
            <a:r>
              <a:rPr lang="en-US" sz="3249" b="1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Snížení manuální práce a chybovosti​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038225" y="4594264"/>
            <a:ext cx="15282689" cy="6509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01543" lvl="1" indent="-350772" algn="just">
              <a:lnSpc>
                <a:spcPts val="5523"/>
              </a:lnSpc>
              <a:buFont typeface="Arial"/>
              <a:buChar char="•"/>
            </a:pPr>
            <a:r>
              <a:rPr lang="en-US" sz="3249" b="1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Zajištění bezpečnosti dat (hashování hesel, čipy)​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038225" y="5235652"/>
            <a:ext cx="15282689" cy="6509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01543" lvl="1" indent="-350772" algn="just">
              <a:lnSpc>
                <a:spcPts val="5523"/>
              </a:lnSpc>
              <a:buFont typeface="Arial"/>
              <a:buChar char="•"/>
            </a:pPr>
            <a:r>
              <a:rPr lang="en-US" sz="3249" b="1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Přehlednost ve skladovém hospodářství a docházce​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038225" y="5877041"/>
            <a:ext cx="15282689" cy="6509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01543" lvl="1" indent="-350772" algn="just">
              <a:lnSpc>
                <a:spcPts val="5523"/>
              </a:lnSpc>
              <a:buFont typeface="Arial"/>
              <a:buChar char="•"/>
            </a:pPr>
            <a:r>
              <a:rPr lang="en-US" sz="3249" b="1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Lepší zákaznická zkušenost (online možnosti, flexibilita)​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14:reveal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3364" b="-3364"/>
            </a:stretch>
          </a:blipFill>
        </p:spPr>
        <p:txBody>
          <a:bodyPr/>
          <a:lstStyle/>
          <a:p>
            <a:endParaRPr lang="cs-CZ"/>
          </a:p>
        </p:txBody>
      </p:sp>
      <p:sp>
        <p:nvSpPr>
          <p:cNvPr id="3" name="AutoShape 3"/>
          <p:cNvSpPr/>
          <p:nvPr/>
        </p:nvSpPr>
        <p:spPr>
          <a:xfrm>
            <a:off x="-585133" y="8805859"/>
            <a:ext cx="18873133" cy="0"/>
          </a:xfrm>
          <a:prstGeom prst="line">
            <a:avLst/>
          </a:prstGeom>
          <a:ln w="9525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cs-CZ"/>
          </a:p>
        </p:txBody>
      </p:sp>
      <p:sp>
        <p:nvSpPr>
          <p:cNvPr id="4" name="AutoShape 4"/>
          <p:cNvSpPr/>
          <p:nvPr/>
        </p:nvSpPr>
        <p:spPr>
          <a:xfrm>
            <a:off x="-585133" y="9334500"/>
            <a:ext cx="18873133" cy="0"/>
          </a:xfrm>
          <a:prstGeom prst="line">
            <a:avLst/>
          </a:prstGeom>
          <a:ln w="9525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cs-CZ"/>
          </a:p>
        </p:txBody>
      </p:sp>
      <p:sp>
        <p:nvSpPr>
          <p:cNvPr id="5" name="Freeform 5"/>
          <p:cNvSpPr/>
          <p:nvPr/>
        </p:nvSpPr>
        <p:spPr>
          <a:xfrm rot="-10800000">
            <a:off x="15676972" y="0"/>
            <a:ext cx="2611028" cy="4114800"/>
          </a:xfrm>
          <a:custGeom>
            <a:avLst/>
            <a:gdLst/>
            <a:ahLst/>
            <a:cxnLst/>
            <a:rect l="l" t="t" r="r" b="b"/>
            <a:pathLst>
              <a:path w="2611028" h="4114800">
                <a:moveTo>
                  <a:pt x="0" y="0"/>
                </a:moveTo>
                <a:lnTo>
                  <a:pt x="2611028" y="0"/>
                </a:lnTo>
                <a:lnTo>
                  <a:pt x="261102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cs-CZ"/>
          </a:p>
        </p:txBody>
      </p:sp>
      <p:sp>
        <p:nvSpPr>
          <p:cNvPr id="6" name="TextBox 6"/>
          <p:cNvSpPr txBox="1"/>
          <p:nvPr/>
        </p:nvSpPr>
        <p:spPr>
          <a:xfrm>
            <a:off x="1028700" y="1171575"/>
            <a:ext cx="8115300" cy="10706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024"/>
              </a:lnSpc>
              <a:spcBef>
                <a:spcPct val="0"/>
              </a:spcBef>
            </a:pPr>
            <a:r>
              <a:rPr lang="en-US" sz="8024" spc="-633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Závěr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38225" y="3312760"/>
            <a:ext cx="15282689" cy="6509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01543" lvl="1" indent="-350772" algn="just">
              <a:lnSpc>
                <a:spcPts val="5523"/>
              </a:lnSpc>
              <a:buFont typeface="Arial"/>
              <a:buChar char="•"/>
            </a:pPr>
            <a:r>
              <a:rPr lang="en-US" sz="3249" b="1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Návrh přechodu na moderní a efektivní systém​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28700" y="4041756"/>
            <a:ext cx="15282689" cy="6509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01543" lvl="1" indent="-350772" algn="just">
              <a:lnSpc>
                <a:spcPts val="5523"/>
              </a:lnSpc>
              <a:buFont typeface="Arial"/>
              <a:buChar char="•"/>
            </a:pPr>
            <a:r>
              <a:rPr lang="en-US" sz="3249" b="1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Klíčové kroky k implementaci zahrnují digitalizaci a automatizaci​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028700" y="4768869"/>
            <a:ext cx="15282689" cy="6509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01543" lvl="1" indent="-350772" algn="just">
              <a:lnSpc>
                <a:spcPts val="5523"/>
              </a:lnSpc>
              <a:buFont typeface="Arial"/>
              <a:buChar char="•"/>
            </a:pPr>
            <a:r>
              <a:rPr lang="en-US" sz="3249" b="1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Očekávané zlepšení provozní efektivity a zákaznické spokojenosti​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038225" y="5495983"/>
            <a:ext cx="15282689" cy="6509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01543" lvl="1" indent="-350772" algn="just">
              <a:lnSpc>
                <a:spcPts val="5523"/>
              </a:lnSpc>
              <a:buFont typeface="Arial"/>
              <a:buChar char="•"/>
            </a:pPr>
            <a:r>
              <a:rPr lang="en-US" sz="3249" b="1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Další kroky: detailní specifikace a realizace implementace​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14:reveal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F367B0913C1C224AB6A84B3B97CE55A7" ma:contentTypeVersion="4" ma:contentTypeDescription="Vytvoří nový dokument" ma:contentTypeScope="" ma:versionID="f6bc15fec6c4c579d0a9e7d8a7704ccc">
  <xsd:schema xmlns:xsd="http://www.w3.org/2001/XMLSchema" xmlns:xs="http://www.w3.org/2001/XMLSchema" xmlns:p="http://schemas.microsoft.com/office/2006/metadata/properties" xmlns:ns2="b4794d61-4d91-4929-aca3-f75436e73127" targetNamespace="http://schemas.microsoft.com/office/2006/metadata/properties" ma:root="true" ma:fieldsID="7089de9314f8fcdad2b7f58148632e0b" ns2:_="">
    <xsd:import namespace="b4794d61-4d91-4929-aca3-f75436e7312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4794d61-4d91-4929-aca3-f75436e7312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obsahu"/>
        <xsd:element ref="dc:title" minOccurs="0" maxOccurs="1" ma:index="4" ma:displayName="Nadpis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A47706E-4D82-4A33-B89B-8D9D14370C5F}"/>
</file>

<file path=customXml/itemProps2.xml><?xml version="1.0" encoding="utf-8"?>
<ds:datastoreItem xmlns:ds="http://schemas.openxmlformats.org/officeDocument/2006/customXml" ds:itemID="{BDC1F7E9-504E-46D4-B3BA-3D052C6B17CF}"/>
</file>

<file path=customXml/itemProps3.xml><?xml version="1.0" encoding="utf-8"?>
<ds:datastoreItem xmlns:ds="http://schemas.openxmlformats.org/officeDocument/2006/customXml" ds:itemID="{AF3B0D50-2F1F-4B4D-8174-4B91A01E4557}"/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187</TotalTime>
  <Words>304</Words>
  <Application>Microsoft Office PowerPoint</Application>
  <PresentationFormat>Vlastní</PresentationFormat>
  <Paragraphs>69</Paragraphs>
  <Slides>10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6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10</vt:i4>
      </vt:variant>
    </vt:vector>
  </HeadingPairs>
  <TitlesOfParts>
    <vt:vector size="17" baseType="lpstr">
      <vt:lpstr>Garet Bold</vt:lpstr>
      <vt:lpstr>Garet</vt:lpstr>
      <vt:lpstr>Archivo Black</vt:lpstr>
      <vt:lpstr>Arial</vt:lpstr>
      <vt:lpstr>Calibri</vt:lpstr>
      <vt:lpstr>Courier New</vt:lpstr>
      <vt:lpstr>Office Theme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Brief Deck</dc:title>
  <cp:lastModifiedBy>Darkova Simona</cp:lastModifiedBy>
  <cp:revision>6</cp:revision>
  <dcterms:created xsi:type="dcterms:W3CDTF">2006-08-16T00:00:00Z</dcterms:created>
  <dcterms:modified xsi:type="dcterms:W3CDTF">2024-12-10T14:39:42Z</dcterms:modified>
  <dc:identifier>DAGYztg4vIw</dc:identifie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0x010100F367B0913C1C224AB6A84B3B97CE55A7</vt:lpwstr>
  </property>
</Properties>
</file>