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5" d="100"/>
          <a:sy n="75" d="100"/>
        </p:scale>
        <p:origin x="5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C2955-97CD-45D9-BA94-1B15FA475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8E1679-20B4-4D87-9A1D-DA72B40BB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426B53-5800-4C15-AEC0-E066CB29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D6AE-3635-4F7D-BB68-2E0AE21A2B5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6B9C6B-B2DE-463A-AD2D-A0BD2336B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7AD751-14CA-4921-A883-1662CF28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2364-380A-4CDD-B28E-D57FEAD0E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83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60E2E9-9CF1-466E-B943-A033CCEC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1AA0BD-697C-403E-98D0-E6DFCE229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BDEEDC-9A36-4112-94A3-04331C45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D6AE-3635-4F7D-BB68-2E0AE21A2B5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227315-CFE8-432D-BAD0-7B97DA3D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FFBE0C-57F4-4B4F-87AB-B5386468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2364-380A-4CDD-B28E-D57FEAD0E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56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9F17D85-F2DA-4BA6-9416-F9C41183D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F33C1C-EB72-4473-90E5-A3E0F8CA9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89E0F8-7A10-4406-A64E-055D9C1C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D6AE-3635-4F7D-BB68-2E0AE21A2B5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9B247E-C125-49B8-9224-0EC4EA9C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C96019-8606-4BCA-B3FA-F21CBD8A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2364-380A-4CDD-B28E-D57FEAD0E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23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82CAC9-9DA2-4CEF-9627-C3B83F51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021890-9E58-4FF2-BDFC-17AA96AE5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6F9D1B-BD25-4B37-9997-3A2A30A8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D6AE-3635-4F7D-BB68-2E0AE21A2B5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911A8F-B689-40CB-8783-C6041931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8B3A3F-D1D5-4BB5-BDD6-3F8C58F3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2364-380A-4CDD-B28E-D57FEAD0E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1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E242D-BAC7-44B4-A97D-F4F40F760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E1B6A2-9E18-40AB-B4AC-E2ED6D943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C82E01-1A4F-43AD-8A8D-A27BF7EE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D6AE-3635-4F7D-BB68-2E0AE21A2B5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B7E421-D4F3-488E-AC33-3B8511E3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037539-4B95-4B5E-82F6-947DAE69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2364-380A-4CDD-B28E-D57FEAD0E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6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0501E8-1314-4230-8085-95DFA636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0E28A0-76C5-4330-A739-84AAF450D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7579E7-E0AF-4910-9402-5049FD589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08CB0-8D89-4F8A-A775-FBAD4A30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D6AE-3635-4F7D-BB68-2E0AE21A2B5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4EBA6F-CC42-4E3C-BDB6-18CEE775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B189FF-C22B-4EBB-AA1D-5B0D893A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2364-380A-4CDD-B28E-D57FEAD0E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4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ABEE9-7ED7-4A60-BFE1-E31F0FCE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31DF0C-CDD8-44FB-8CD2-2343C1259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C1E1C9-C725-4C6F-9D4C-5C9933842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2985B3-58BF-42DD-80A5-BD5B9A1BA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6FF89D6-1A91-43FB-9756-3C210B8C1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09A7C2-129C-4F4D-87DB-3C17AB696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D6AE-3635-4F7D-BB68-2E0AE21A2B5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6F6C241-62A1-4CB7-A744-52C301E9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2D198E-C122-4B8B-88A5-03AE2335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2364-380A-4CDD-B28E-D57FEAD0E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A688D-CF1D-49B5-B288-35E0753B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76093D2-5E79-477A-AABB-16461D55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D6AE-3635-4F7D-BB68-2E0AE21A2B5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2E7FF8-647A-4FA9-8DCC-30FBE46C0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7FA9CD-2C50-44D7-814F-C7A12DC0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2364-380A-4CDD-B28E-D57FEAD0E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15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F4EEF4E-6600-46FE-8E24-95A01F6B2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D6AE-3635-4F7D-BB68-2E0AE21A2B5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E176B1-5FB7-41C7-9DD4-198586B6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125968-8568-4778-B7C8-0852B94E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2364-380A-4CDD-B28E-D57FEAD0E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58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75734-0C23-4C43-BD15-C26590AE9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5DCC88-8EE0-4A5D-AB20-A5EEFAB09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A14853-9F4B-40A1-83AA-8F9A72CD9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053822-CD84-4B49-9273-0B87C1FD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D6AE-3635-4F7D-BB68-2E0AE21A2B5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A26783-EE2F-456F-ADDB-C83CEDC5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991151-B512-4576-8ABE-0A2EADB1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2364-380A-4CDD-B28E-D57FEAD0E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08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8AE6F-A785-44F8-B817-4B5A6990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56AD9E-46D5-4AB5-B941-A0B51070D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89A9D0-8BFC-401F-BBD6-875378C4C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A5F59E-5084-4185-8539-C940BFFF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D6AE-3635-4F7D-BB68-2E0AE21A2B5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526353-61CA-463C-887E-B8762432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1E9C99-B337-44AC-8E0B-0727A421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22364-380A-4CDD-B28E-D57FEAD0E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81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B8864-EA08-4A85-9D16-B52E5204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845F9E-7863-4658-952D-01FCE237C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DD07C4-E771-4646-A5F5-837E83DF6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7D6AE-3635-4F7D-BB68-2E0AE21A2B5E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1F7013-7219-455A-B217-D14A8E4B8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C05C9F-E2FC-4A1D-8C70-897C1A59F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22364-380A-4CDD-B28E-D57FEAD0E5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99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05E0BAC-6850-48E4-965A-9E288D8659B8}"/>
              </a:ext>
            </a:extLst>
          </p:cNvPr>
          <p:cNvSpPr/>
          <p:nvPr/>
        </p:nvSpPr>
        <p:spPr>
          <a:xfrm>
            <a:off x="2014330" y="2650436"/>
            <a:ext cx="2226365" cy="1166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kern="900" dirty="0">
                <a:solidFill>
                  <a:schemeClr val="tx1"/>
                </a:solidFill>
                <a:latin typeface="GOST type A" panose="020B0500000000000000" pitchFamily="34" charset="0"/>
              </a:rPr>
              <a:t>A1</a:t>
            </a:r>
            <a:endParaRPr lang="ru-RU" kern="900" dirty="0">
              <a:solidFill>
                <a:schemeClr val="tx1"/>
              </a:solidFill>
              <a:latin typeface="GOST type A" panose="020B0500000000000000" pitchFamily="34" charset="0"/>
            </a:endParaRPr>
          </a:p>
          <a:p>
            <a:r>
              <a:rPr lang="ru-RU" kern="900" dirty="0">
                <a:solidFill>
                  <a:schemeClr val="tx1"/>
                </a:solidFill>
                <a:latin typeface="GOST type A" panose="020B0500000000000000" pitchFamily="34" charset="0"/>
              </a:rPr>
              <a:t>Микроконтроллер</a:t>
            </a:r>
          </a:p>
          <a:p>
            <a:pPr algn="ctr"/>
            <a:r>
              <a:rPr lang="en-US" kern="900" dirty="0">
                <a:solidFill>
                  <a:schemeClr val="tx1"/>
                </a:solidFill>
                <a:latin typeface="GOST type A" panose="020B0500000000000000" pitchFamily="34" charset="0"/>
              </a:rPr>
              <a:t>Arduino Uno</a:t>
            </a:r>
          </a:p>
          <a:p>
            <a:endParaRPr lang="ru-RU" kern="900" dirty="0">
              <a:solidFill>
                <a:schemeClr val="tx1"/>
              </a:solidFill>
              <a:latin typeface="GOST type A" panose="020B0500000000000000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654A6C-2DB0-40D5-B679-EEF0FFA6F87A}"/>
              </a:ext>
            </a:extLst>
          </p:cNvPr>
          <p:cNvSpPr/>
          <p:nvPr/>
        </p:nvSpPr>
        <p:spPr>
          <a:xfrm>
            <a:off x="5440016" y="2650436"/>
            <a:ext cx="2226365" cy="1166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kern="900" dirty="0">
                <a:solidFill>
                  <a:schemeClr val="tx1"/>
                </a:solidFill>
                <a:latin typeface="GOST type A" panose="020B0500000000000000" pitchFamily="34" charset="0"/>
              </a:rPr>
              <a:t>A2</a:t>
            </a:r>
            <a:endParaRPr lang="ru-RU" kern="900" dirty="0">
              <a:solidFill>
                <a:schemeClr val="tx1"/>
              </a:solidFill>
              <a:latin typeface="GOST type A" panose="020B0500000000000000" pitchFamily="34" charset="0"/>
            </a:endParaRPr>
          </a:p>
          <a:p>
            <a:r>
              <a:rPr lang="ru-RU" kern="900" dirty="0">
                <a:solidFill>
                  <a:schemeClr val="tx1"/>
                </a:solidFill>
                <a:latin typeface="GOST type A" panose="020B0500000000000000" pitchFamily="34" charset="0"/>
              </a:rPr>
              <a:t>Драйвер моторов</a:t>
            </a:r>
          </a:p>
          <a:p>
            <a:pPr algn="ctr"/>
            <a:r>
              <a:rPr lang="en-US" kern="900" dirty="0">
                <a:solidFill>
                  <a:schemeClr val="tx1"/>
                </a:solidFill>
                <a:latin typeface="GOST type A" panose="020B0500000000000000" pitchFamily="34" charset="0"/>
              </a:rPr>
              <a:t>MX1508</a:t>
            </a:r>
          </a:p>
          <a:p>
            <a:endParaRPr lang="ru-RU" kern="900" dirty="0">
              <a:solidFill>
                <a:schemeClr val="tx1"/>
              </a:solidFill>
              <a:latin typeface="GOST type A" panose="020B0500000000000000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6996797-F475-4300-AC0F-C0A9E03AD357}"/>
              </a:ext>
            </a:extLst>
          </p:cNvPr>
          <p:cNvSpPr/>
          <p:nvPr/>
        </p:nvSpPr>
        <p:spPr>
          <a:xfrm>
            <a:off x="5440015" y="4485862"/>
            <a:ext cx="2226365" cy="1166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kern="900" dirty="0">
                <a:solidFill>
                  <a:schemeClr val="tx1"/>
                </a:solidFill>
                <a:latin typeface="GOST type A" panose="020B0500000000000000" pitchFamily="34" charset="0"/>
              </a:rPr>
              <a:t>A8</a:t>
            </a:r>
            <a:endParaRPr lang="ru-RU" kern="900" dirty="0">
              <a:solidFill>
                <a:schemeClr val="tx1"/>
              </a:solidFill>
              <a:latin typeface="GOST type A" panose="020B0500000000000000" pitchFamily="34" charset="0"/>
            </a:endParaRPr>
          </a:p>
          <a:p>
            <a:r>
              <a:rPr lang="ru-RU" kern="900" dirty="0">
                <a:solidFill>
                  <a:schemeClr val="tx1"/>
                </a:solidFill>
                <a:latin typeface="GOST type A" panose="020B0500000000000000" pitchFamily="34" charset="0"/>
              </a:rPr>
              <a:t>Драйвер моторов</a:t>
            </a:r>
          </a:p>
          <a:p>
            <a:pPr algn="ctr"/>
            <a:r>
              <a:rPr lang="en-US" kern="900" dirty="0">
                <a:solidFill>
                  <a:schemeClr val="tx1"/>
                </a:solidFill>
                <a:latin typeface="GOST type A" panose="020B0500000000000000" pitchFamily="34" charset="0"/>
              </a:rPr>
              <a:t>MX1508</a:t>
            </a:r>
          </a:p>
          <a:p>
            <a:endParaRPr lang="ru-RU" kern="900" dirty="0">
              <a:solidFill>
                <a:schemeClr val="tx1"/>
              </a:solidFill>
              <a:latin typeface="GOST type A" panose="020B0500000000000000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099B20-C2F2-48A8-BA21-245FB3B3906F}"/>
              </a:ext>
            </a:extLst>
          </p:cNvPr>
          <p:cNvSpPr/>
          <p:nvPr/>
        </p:nvSpPr>
        <p:spPr>
          <a:xfrm>
            <a:off x="8865702" y="1736037"/>
            <a:ext cx="1404732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kern="900" dirty="0">
                <a:solidFill>
                  <a:schemeClr val="tx1"/>
                </a:solidFill>
                <a:latin typeface="GOST type A" panose="020B0500000000000000" pitchFamily="34" charset="0"/>
              </a:rPr>
              <a:t>A4</a:t>
            </a:r>
            <a:endParaRPr lang="ru-RU" kern="900" dirty="0">
              <a:solidFill>
                <a:schemeClr val="tx1"/>
              </a:solidFill>
              <a:latin typeface="GOST type A" panose="020B0500000000000000" pitchFamily="34" charset="0"/>
            </a:endParaRPr>
          </a:p>
          <a:p>
            <a:r>
              <a:rPr lang="ru-RU" kern="900" dirty="0">
                <a:solidFill>
                  <a:schemeClr val="tx1"/>
                </a:solidFill>
                <a:latin typeface="GOST type A" panose="020B0500000000000000" pitchFamily="34" charset="0"/>
              </a:rPr>
              <a:t>Мотор</a:t>
            </a:r>
          </a:p>
          <a:p>
            <a:pPr algn="ctr"/>
            <a:r>
              <a:rPr lang="en-US" kern="900" dirty="0">
                <a:solidFill>
                  <a:schemeClr val="tx1"/>
                </a:solidFill>
                <a:latin typeface="GOST type A" panose="020B0500000000000000" pitchFamily="34" charset="0"/>
              </a:rPr>
              <a:t>GA-25-77rpm</a:t>
            </a:r>
          </a:p>
          <a:p>
            <a:endParaRPr lang="ru-RU" kern="900" dirty="0">
              <a:solidFill>
                <a:schemeClr val="tx1"/>
              </a:solidFill>
              <a:latin typeface="GOST type A" panose="020B0500000000000000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3DF203D-3DAB-4FE6-B27F-9B4A760D6079}"/>
              </a:ext>
            </a:extLst>
          </p:cNvPr>
          <p:cNvSpPr/>
          <p:nvPr/>
        </p:nvSpPr>
        <p:spPr>
          <a:xfrm>
            <a:off x="8865702" y="5652053"/>
            <a:ext cx="1404732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kern="900" dirty="0">
                <a:solidFill>
                  <a:schemeClr val="tx1"/>
                </a:solidFill>
                <a:latin typeface="GOST type A" panose="020B0500000000000000" pitchFamily="34" charset="0"/>
              </a:rPr>
              <a:t>A7</a:t>
            </a:r>
            <a:endParaRPr lang="ru-RU" kern="900" dirty="0">
              <a:solidFill>
                <a:schemeClr val="tx1"/>
              </a:solidFill>
              <a:latin typeface="GOST type A" panose="020B0500000000000000" pitchFamily="34" charset="0"/>
            </a:endParaRPr>
          </a:p>
          <a:p>
            <a:r>
              <a:rPr lang="ru-RU" kern="900" dirty="0">
                <a:solidFill>
                  <a:schemeClr val="tx1"/>
                </a:solidFill>
                <a:latin typeface="GOST type A" panose="020B0500000000000000" pitchFamily="34" charset="0"/>
              </a:rPr>
              <a:t>Мотор</a:t>
            </a:r>
          </a:p>
          <a:p>
            <a:pPr algn="ctr"/>
            <a:r>
              <a:rPr lang="en-US" kern="900" dirty="0">
                <a:solidFill>
                  <a:schemeClr val="tx1"/>
                </a:solidFill>
                <a:latin typeface="GOST type A" panose="020B0500000000000000" pitchFamily="34" charset="0"/>
              </a:rPr>
              <a:t>GA-25-77rpm</a:t>
            </a:r>
          </a:p>
          <a:p>
            <a:endParaRPr lang="ru-RU" kern="900" dirty="0">
              <a:solidFill>
                <a:schemeClr val="tx1"/>
              </a:solidFill>
              <a:latin typeface="GOST type A" panose="020B0500000000000000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AAE694E-891E-4371-8661-B5A0B4643B64}"/>
              </a:ext>
            </a:extLst>
          </p:cNvPr>
          <p:cNvSpPr/>
          <p:nvPr/>
        </p:nvSpPr>
        <p:spPr>
          <a:xfrm>
            <a:off x="8865702" y="2902228"/>
            <a:ext cx="1404732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kern="900" dirty="0">
                <a:solidFill>
                  <a:schemeClr val="tx1"/>
                </a:solidFill>
                <a:latin typeface="GOST type A" panose="020B0500000000000000" pitchFamily="34" charset="0"/>
              </a:rPr>
              <a:t>A5</a:t>
            </a:r>
            <a:endParaRPr lang="ru-RU" kern="900" dirty="0">
              <a:solidFill>
                <a:schemeClr val="tx1"/>
              </a:solidFill>
              <a:latin typeface="GOST type A" panose="020B0500000000000000" pitchFamily="34" charset="0"/>
            </a:endParaRPr>
          </a:p>
          <a:p>
            <a:r>
              <a:rPr lang="ru-RU" kern="900" dirty="0">
                <a:solidFill>
                  <a:schemeClr val="tx1"/>
                </a:solidFill>
                <a:latin typeface="GOST type A" panose="020B0500000000000000" pitchFamily="34" charset="0"/>
              </a:rPr>
              <a:t>Мотор</a:t>
            </a:r>
          </a:p>
          <a:p>
            <a:pPr algn="ctr"/>
            <a:r>
              <a:rPr lang="en-US" kern="900" dirty="0">
                <a:solidFill>
                  <a:schemeClr val="tx1"/>
                </a:solidFill>
                <a:latin typeface="GOST type A" panose="020B0500000000000000" pitchFamily="34" charset="0"/>
              </a:rPr>
              <a:t>GA-25-77rpm</a:t>
            </a:r>
          </a:p>
          <a:p>
            <a:endParaRPr lang="ru-RU" kern="900" dirty="0">
              <a:solidFill>
                <a:schemeClr val="tx1"/>
              </a:solidFill>
              <a:latin typeface="GOST type A" panose="020B0500000000000000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618DA7E-6FD2-4ECE-AD70-63E1E1BE03F3}"/>
              </a:ext>
            </a:extLst>
          </p:cNvPr>
          <p:cNvSpPr/>
          <p:nvPr/>
        </p:nvSpPr>
        <p:spPr>
          <a:xfrm>
            <a:off x="8865702" y="4485862"/>
            <a:ext cx="1404732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kern="900" dirty="0">
                <a:solidFill>
                  <a:schemeClr val="tx1"/>
                </a:solidFill>
                <a:latin typeface="GOST type A" panose="020B0500000000000000" pitchFamily="34" charset="0"/>
              </a:rPr>
              <a:t>A6</a:t>
            </a:r>
            <a:endParaRPr lang="ru-RU" kern="900" dirty="0">
              <a:solidFill>
                <a:schemeClr val="tx1"/>
              </a:solidFill>
              <a:latin typeface="GOST type A" panose="020B0500000000000000" pitchFamily="34" charset="0"/>
            </a:endParaRPr>
          </a:p>
          <a:p>
            <a:r>
              <a:rPr lang="ru-RU" kern="900" dirty="0">
                <a:solidFill>
                  <a:schemeClr val="tx1"/>
                </a:solidFill>
                <a:latin typeface="GOST type A" panose="020B0500000000000000" pitchFamily="34" charset="0"/>
              </a:rPr>
              <a:t>Мотор</a:t>
            </a:r>
          </a:p>
          <a:p>
            <a:pPr algn="ctr"/>
            <a:r>
              <a:rPr lang="en-US" kern="900" dirty="0">
                <a:solidFill>
                  <a:schemeClr val="tx1"/>
                </a:solidFill>
                <a:latin typeface="GOST type A" panose="020B0500000000000000" pitchFamily="34" charset="0"/>
              </a:rPr>
              <a:t>GA-25-77rpm</a:t>
            </a:r>
          </a:p>
          <a:p>
            <a:endParaRPr lang="ru-RU" kern="900" dirty="0">
              <a:solidFill>
                <a:schemeClr val="tx1"/>
              </a:solidFill>
              <a:latin typeface="GOST type A" panose="020B0500000000000000" pitchFamily="34" charset="0"/>
            </a:endParaRPr>
          </a:p>
        </p:txBody>
      </p: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05D65967-EDA1-48D9-A717-6D9C86AD557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666381" y="2145198"/>
            <a:ext cx="1199321" cy="108833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73C0A577-B13D-47DF-903A-4BB07B5F7F3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666380" y="3250097"/>
            <a:ext cx="1199322" cy="10933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C73E1AA9-4192-496A-A37C-2051285527C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666380" y="5068957"/>
            <a:ext cx="1199322" cy="104029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6547303F-9BF0-4D8B-8DA8-91AF0B1F002A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666380" y="4943062"/>
            <a:ext cx="1199322" cy="1573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191F4E77-0CAC-4A3E-A311-A5167CC5AC9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240695" y="3233532"/>
            <a:ext cx="119932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2097B7DB-7B44-4C6A-8671-DE8FB12C66AE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4187687" y="3816629"/>
            <a:ext cx="1818859" cy="685797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B1A22A0-C3CF-42E1-AF4F-8EFB43A43DD3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120886" y="3816627"/>
            <a:ext cx="6627" cy="66923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A9D20CF7-2790-4819-B863-081A40D10E4F}"/>
              </a:ext>
            </a:extLst>
          </p:cNvPr>
          <p:cNvSpPr/>
          <p:nvPr/>
        </p:nvSpPr>
        <p:spPr>
          <a:xfrm>
            <a:off x="2014330" y="4485862"/>
            <a:ext cx="2226365" cy="735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kern="900" dirty="0">
                <a:solidFill>
                  <a:schemeClr val="tx1"/>
                </a:solidFill>
                <a:latin typeface="GOST type A" panose="020B0500000000000000" pitchFamily="34" charset="0"/>
              </a:rPr>
              <a:t>A9</a:t>
            </a:r>
            <a:endParaRPr lang="ru-RU" kern="900" dirty="0">
              <a:solidFill>
                <a:schemeClr val="tx1"/>
              </a:solidFill>
              <a:latin typeface="GOST type A" panose="020B0500000000000000" pitchFamily="34" charset="0"/>
            </a:endParaRPr>
          </a:p>
          <a:p>
            <a:r>
              <a:rPr lang="ru-RU" kern="900" dirty="0">
                <a:solidFill>
                  <a:schemeClr val="tx1"/>
                </a:solidFill>
                <a:latin typeface="GOST type A" panose="020B0500000000000000" pitchFamily="34" charset="0"/>
              </a:rPr>
              <a:t>Аккумуляторный блок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1FDCB416-7700-41AB-8095-4AD92DF4FA24}"/>
              </a:ext>
            </a:extLst>
          </p:cNvPr>
          <p:cNvSpPr/>
          <p:nvPr/>
        </p:nvSpPr>
        <p:spPr>
          <a:xfrm>
            <a:off x="5440014" y="1398107"/>
            <a:ext cx="2226365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kern="900" dirty="0">
                <a:solidFill>
                  <a:schemeClr val="tx1"/>
                </a:solidFill>
                <a:latin typeface="GOST type A" panose="020B0500000000000000" pitchFamily="34" charset="0"/>
              </a:rPr>
              <a:t>A</a:t>
            </a:r>
            <a:r>
              <a:rPr lang="ru-RU" kern="900" dirty="0">
                <a:solidFill>
                  <a:schemeClr val="tx1"/>
                </a:solidFill>
                <a:latin typeface="GOST type A" panose="020B0500000000000000" pitchFamily="34" charset="0"/>
              </a:rPr>
              <a:t>10</a:t>
            </a:r>
          </a:p>
          <a:p>
            <a:r>
              <a:rPr lang="en-US" kern="900" dirty="0">
                <a:solidFill>
                  <a:schemeClr val="tx1"/>
                </a:solidFill>
                <a:latin typeface="GOST type A" panose="020B0500000000000000" pitchFamily="34" charset="0"/>
              </a:rPr>
              <a:t>Bluetooth </a:t>
            </a:r>
            <a:r>
              <a:rPr lang="ru-RU" kern="900" dirty="0">
                <a:solidFill>
                  <a:schemeClr val="tx1"/>
                </a:solidFill>
                <a:latin typeface="GOST type A" panose="020B0500000000000000" pitchFamily="34" charset="0"/>
              </a:rPr>
              <a:t>модуль</a:t>
            </a:r>
          </a:p>
          <a:p>
            <a:pPr algn="ctr"/>
            <a:r>
              <a:rPr lang="en-US" kern="900" dirty="0">
                <a:solidFill>
                  <a:schemeClr val="tx1"/>
                </a:solidFill>
                <a:latin typeface="GOST type A" panose="020B0500000000000000" pitchFamily="34" charset="0"/>
              </a:rPr>
              <a:t>Amperka HC-05</a:t>
            </a:r>
          </a:p>
          <a:p>
            <a:endParaRPr lang="ru-RU" kern="900" dirty="0">
              <a:solidFill>
                <a:schemeClr val="tx1"/>
              </a:solidFill>
              <a:latin typeface="GOST type A" panose="020B0500000000000000" pitchFamily="34" charset="0"/>
            </a:endParaRPr>
          </a:p>
        </p:txBody>
      </p: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4F116C34-36B3-4B3E-B6ED-434A0C1BA59E}"/>
              </a:ext>
            </a:extLst>
          </p:cNvPr>
          <p:cNvCxnSpPr>
            <a:cxnSpLocks/>
            <a:stCxn id="43" idx="1"/>
            <a:endCxn id="4" idx="0"/>
          </p:cNvCxnSpPr>
          <p:nvPr/>
        </p:nvCxnSpPr>
        <p:spPr>
          <a:xfrm rot="10800000" flipV="1">
            <a:off x="3127514" y="1855306"/>
            <a:ext cx="2312501" cy="795129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21FE92D-992D-48EF-976B-10DBD0CEE9B1}"/>
              </a:ext>
            </a:extLst>
          </p:cNvPr>
          <p:cNvSpPr txBox="1"/>
          <p:nvPr/>
        </p:nvSpPr>
        <p:spPr>
          <a:xfrm>
            <a:off x="3461086" y="1485974"/>
            <a:ext cx="155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GOST type A" panose="020B0500000000000000" pitchFamily="34" charset="0"/>
              </a:rPr>
              <a:t>Цифровой сигнал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99BAD1-EA73-404D-85CA-25AAAF3A78D7}"/>
              </a:ext>
            </a:extLst>
          </p:cNvPr>
          <p:cNvSpPr txBox="1"/>
          <p:nvPr/>
        </p:nvSpPr>
        <p:spPr>
          <a:xfrm>
            <a:off x="7898389" y="4170836"/>
            <a:ext cx="140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GOST type A" panose="020B0500000000000000" pitchFamily="34" charset="0"/>
              </a:rPr>
              <a:t>Цифровой сигнал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940F55-0CDC-4F4E-8BC5-1E38F5827F2A}"/>
              </a:ext>
            </a:extLst>
          </p:cNvPr>
          <p:cNvSpPr txBox="1"/>
          <p:nvPr/>
        </p:nvSpPr>
        <p:spPr>
          <a:xfrm>
            <a:off x="4323518" y="2552558"/>
            <a:ext cx="140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GOST type A" panose="020B0500000000000000" pitchFamily="34" charset="0"/>
              </a:rPr>
              <a:t>Цифровой сигнал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60C573-FE01-4337-9B21-7D8604542478}"/>
              </a:ext>
            </a:extLst>
          </p:cNvPr>
          <p:cNvSpPr txBox="1"/>
          <p:nvPr/>
        </p:nvSpPr>
        <p:spPr>
          <a:xfrm>
            <a:off x="7898389" y="1498867"/>
            <a:ext cx="140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GOST type A" panose="020B0500000000000000" pitchFamily="34" charset="0"/>
              </a:rPr>
              <a:t>Цифровой сигнал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EE1B47-BBA0-4630-A698-434AFAFB0DD6}"/>
              </a:ext>
            </a:extLst>
          </p:cNvPr>
          <p:cNvSpPr txBox="1"/>
          <p:nvPr/>
        </p:nvSpPr>
        <p:spPr>
          <a:xfrm>
            <a:off x="4505640" y="5328887"/>
            <a:ext cx="140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GOST type A" panose="020B0500000000000000" pitchFamily="34" charset="0"/>
              </a:rPr>
              <a:t>Цифровой сигнал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388BAF-FDAE-4226-BAF7-9D11474673ED}"/>
              </a:ext>
            </a:extLst>
          </p:cNvPr>
          <p:cNvSpPr txBox="1"/>
          <p:nvPr/>
        </p:nvSpPr>
        <p:spPr>
          <a:xfrm>
            <a:off x="2090531" y="3999709"/>
            <a:ext cx="140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GOST type A" panose="020B0500000000000000" pitchFamily="34" charset="0"/>
              </a:rPr>
              <a:t>10</a:t>
            </a:r>
            <a:r>
              <a:rPr lang="en-US" dirty="0">
                <a:latin typeface="GOST type A" panose="020B0500000000000000" pitchFamily="34" charset="0"/>
              </a:rPr>
              <a:t> </a:t>
            </a:r>
            <a:r>
              <a:rPr lang="ru-RU" dirty="0">
                <a:latin typeface="GOST type A" panose="020B0500000000000000" pitchFamily="34" charset="0"/>
              </a:rPr>
              <a:t>Вольт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17AE5967-4F70-449D-ABC8-42D9E2EDADA6}"/>
              </a:ext>
            </a:extLst>
          </p:cNvPr>
          <p:cNvCxnSpPr>
            <a:cxnSpLocks/>
          </p:cNvCxnSpPr>
          <p:nvPr/>
        </p:nvCxnSpPr>
        <p:spPr>
          <a:xfrm flipV="1">
            <a:off x="4240690" y="4853610"/>
            <a:ext cx="513528" cy="662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590841D-DDCA-4CA8-8880-A0B766840987}"/>
              </a:ext>
            </a:extLst>
          </p:cNvPr>
          <p:cNvSpPr txBox="1"/>
          <p:nvPr/>
        </p:nvSpPr>
        <p:spPr>
          <a:xfrm>
            <a:off x="3884758" y="4123158"/>
            <a:ext cx="97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GOST type A" panose="020B0500000000000000" pitchFamily="34" charset="0"/>
              </a:rPr>
              <a:t>10</a:t>
            </a:r>
            <a:r>
              <a:rPr lang="en-US" dirty="0">
                <a:latin typeface="GOST type A" panose="020B0500000000000000" pitchFamily="34" charset="0"/>
              </a:rPr>
              <a:t> </a:t>
            </a:r>
            <a:r>
              <a:rPr lang="ru-RU" dirty="0">
                <a:latin typeface="GOST type A" panose="020B0500000000000000" pitchFamily="34" charset="0"/>
              </a:rPr>
              <a:t>Вольт</a:t>
            </a:r>
          </a:p>
        </p:txBody>
      </p:sp>
    </p:spTree>
    <p:extLst>
      <p:ext uri="{BB962C8B-B14F-4D97-AF65-F5344CB8AC3E}">
        <p14:creationId xmlns:p14="http://schemas.microsoft.com/office/powerpoint/2010/main" val="251332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05E0BAC-6850-48E4-965A-9E288D8659B8}"/>
              </a:ext>
            </a:extLst>
          </p:cNvPr>
          <p:cNvSpPr/>
          <p:nvPr/>
        </p:nvSpPr>
        <p:spPr>
          <a:xfrm>
            <a:off x="2014330" y="2650436"/>
            <a:ext cx="2226365" cy="11661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kern="900" dirty="0">
                <a:solidFill>
                  <a:schemeClr val="tx1"/>
                </a:solidFill>
                <a:latin typeface="GOST type A" panose="020B0500000000000000" pitchFamily="34" charset="0"/>
              </a:rPr>
              <a:t>A1</a:t>
            </a:r>
            <a:endParaRPr lang="ru-RU" kern="900" dirty="0">
              <a:solidFill>
                <a:schemeClr val="tx1"/>
              </a:solidFill>
              <a:latin typeface="GOST type A" panose="020B0500000000000000" pitchFamily="34" charset="0"/>
            </a:endParaRPr>
          </a:p>
          <a:p>
            <a:r>
              <a:rPr lang="ru-RU" kern="900" dirty="0">
                <a:solidFill>
                  <a:schemeClr val="tx1"/>
                </a:solidFill>
                <a:latin typeface="GOST type A" panose="020B0500000000000000" pitchFamily="34" charset="0"/>
              </a:rPr>
              <a:t>Микроконтроллер</a:t>
            </a:r>
          </a:p>
          <a:p>
            <a:pPr algn="ctr"/>
            <a:r>
              <a:rPr lang="en-US" kern="900" dirty="0">
                <a:solidFill>
                  <a:schemeClr val="tx1"/>
                </a:solidFill>
                <a:latin typeface="GOST type A" panose="020B0500000000000000" pitchFamily="34" charset="0"/>
              </a:rPr>
              <a:t>Arduino Nano</a:t>
            </a:r>
          </a:p>
          <a:p>
            <a:endParaRPr lang="ru-RU" kern="900" dirty="0">
              <a:solidFill>
                <a:schemeClr val="tx1"/>
              </a:solidFill>
              <a:latin typeface="GOST type A" panose="020B0500000000000000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654A6C-2DB0-40D5-B679-EEF0FFA6F87A}"/>
              </a:ext>
            </a:extLst>
          </p:cNvPr>
          <p:cNvSpPr/>
          <p:nvPr/>
        </p:nvSpPr>
        <p:spPr>
          <a:xfrm>
            <a:off x="7666380" y="2695991"/>
            <a:ext cx="1404733" cy="1128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kern="900" dirty="0">
                <a:solidFill>
                  <a:schemeClr val="tx1"/>
                </a:solidFill>
                <a:latin typeface="GOST type A" panose="020B0500000000000000" pitchFamily="34" charset="0"/>
              </a:rPr>
              <a:t>A4</a:t>
            </a:r>
            <a:endParaRPr lang="ru-RU" kern="900" dirty="0">
              <a:solidFill>
                <a:schemeClr val="tx1"/>
              </a:solidFill>
              <a:latin typeface="GOST type A" panose="020B0500000000000000" pitchFamily="34" charset="0"/>
            </a:endParaRPr>
          </a:p>
          <a:p>
            <a:r>
              <a:rPr lang="ru-RU" kern="900" dirty="0">
                <a:solidFill>
                  <a:schemeClr val="tx1"/>
                </a:solidFill>
                <a:latin typeface="GOST type A" panose="020B0500000000000000" pitchFamily="34" charset="0"/>
              </a:rPr>
              <a:t>Дисплей</a:t>
            </a:r>
          </a:p>
          <a:p>
            <a:pPr algn="ctr"/>
            <a:r>
              <a:rPr lang="en-US" kern="900" dirty="0">
                <a:solidFill>
                  <a:schemeClr val="tx1"/>
                </a:solidFill>
                <a:latin typeface="GOST type A" panose="020B0500000000000000" pitchFamily="34" charset="0"/>
              </a:rPr>
              <a:t>Oled 0.96</a:t>
            </a:r>
          </a:p>
          <a:p>
            <a:endParaRPr lang="ru-RU" kern="900" dirty="0">
              <a:solidFill>
                <a:schemeClr val="tx1"/>
              </a:solidFill>
              <a:latin typeface="GOST type A" panose="020B0500000000000000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AAE694E-891E-4371-8661-B5A0B4643B64}"/>
              </a:ext>
            </a:extLst>
          </p:cNvPr>
          <p:cNvSpPr/>
          <p:nvPr/>
        </p:nvSpPr>
        <p:spPr>
          <a:xfrm>
            <a:off x="4840352" y="2822715"/>
            <a:ext cx="1404732" cy="808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kern="900" dirty="0">
                <a:solidFill>
                  <a:schemeClr val="tx1"/>
                </a:solidFill>
                <a:latin typeface="GOST type A" panose="020B0500000000000000" pitchFamily="34" charset="0"/>
              </a:rPr>
              <a:t>A</a:t>
            </a:r>
            <a:r>
              <a:rPr lang="ru-RU" kern="900" dirty="0">
                <a:solidFill>
                  <a:schemeClr val="tx1"/>
                </a:solidFill>
                <a:latin typeface="GOST type A" panose="020B0500000000000000" pitchFamily="34" charset="0"/>
              </a:rPr>
              <a:t>2</a:t>
            </a:r>
          </a:p>
          <a:p>
            <a:r>
              <a:rPr lang="ru-RU" kern="900" dirty="0">
                <a:solidFill>
                  <a:schemeClr val="tx1"/>
                </a:solidFill>
                <a:latin typeface="GOST type A" panose="020B0500000000000000" pitchFamily="34" charset="0"/>
              </a:rPr>
              <a:t>Интерфейс </a:t>
            </a:r>
            <a:r>
              <a:rPr lang="en-US" kern="900" dirty="0">
                <a:solidFill>
                  <a:schemeClr val="tx1"/>
                </a:solidFill>
                <a:latin typeface="GOST type A" panose="020B0500000000000000" pitchFamily="34" charset="0"/>
              </a:rPr>
              <a:t>I2C</a:t>
            </a:r>
          </a:p>
          <a:p>
            <a:endParaRPr lang="ru-RU" kern="900" dirty="0">
              <a:solidFill>
                <a:schemeClr val="tx1"/>
              </a:solidFill>
              <a:latin typeface="GOST type A" panose="020B0500000000000000" pitchFamily="34" charset="0"/>
            </a:endParaRPr>
          </a:p>
        </p:txBody>
      </p: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2097B7DB-7B44-4C6A-8671-DE8FB12C66AE}"/>
              </a:ext>
            </a:extLst>
          </p:cNvPr>
          <p:cNvCxnSpPr>
            <a:cxnSpLocks/>
            <a:stCxn id="41" idx="2"/>
            <a:endCxn id="4" idx="0"/>
          </p:cNvCxnSpPr>
          <p:nvPr/>
        </p:nvCxnSpPr>
        <p:spPr>
          <a:xfrm rot="5400000">
            <a:off x="3435726" y="1676508"/>
            <a:ext cx="665715" cy="12821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B1A22A0-C3CF-42E1-AF4F-8EFB43A43DD3}"/>
              </a:ext>
            </a:extLst>
          </p:cNvPr>
          <p:cNvCxnSpPr>
            <a:cxnSpLocks/>
          </p:cNvCxnSpPr>
          <p:nvPr/>
        </p:nvCxnSpPr>
        <p:spPr>
          <a:xfrm flipV="1">
            <a:off x="2309194" y="2014330"/>
            <a:ext cx="0" cy="63610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1FDCB416-7700-41AB-8095-4AD92DF4FA24}"/>
              </a:ext>
            </a:extLst>
          </p:cNvPr>
          <p:cNvSpPr/>
          <p:nvPr/>
        </p:nvSpPr>
        <p:spPr>
          <a:xfrm>
            <a:off x="1736036" y="1099931"/>
            <a:ext cx="1146316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kern="900" dirty="0">
                <a:solidFill>
                  <a:schemeClr val="tx1"/>
                </a:solidFill>
                <a:latin typeface="GOST type A" panose="020B0500000000000000" pitchFamily="34" charset="0"/>
              </a:rPr>
              <a:t>A5</a:t>
            </a:r>
            <a:endParaRPr lang="ru-RU" kern="900" dirty="0">
              <a:solidFill>
                <a:schemeClr val="tx1"/>
              </a:solidFill>
              <a:latin typeface="GOST type A" panose="020B0500000000000000" pitchFamily="34" charset="0"/>
            </a:endParaRPr>
          </a:p>
          <a:p>
            <a:r>
              <a:rPr lang="ru-RU" kern="900" dirty="0">
                <a:solidFill>
                  <a:schemeClr val="tx1"/>
                </a:solidFill>
                <a:latin typeface="GOST type A" panose="020B0500000000000000" pitchFamily="34" charset="0"/>
              </a:rPr>
              <a:t>Джойстик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EFF6876-BBB5-4549-A369-2B979EA0A18E}"/>
              </a:ext>
            </a:extLst>
          </p:cNvPr>
          <p:cNvSpPr/>
          <p:nvPr/>
        </p:nvSpPr>
        <p:spPr>
          <a:xfrm>
            <a:off x="1782418" y="2531165"/>
            <a:ext cx="4717772" cy="1457742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59C0D04-3A46-4A46-BE0B-4D3A70ED2FDE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>
            <a:off x="4240695" y="3226906"/>
            <a:ext cx="599657" cy="662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165DEFD-0E79-46C6-8527-4D64E7875CF6}"/>
              </a:ext>
            </a:extLst>
          </p:cNvPr>
          <p:cNvSpPr/>
          <p:nvPr/>
        </p:nvSpPr>
        <p:spPr>
          <a:xfrm>
            <a:off x="7666380" y="1104907"/>
            <a:ext cx="1404733" cy="1128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kern="900" dirty="0">
                <a:solidFill>
                  <a:schemeClr val="tx1"/>
                </a:solidFill>
                <a:latin typeface="GOST type A" panose="020B0500000000000000" pitchFamily="34" charset="0"/>
              </a:rPr>
              <a:t>A3</a:t>
            </a:r>
            <a:endParaRPr lang="ru-RU" kern="900" dirty="0">
              <a:solidFill>
                <a:schemeClr val="tx1"/>
              </a:solidFill>
              <a:latin typeface="GOST type A" panose="020B0500000000000000" pitchFamily="34" charset="0"/>
            </a:endParaRPr>
          </a:p>
          <a:p>
            <a:r>
              <a:rPr lang="en-US" kern="900" dirty="0">
                <a:solidFill>
                  <a:schemeClr val="tx1"/>
                </a:solidFill>
                <a:latin typeface="GOST type A" panose="020B0500000000000000" pitchFamily="34" charset="0"/>
              </a:rPr>
              <a:t>IMU </a:t>
            </a:r>
            <a:r>
              <a:rPr lang="ru-RU" kern="900" dirty="0">
                <a:solidFill>
                  <a:schemeClr val="tx1"/>
                </a:solidFill>
                <a:latin typeface="GOST type A" panose="020B0500000000000000" pitchFamily="34" charset="0"/>
              </a:rPr>
              <a:t>сенсор</a:t>
            </a:r>
          </a:p>
          <a:p>
            <a:pPr algn="ctr"/>
            <a:r>
              <a:rPr lang="en-US" kern="900" dirty="0">
                <a:solidFill>
                  <a:schemeClr val="tx1"/>
                </a:solidFill>
                <a:latin typeface="GOST type A" panose="020B0500000000000000" pitchFamily="34" charset="0"/>
              </a:rPr>
              <a:t>Troyka imu 10-dof</a:t>
            </a:r>
          </a:p>
          <a:p>
            <a:endParaRPr lang="ru-RU" kern="900" dirty="0">
              <a:solidFill>
                <a:schemeClr val="tx1"/>
              </a:solidFill>
              <a:latin typeface="GOST type A" panose="020B0500000000000000" pitchFamily="34" charset="0"/>
            </a:endParaRPr>
          </a:p>
        </p:txBody>
      </p: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DE74FA70-5D91-4B9F-97E5-9A94DEC88DDA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6245084" y="1668952"/>
            <a:ext cx="1421296" cy="13525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E47B9ACD-7774-4936-A015-06C3E1B70AD0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6245084" y="3260036"/>
            <a:ext cx="1421296" cy="13293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45068528-5018-4085-B654-3836DC046ECF}"/>
              </a:ext>
            </a:extLst>
          </p:cNvPr>
          <p:cNvSpPr/>
          <p:nvPr/>
        </p:nvSpPr>
        <p:spPr>
          <a:xfrm>
            <a:off x="3296470" y="1070322"/>
            <a:ext cx="2226365" cy="914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kern="900" dirty="0">
                <a:solidFill>
                  <a:schemeClr val="tx1"/>
                </a:solidFill>
                <a:latin typeface="GOST type A" panose="020B0500000000000000" pitchFamily="34" charset="0"/>
              </a:rPr>
              <a:t>A</a:t>
            </a:r>
            <a:r>
              <a:rPr lang="ru-RU" kern="900" dirty="0">
                <a:solidFill>
                  <a:schemeClr val="tx1"/>
                </a:solidFill>
                <a:latin typeface="GOST type A" panose="020B0500000000000000" pitchFamily="34" charset="0"/>
              </a:rPr>
              <a:t>6</a:t>
            </a:r>
          </a:p>
          <a:p>
            <a:r>
              <a:rPr lang="en-US" kern="900" dirty="0">
                <a:solidFill>
                  <a:schemeClr val="tx1"/>
                </a:solidFill>
                <a:latin typeface="GOST type A" panose="020B0500000000000000" pitchFamily="34" charset="0"/>
              </a:rPr>
              <a:t>Bluetooth </a:t>
            </a:r>
            <a:r>
              <a:rPr lang="ru-RU" kern="900" dirty="0">
                <a:solidFill>
                  <a:schemeClr val="tx1"/>
                </a:solidFill>
                <a:latin typeface="GOST type A" panose="020B0500000000000000" pitchFamily="34" charset="0"/>
              </a:rPr>
              <a:t>модуль</a:t>
            </a:r>
          </a:p>
          <a:p>
            <a:pPr algn="ctr"/>
            <a:r>
              <a:rPr lang="en-US" kern="900" dirty="0">
                <a:solidFill>
                  <a:schemeClr val="tx1"/>
                </a:solidFill>
                <a:latin typeface="GOST type A" panose="020B0500000000000000" pitchFamily="34" charset="0"/>
              </a:rPr>
              <a:t>Amperka HC-05</a:t>
            </a:r>
          </a:p>
          <a:p>
            <a:endParaRPr lang="ru-RU" kern="900" dirty="0">
              <a:solidFill>
                <a:schemeClr val="tx1"/>
              </a:solidFill>
              <a:latin typeface="GOST type A" panose="020B0500000000000000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BBCC9-CC32-49FC-9E1C-6526CFFDB238}"/>
              </a:ext>
            </a:extLst>
          </p:cNvPr>
          <p:cNvSpPr txBox="1"/>
          <p:nvPr/>
        </p:nvSpPr>
        <p:spPr>
          <a:xfrm>
            <a:off x="6652590" y="355317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OST type A" panose="020B0500000000000000" pitchFamily="34" charset="0"/>
              </a:rPr>
              <a:t>I2C</a:t>
            </a:r>
            <a:endParaRPr lang="ru-RU" dirty="0">
              <a:latin typeface="GOST type A" panose="020B0500000000000000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05AB65-8B57-4885-B733-3EE146AA1AD9}"/>
              </a:ext>
            </a:extLst>
          </p:cNvPr>
          <p:cNvSpPr txBox="1"/>
          <p:nvPr/>
        </p:nvSpPr>
        <p:spPr>
          <a:xfrm>
            <a:off x="6588134" y="2664103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OST type A" panose="020B0500000000000000" pitchFamily="34" charset="0"/>
              </a:rPr>
              <a:t>I2C</a:t>
            </a:r>
            <a:endParaRPr lang="ru-RU" dirty="0">
              <a:latin typeface="GOST type A" panose="020B0500000000000000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24A8D7-FB14-4760-8440-7A23679FBCD0}"/>
              </a:ext>
            </a:extLst>
          </p:cNvPr>
          <p:cNvSpPr txBox="1"/>
          <p:nvPr/>
        </p:nvSpPr>
        <p:spPr>
          <a:xfrm>
            <a:off x="4328639" y="2787025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OST type A" panose="020B0500000000000000" pitchFamily="34" charset="0"/>
              </a:rPr>
              <a:t>I2C</a:t>
            </a:r>
            <a:endParaRPr lang="ru-RU" dirty="0">
              <a:latin typeface="GOST type A" panose="020B0500000000000000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255816-472A-4D09-83FA-D25F5A91FBBB}"/>
              </a:ext>
            </a:extLst>
          </p:cNvPr>
          <p:cNvSpPr txBox="1"/>
          <p:nvPr/>
        </p:nvSpPr>
        <p:spPr>
          <a:xfrm>
            <a:off x="4475519" y="2031650"/>
            <a:ext cx="191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GOST type A" panose="020B0500000000000000" pitchFamily="34" charset="0"/>
              </a:rPr>
              <a:t>Цифровой сигнал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BC77A9-4013-4A44-8972-D2FA82CEE6A9}"/>
              </a:ext>
            </a:extLst>
          </p:cNvPr>
          <p:cNvSpPr txBox="1"/>
          <p:nvPr/>
        </p:nvSpPr>
        <p:spPr>
          <a:xfrm>
            <a:off x="778570" y="2004409"/>
            <a:ext cx="1404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GOST type A" panose="020B0500000000000000" pitchFamily="34" charset="0"/>
              </a:rPr>
              <a:t>Аналоговый и цифровой сигнал</a:t>
            </a:r>
          </a:p>
        </p:txBody>
      </p:sp>
    </p:spTree>
    <p:extLst>
      <p:ext uri="{BB962C8B-B14F-4D97-AF65-F5344CB8AC3E}">
        <p14:creationId xmlns:p14="http://schemas.microsoft.com/office/powerpoint/2010/main" val="314181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1E9B2740-2A38-4A5F-BA0B-202FFE4A1D38}"/>
              </a:ext>
            </a:extLst>
          </p:cNvPr>
          <p:cNvSpPr/>
          <p:nvPr/>
        </p:nvSpPr>
        <p:spPr>
          <a:xfrm>
            <a:off x="2080591" y="321368"/>
            <a:ext cx="1258957" cy="6361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Начало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EF420CE-955C-45CF-96E4-4DBD81A3F9F5}"/>
              </a:ext>
            </a:extLst>
          </p:cNvPr>
          <p:cNvSpPr/>
          <p:nvPr/>
        </p:nvSpPr>
        <p:spPr>
          <a:xfrm>
            <a:off x="1643270" y="1368290"/>
            <a:ext cx="2120347" cy="6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Ожидание сигнала на подключение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9B54567-091B-49D4-A648-7EEFD21644F6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2703444" y="957472"/>
            <a:ext cx="6626" cy="4108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D7A71F9-3EEA-41D9-A1E2-ED7FEC9AD11D}"/>
              </a:ext>
            </a:extLst>
          </p:cNvPr>
          <p:cNvCxnSpPr>
            <a:cxnSpLocks/>
          </p:cNvCxnSpPr>
          <p:nvPr/>
        </p:nvCxnSpPr>
        <p:spPr>
          <a:xfrm flipH="1">
            <a:off x="2710070" y="2004394"/>
            <a:ext cx="6626" cy="4108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омб 14">
            <a:extLst>
              <a:ext uri="{FF2B5EF4-FFF2-40B4-BE49-F238E27FC236}">
                <a16:creationId xmlns:a16="http://schemas.microsoft.com/office/drawing/2014/main" id="{800BB31E-A2A4-4EF2-AC9D-C3A078C02EE7}"/>
              </a:ext>
            </a:extLst>
          </p:cNvPr>
          <p:cNvSpPr/>
          <p:nvPr/>
        </p:nvSpPr>
        <p:spPr>
          <a:xfrm>
            <a:off x="1480930" y="2415212"/>
            <a:ext cx="2471531" cy="1046913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Пришел ли сигнал</a:t>
            </a:r>
            <a:r>
              <a:rPr lang="en-US" sz="1400" dirty="0"/>
              <a:t> </a:t>
            </a:r>
            <a:r>
              <a:rPr lang="ru-RU" sz="1400" dirty="0"/>
              <a:t>о начале игры</a:t>
            </a:r>
            <a:r>
              <a:rPr lang="en-US" sz="1400" dirty="0"/>
              <a:t>?</a:t>
            </a:r>
            <a:endParaRPr lang="ru-RU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F17586-6A33-4B60-A67A-CDCC0B079056}"/>
              </a:ext>
            </a:extLst>
          </p:cNvPr>
          <p:cNvSpPr txBox="1"/>
          <p:nvPr/>
        </p:nvSpPr>
        <p:spPr>
          <a:xfrm>
            <a:off x="4038600" y="2594111"/>
            <a:ext cx="56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Нет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98E51A2-05EE-4E01-B630-3D576BAE886F}"/>
              </a:ext>
            </a:extLst>
          </p:cNvPr>
          <p:cNvSpPr/>
          <p:nvPr/>
        </p:nvSpPr>
        <p:spPr>
          <a:xfrm>
            <a:off x="1649896" y="3872944"/>
            <a:ext cx="2120347" cy="6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Запустить игру, реагируя на сигналы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9DBC6440-2096-4197-B405-4D29481CE129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710070" y="3462126"/>
            <a:ext cx="6626" cy="4108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F0694A87-C705-468E-B81F-5D71031673C1}"/>
              </a:ext>
            </a:extLst>
          </p:cNvPr>
          <p:cNvCxnSpPr>
            <a:cxnSpLocks/>
          </p:cNvCxnSpPr>
          <p:nvPr/>
        </p:nvCxnSpPr>
        <p:spPr>
          <a:xfrm flipV="1">
            <a:off x="3952461" y="2939530"/>
            <a:ext cx="917713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Ромб 33">
            <a:extLst>
              <a:ext uri="{FF2B5EF4-FFF2-40B4-BE49-F238E27FC236}">
                <a16:creationId xmlns:a16="http://schemas.microsoft.com/office/drawing/2014/main" id="{71E2B621-A05D-4E89-A761-22EB176800DB}"/>
              </a:ext>
            </a:extLst>
          </p:cNvPr>
          <p:cNvSpPr/>
          <p:nvPr/>
        </p:nvSpPr>
        <p:spPr>
          <a:xfrm>
            <a:off x="4870174" y="2439986"/>
            <a:ext cx="2471531" cy="1046913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Какого типа пришел сигнал</a:t>
            </a:r>
            <a:r>
              <a:rPr lang="en-US" sz="1400" dirty="0"/>
              <a:t>?</a:t>
            </a:r>
            <a:endParaRPr lang="ru-RU" sz="1400" dirty="0"/>
          </a:p>
        </p:txBody>
      </p: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D66D4D87-B943-451D-A8F3-FB96514C96A5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 flipH="1" flipV="1">
            <a:off x="-513247" y="4280454"/>
            <a:ext cx="3335961" cy="652393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BE961C33-9D68-4FB9-9ABF-71137B4997E8}"/>
              </a:ext>
            </a:extLst>
          </p:cNvPr>
          <p:cNvSpPr/>
          <p:nvPr/>
        </p:nvSpPr>
        <p:spPr>
          <a:xfrm>
            <a:off x="8060634" y="2645390"/>
            <a:ext cx="2120347" cy="6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Позволить свободно управлять роботом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614635-D4C6-4B02-8A07-C4FF996E422F}"/>
              </a:ext>
            </a:extLst>
          </p:cNvPr>
          <p:cNvSpPr txBox="1"/>
          <p:nvPr/>
        </p:nvSpPr>
        <p:spPr>
          <a:xfrm>
            <a:off x="6971927" y="2365519"/>
            <a:ext cx="1090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Свободное </a:t>
            </a:r>
          </a:p>
          <a:p>
            <a:r>
              <a:rPr lang="ru-RU" sz="1400" dirty="0"/>
              <a:t>управление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7469E952-5CC3-4890-A048-B6B26A196A75}"/>
              </a:ext>
            </a:extLst>
          </p:cNvPr>
          <p:cNvSpPr/>
          <p:nvPr/>
        </p:nvSpPr>
        <p:spPr>
          <a:xfrm>
            <a:off x="1643270" y="4919866"/>
            <a:ext cx="2120347" cy="6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Закончить игру, исполнив команды</a:t>
            </a: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633EFE76-AF17-400C-A4C2-3E17E0258D74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2703444" y="4509048"/>
            <a:ext cx="6626" cy="4108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022DC765-4093-41B9-9C7A-07545DD5FFD7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763617" y="5237913"/>
            <a:ext cx="558248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Ромб 44">
            <a:extLst>
              <a:ext uri="{FF2B5EF4-FFF2-40B4-BE49-F238E27FC236}">
                <a16:creationId xmlns:a16="http://schemas.microsoft.com/office/drawing/2014/main" id="{5326CC9F-7C6E-47A3-A928-55FD265BB581}"/>
              </a:ext>
            </a:extLst>
          </p:cNvPr>
          <p:cNvSpPr/>
          <p:nvPr/>
        </p:nvSpPr>
        <p:spPr>
          <a:xfrm>
            <a:off x="4321865" y="4714457"/>
            <a:ext cx="2471531" cy="1046913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Играть снова</a:t>
            </a:r>
            <a:r>
              <a:rPr lang="en-US" sz="2000" dirty="0"/>
              <a:t>?</a:t>
            </a:r>
            <a:endParaRPr lang="ru-RU" sz="2000" dirty="0"/>
          </a:p>
        </p:txBody>
      </p:sp>
      <p:cxnSp>
        <p:nvCxnSpPr>
          <p:cNvPr id="47" name="Соединитель: уступ 46">
            <a:extLst>
              <a:ext uri="{FF2B5EF4-FFF2-40B4-BE49-F238E27FC236}">
                <a16:creationId xmlns:a16="http://schemas.microsoft.com/office/drawing/2014/main" id="{FD5BA188-C8D1-46BD-8BE5-57F614E01295}"/>
              </a:ext>
            </a:extLst>
          </p:cNvPr>
          <p:cNvCxnSpPr>
            <a:cxnSpLocks/>
            <a:endCxn id="28" idx="3"/>
          </p:cNvCxnSpPr>
          <p:nvPr/>
        </p:nvCxnSpPr>
        <p:spPr>
          <a:xfrm rot="10800000">
            <a:off x="3770244" y="4190997"/>
            <a:ext cx="1787389" cy="523463"/>
          </a:xfrm>
          <a:prstGeom prst="bentConnector3">
            <a:avLst>
              <a:gd name="adj1" fmla="val 1807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1131B15-8CD4-4213-84FE-B440C9E9E863}"/>
              </a:ext>
            </a:extLst>
          </p:cNvPr>
          <p:cNvSpPr txBox="1"/>
          <p:nvPr/>
        </p:nvSpPr>
        <p:spPr>
          <a:xfrm>
            <a:off x="4663938" y="375366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</a:t>
            </a:r>
          </a:p>
        </p:txBody>
      </p:sp>
      <p:cxnSp>
        <p:nvCxnSpPr>
          <p:cNvPr id="53" name="Соединитель: уступ 52">
            <a:extLst>
              <a:ext uri="{FF2B5EF4-FFF2-40B4-BE49-F238E27FC236}">
                <a16:creationId xmlns:a16="http://schemas.microsoft.com/office/drawing/2014/main" id="{1BAB9B26-A472-4232-827D-29921C954782}"/>
              </a:ext>
            </a:extLst>
          </p:cNvPr>
          <p:cNvCxnSpPr>
            <a:stCxn id="45" idx="2"/>
          </p:cNvCxnSpPr>
          <p:nvPr/>
        </p:nvCxnSpPr>
        <p:spPr>
          <a:xfrm rot="5400000">
            <a:off x="2942805" y="3653452"/>
            <a:ext cx="506908" cy="4722744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ED4B8EC-2BA1-42EB-97FF-42C38B833196}"/>
              </a:ext>
            </a:extLst>
          </p:cNvPr>
          <p:cNvSpPr txBox="1"/>
          <p:nvPr/>
        </p:nvSpPr>
        <p:spPr>
          <a:xfrm>
            <a:off x="4764668" y="5853413"/>
            <a:ext cx="53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Нет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EB608728-E7F9-4738-A554-4D168D0E1E5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7341705" y="2949310"/>
            <a:ext cx="718929" cy="141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BCAD8A1-9409-45C6-902B-B5C575DDA82E}"/>
              </a:ext>
            </a:extLst>
          </p:cNvPr>
          <p:cNvSpPr txBox="1"/>
          <p:nvPr/>
        </p:nvSpPr>
        <p:spPr>
          <a:xfrm>
            <a:off x="4992757" y="1310656"/>
            <a:ext cx="101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Никакой</a:t>
            </a:r>
          </a:p>
        </p:txBody>
      </p: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78A9F55C-2086-4456-941B-8589CCD75375}"/>
              </a:ext>
            </a:extLst>
          </p:cNvPr>
          <p:cNvCxnSpPr>
            <a:cxnSpLocks/>
            <a:stCxn id="34" idx="0"/>
            <a:endCxn id="5" idx="3"/>
          </p:cNvCxnSpPr>
          <p:nvPr/>
        </p:nvCxnSpPr>
        <p:spPr>
          <a:xfrm rot="16200000" flipV="1">
            <a:off x="4557957" y="892002"/>
            <a:ext cx="753644" cy="2342323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BE709548-6893-4325-A1CE-0A04D94C0FBF}"/>
              </a:ext>
            </a:extLst>
          </p:cNvPr>
          <p:cNvSpPr/>
          <p:nvPr/>
        </p:nvSpPr>
        <p:spPr>
          <a:xfrm>
            <a:off x="8060634" y="3642384"/>
            <a:ext cx="2120347" cy="6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Позволить настроить робота</a:t>
            </a:r>
          </a:p>
        </p:txBody>
      </p: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02391B2C-85AE-449C-9A47-2C057302BA04}"/>
              </a:ext>
            </a:extLst>
          </p:cNvPr>
          <p:cNvCxnSpPr>
            <a:cxnSpLocks/>
            <a:stCxn id="34" idx="2"/>
            <a:endCxn id="68" idx="1"/>
          </p:cNvCxnSpPr>
          <p:nvPr/>
        </p:nvCxnSpPr>
        <p:spPr>
          <a:xfrm rot="16200000" flipH="1">
            <a:off x="6846519" y="2746320"/>
            <a:ext cx="473537" cy="1954694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4F3B31B-53CB-4C6F-9EE0-A16CCA6BD2B4}"/>
              </a:ext>
            </a:extLst>
          </p:cNvPr>
          <p:cNvSpPr txBox="1"/>
          <p:nvPr/>
        </p:nvSpPr>
        <p:spPr>
          <a:xfrm>
            <a:off x="6721390" y="3594257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Настройки</a:t>
            </a: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E9818486-498F-417B-8739-8EB1C2AEBBD9}"/>
              </a:ext>
            </a:extLst>
          </p:cNvPr>
          <p:cNvSpPr/>
          <p:nvPr/>
        </p:nvSpPr>
        <p:spPr>
          <a:xfrm>
            <a:off x="8060634" y="4601814"/>
            <a:ext cx="2120347" cy="6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Вернуться в режим ожидания</a:t>
            </a:r>
          </a:p>
        </p:txBody>
      </p: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A960CBB5-D20C-42E6-9FC3-B4AFE58CDA1A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10180981" y="4905734"/>
            <a:ext cx="773902" cy="141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D19E62EC-6B05-4CBA-9270-03FCAFAA3B26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0180981" y="2963442"/>
            <a:ext cx="773902" cy="1942292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1E6DE985-F3A3-4D07-90AF-441C599051E4}"/>
              </a:ext>
            </a:extLst>
          </p:cNvPr>
          <p:cNvCxnSpPr>
            <a:cxnSpLocks/>
          </p:cNvCxnSpPr>
          <p:nvPr/>
        </p:nvCxnSpPr>
        <p:spPr>
          <a:xfrm>
            <a:off x="10198897" y="3976997"/>
            <a:ext cx="755986" cy="2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Соединитель: уступ 92">
            <a:extLst>
              <a:ext uri="{FF2B5EF4-FFF2-40B4-BE49-F238E27FC236}">
                <a16:creationId xmlns:a16="http://schemas.microsoft.com/office/drawing/2014/main" id="{7F906ACA-2BD0-419A-BC69-ADD05A7643DD}"/>
              </a:ext>
            </a:extLst>
          </p:cNvPr>
          <p:cNvCxnSpPr>
            <a:cxnSpLocks/>
            <a:stCxn id="74" idx="1"/>
          </p:cNvCxnSpPr>
          <p:nvPr/>
        </p:nvCxnSpPr>
        <p:spPr>
          <a:xfrm rot="10800000" flipV="1">
            <a:off x="5571374" y="4919866"/>
            <a:ext cx="2489260" cy="1348412"/>
          </a:xfrm>
          <a:prstGeom prst="bentConnector3">
            <a:avLst>
              <a:gd name="adj1" fmla="val 4095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52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1E9B2740-2A38-4A5F-BA0B-202FFE4A1D38}"/>
              </a:ext>
            </a:extLst>
          </p:cNvPr>
          <p:cNvSpPr/>
          <p:nvPr/>
        </p:nvSpPr>
        <p:spPr>
          <a:xfrm>
            <a:off x="2080591" y="321368"/>
            <a:ext cx="1258957" cy="63610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Начало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EF420CE-955C-45CF-96E4-4DBD81A3F9F5}"/>
              </a:ext>
            </a:extLst>
          </p:cNvPr>
          <p:cNvSpPr/>
          <p:nvPr/>
        </p:nvSpPr>
        <p:spPr>
          <a:xfrm>
            <a:off x="1643270" y="1368290"/>
            <a:ext cx="2120347" cy="6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Ожидание сигнала на подключение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9B54567-091B-49D4-A648-7EEFD21644F6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2703444" y="957472"/>
            <a:ext cx="6626" cy="4108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D7A71F9-3EEA-41D9-A1E2-ED7FEC9AD11D}"/>
              </a:ext>
            </a:extLst>
          </p:cNvPr>
          <p:cNvCxnSpPr>
            <a:cxnSpLocks/>
          </p:cNvCxnSpPr>
          <p:nvPr/>
        </p:nvCxnSpPr>
        <p:spPr>
          <a:xfrm flipH="1">
            <a:off x="2696817" y="3032722"/>
            <a:ext cx="6626" cy="4108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омб 14">
            <a:extLst>
              <a:ext uri="{FF2B5EF4-FFF2-40B4-BE49-F238E27FC236}">
                <a16:creationId xmlns:a16="http://schemas.microsoft.com/office/drawing/2014/main" id="{800BB31E-A2A4-4EF2-AC9D-C3A078C02EE7}"/>
              </a:ext>
            </a:extLst>
          </p:cNvPr>
          <p:cNvSpPr/>
          <p:nvPr/>
        </p:nvSpPr>
        <p:spPr>
          <a:xfrm>
            <a:off x="1454425" y="3429000"/>
            <a:ext cx="2471531" cy="1046913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Было ли что то открыто</a:t>
            </a:r>
            <a:r>
              <a:rPr lang="en-US" sz="1600" dirty="0"/>
              <a:t>?</a:t>
            </a:r>
            <a:endParaRPr lang="ru-RU" sz="1600" dirty="0"/>
          </a:p>
        </p:txBody>
      </p: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E8AADE5D-EE29-4EE9-A27B-55331B5A4F86}"/>
              </a:ext>
            </a:extLst>
          </p:cNvPr>
          <p:cNvCxnSpPr>
            <a:cxnSpLocks/>
            <a:stCxn id="95" idx="2"/>
            <a:endCxn id="46" idx="1"/>
          </p:cNvCxnSpPr>
          <p:nvPr/>
        </p:nvCxnSpPr>
        <p:spPr>
          <a:xfrm rot="5400000" flipH="1">
            <a:off x="2401099" y="1957137"/>
            <a:ext cx="2794609" cy="4336771"/>
          </a:xfrm>
          <a:prstGeom prst="bentConnector4">
            <a:avLst>
              <a:gd name="adj1" fmla="val -8180"/>
              <a:gd name="adj2" fmla="val 122078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80F7E176-D209-43EE-8413-FB05AA403A7B}"/>
              </a:ext>
            </a:extLst>
          </p:cNvPr>
          <p:cNvCxnSpPr>
            <a:cxnSpLocks/>
          </p:cNvCxnSpPr>
          <p:nvPr/>
        </p:nvCxnSpPr>
        <p:spPr>
          <a:xfrm flipH="1">
            <a:off x="10726496" y="2509088"/>
            <a:ext cx="773902" cy="141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AF143368-8891-48EA-8B7A-83A3775E0028}"/>
              </a:ext>
            </a:extLst>
          </p:cNvPr>
          <p:cNvCxnSpPr>
            <a:cxnSpLocks/>
          </p:cNvCxnSpPr>
          <p:nvPr/>
        </p:nvCxnSpPr>
        <p:spPr>
          <a:xfrm>
            <a:off x="11273762" y="152009"/>
            <a:ext cx="773902" cy="1942292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100776BE-6C58-42F1-979C-A6C3BF43961E}"/>
              </a:ext>
            </a:extLst>
          </p:cNvPr>
          <p:cNvCxnSpPr>
            <a:cxnSpLocks/>
          </p:cNvCxnSpPr>
          <p:nvPr/>
        </p:nvCxnSpPr>
        <p:spPr>
          <a:xfrm>
            <a:off x="11036573" y="3140997"/>
            <a:ext cx="755986" cy="2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E2B51A40-E2EC-4A7E-8F74-9210BE59DB3A}"/>
              </a:ext>
            </a:extLst>
          </p:cNvPr>
          <p:cNvSpPr/>
          <p:nvPr/>
        </p:nvSpPr>
        <p:spPr>
          <a:xfrm>
            <a:off x="1630018" y="2410165"/>
            <a:ext cx="2120347" cy="6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Считывать движения джойстика</a:t>
            </a:r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B94211DB-7D23-4B73-B17F-497FF208D2D9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2690192" y="1999347"/>
            <a:ext cx="6626" cy="4108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2DCFEB7C-6EDF-41F9-837C-5EB74AA80973}"/>
              </a:ext>
            </a:extLst>
          </p:cNvPr>
          <p:cNvCxnSpPr>
            <a:cxnSpLocks/>
            <a:stCxn id="15" idx="1"/>
            <a:endCxn id="46" idx="1"/>
          </p:cNvCxnSpPr>
          <p:nvPr/>
        </p:nvCxnSpPr>
        <p:spPr>
          <a:xfrm rot="10800000" flipH="1">
            <a:off x="1454424" y="2728217"/>
            <a:ext cx="175593" cy="1224240"/>
          </a:xfrm>
          <a:prstGeom prst="bentConnector3">
            <a:avLst>
              <a:gd name="adj1" fmla="val -130187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A7C66E-1979-4D03-B8FD-6166A4443EF2}"/>
              </a:ext>
            </a:extLst>
          </p:cNvPr>
          <p:cNvSpPr txBox="1"/>
          <p:nvPr/>
        </p:nvSpPr>
        <p:spPr>
          <a:xfrm>
            <a:off x="1275609" y="3452040"/>
            <a:ext cx="53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Нет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6BDFF313-E023-4069-BDD4-E1EFEEB771E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925956" y="3952457"/>
            <a:ext cx="8050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E893D6-509B-4339-9ED6-2505733ECD1A}"/>
              </a:ext>
            </a:extLst>
          </p:cNvPr>
          <p:cNvSpPr txBox="1"/>
          <p:nvPr/>
        </p:nvSpPr>
        <p:spPr>
          <a:xfrm flipH="1">
            <a:off x="4127389" y="3550564"/>
            <a:ext cx="60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</a:t>
            </a:r>
          </a:p>
        </p:txBody>
      </p:sp>
      <p:sp>
        <p:nvSpPr>
          <p:cNvPr id="64" name="Ромб 63">
            <a:extLst>
              <a:ext uri="{FF2B5EF4-FFF2-40B4-BE49-F238E27FC236}">
                <a16:creationId xmlns:a16="http://schemas.microsoft.com/office/drawing/2014/main" id="{3C439EA5-4D3A-43FF-B338-3155E0BBEAEA}"/>
              </a:ext>
            </a:extLst>
          </p:cNvPr>
          <p:cNvSpPr/>
          <p:nvPr/>
        </p:nvSpPr>
        <p:spPr>
          <a:xfrm>
            <a:off x="4731024" y="968286"/>
            <a:ext cx="2471531" cy="1046913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Играть снова</a:t>
            </a:r>
            <a:r>
              <a:rPr lang="en-US" sz="2000" dirty="0"/>
              <a:t>?</a:t>
            </a:r>
            <a:endParaRPr lang="ru-RU" sz="2000" dirty="0"/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50710010-3150-4805-914B-15EDB1EE67A8}"/>
              </a:ext>
            </a:extLst>
          </p:cNvPr>
          <p:cNvCxnSpPr>
            <a:cxnSpLocks/>
          </p:cNvCxnSpPr>
          <p:nvPr/>
        </p:nvCxnSpPr>
        <p:spPr>
          <a:xfrm flipV="1">
            <a:off x="5966791" y="3032722"/>
            <a:ext cx="0" cy="40851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A0EFAB57-9D50-4792-83DE-047836E1F3B5}"/>
              </a:ext>
            </a:extLst>
          </p:cNvPr>
          <p:cNvSpPr/>
          <p:nvPr/>
        </p:nvSpPr>
        <p:spPr>
          <a:xfrm>
            <a:off x="4906617" y="2410165"/>
            <a:ext cx="2120347" cy="6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Запустить игру, посылать сигналы роботу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12A326-A104-4FF8-90B8-01DB18EA3BAC}"/>
              </a:ext>
            </a:extLst>
          </p:cNvPr>
          <p:cNvSpPr txBox="1"/>
          <p:nvPr/>
        </p:nvSpPr>
        <p:spPr>
          <a:xfrm>
            <a:off x="6127134" y="315817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Игра</a:t>
            </a:r>
          </a:p>
        </p:txBody>
      </p: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C26F9DA2-4176-4798-9E1A-AA93E48CE63D}"/>
              </a:ext>
            </a:extLst>
          </p:cNvPr>
          <p:cNvCxnSpPr>
            <a:cxnSpLocks/>
          </p:cNvCxnSpPr>
          <p:nvPr/>
        </p:nvCxnSpPr>
        <p:spPr>
          <a:xfrm flipV="1">
            <a:off x="5966790" y="1999347"/>
            <a:ext cx="0" cy="40851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Ромб 79">
            <a:extLst>
              <a:ext uri="{FF2B5EF4-FFF2-40B4-BE49-F238E27FC236}">
                <a16:creationId xmlns:a16="http://schemas.microsoft.com/office/drawing/2014/main" id="{7FC1C88C-8E7E-404B-B046-19AE080022B6}"/>
              </a:ext>
            </a:extLst>
          </p:cNvPr>
          <p:cNvSpPr/>
          <p:nvPr/>
        </p:nvSpPr>
        <p:spPr>
          <a:xfrm>
            <a:off x="4731024" y="3452040"/>
            <a:ext cx="2471531" cy="1046913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/>
              <a:t>Что было открыто</a:t>
            </a:r>
            <a:r>
              <a:rPr lang="en-US" sz="2000" dirty="0"/>
              <a:t>?</a:t>
            </a:r>
            <a:endParaRPr lang="ru-RU" sz="2000" dirty="0"/>
          </a:p>
        </p:txBody>
      </p:sp>
      <p:cxnSp>
        <p:nvCxnSpPr>
          <p:cNvPr id="82" name="Соединитель: уступ 81">
            <a:extLst>
              <a:ext uri="{FF2B5EF4-FFF2-40B4-BE49-F238E27FC236}">
                <a16:creationId xmlns:a16="http://schemas.microsoft.com/office/drawing/2014/main" id="{D309DAB0-0D75-468A-A63F-A7E92F1F48B8}"/>
              </a:ext>
            </a:extLst>
          </p:cNvPr>
          <p:cNvCxnSpPr>
            <a:cxnSpLocks/>
            <a:stCxn id="64" idx="0"/>
          </p:cNvCxnSpPr>
          <p:nvPr/>
        </p:nvCxnSpPr>
        <p:spPr>
          <a:xfrm rot="16200000" flipH="1" flipV="1">
            <a:off x="4502185" y="229723"/>
            <a:ext cx="726042" cy="2203168"/>
          </a:xfrm>
          <a:prstGeom prst="bentConnector4">
            <a:avLst>
              <a:gd name="adj1" fmla="val -31486"/>
              <a:gd name="adj2" fmla="val 78045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C169EF7-2061-4EEE-B0F4-66BEEEA74362}"/>
              </a:ext>
            </a:extLst>
          </p:cNvPr>
          <p:cNvSpPr txBox="1"/>
          <p:nvPr/>
        </p:nvSpPr>
        <p:spPr>
          <a:xfrm>
            <a:off x="4731024" y="396069"/>
            <a:ext cx="53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Нет</a:t>
            </a:r>
          </a:p>
        </p:txBody>
      </p:sp>
      <p:cxnSp>
        <p:nvCxnSpPr>
          <p:cNvPr id="83" name="Соединитель: уступ 82">
            <a:extLst>
              <a:ext uri="{FF2B5EF4-FFF2-40B4-BE49-F238E27FC236}">
                <a16:creationId xmlns:a16="http://schemas.microsoft.com/office/drawing/2014/main" id="{8A62D25A-A838-4C24-AEFB-A9C66603BD82}"/>
              </a:ext>
            </a:extLst>
          </p:cNvPr>
          <p:cNvCxnSpPr>
            <a:cxnSpLocks/>
            <a:endCxn id="46" idx="3"/>
          </p:cNvCxnSpPr>
          <p:nvPr/>
        </p:nvCxnSpPr>
        <p:spPr>
          <a:xfrm rot="5400000">
            <a:off x="3636507" y="1622626"/>
            <a:ext cx="1219450" cy="991733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17931E3-DE42-4913-BE8F-44CD090E761F}"/>
              </a:ext>
            </a:extLst>
          </p:cNvPr>
          <p:cNvSpPr txBox="1"/>
          <p:nvPr/>
        </p:nvSpPr>
        <p:spPr>
          <a:xfrm>
            <a:off x="4127389" y="240786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</a:t>
            </a:r>
          </a:p>
        </p:txBody>
      </p: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B05A4CB0-2A9A-4FBD-952D-ED6628320C52}"/>
              </a:ext>
            </a:extLst>
          </p:cNvPr>
          <p:cNvCxnSpPr>
            <a:cxnSpLocks/>
          </p:cNvCxnSpPr>
          <p:nvPr/>
        </p:nvCxnSpPr>
        <p:spPr>
          <a:xfrm flipV="1">
            <a:off x="7171389" y="3952456"/>
            <a:ext cx="836234" cy="775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B1AFACAF-E9E7-470D-9C40-0B91596990A4}"/>
              </a:ext>
            </a:extLst>
          </p:cNvPr>
          <p:cNvSpPr/>
          <p:nvPr/>
        </p:nvSpPr>
        <p:spPr>
          <a:xfrm>
            <a:off x="8007623" y="3634404"/>
            <a:ext cx="2120347" cy="6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Внести настройки с помощью джойстика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0898F4-FDC5-4216-ACA6-F39ED64E1519}"/>
              </a:ext>
            </a:extLst>
          </p:cNvPr>
          <p:cNvSpPr txBox="1"/>
          <p:nvPr/>
        </p:nvSpPr>
        <p:spPr>
          <a:xfrm>
            <a:off x="6803791" y="352665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Настройки</a:t>
            </a:r>
          </a:p>
        </p:txBody>
      </p: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7CCB1132-0E77-4A96-94CA-550C7BFEA28D}"/>
              </a:ext>
            </a:extLst>
          </p:cNvPr>
          <p:cNvCxnSpPr>
            <a:cxnSpLocks/>
          </p:cNvCxnSpPr>
          <p:nvPr/>
        </p:nvCxnSpPr>
        <p:spPr>
          <a:xfrm flipH="1">
            <a:off x="5972725" y="4467258"/>
            <a:ext cx="6626" cy="41081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CC4DC94-3D0E-4BDC-A49C-3B93A8255F18}"/>
              </a:ext>
            </a:extLst>
          </p:cNvPr>
          <p:cNvSpPr txBox="1"/>
          <p:nvPr/>
        </p:nvSpPr>
        <p:spPr>
          <a:xfrm>
            <a:off x="6086058" y="4475913"/>
            <a:ext cx="248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Свободное управление</a:t>
            </a:r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83BC8599-986F-4A9D-911F-FA40311C0639}"/>
              </a:ext>
            </a:extLst>
          </p:cNvPr>
          <p:cNvSpPr/>
          <p:nvPr/>
        </p:nvSpPr>
        <p:spPr>
          <a:xfrm>
            <a:off x="4906615" y="4886722"/>
            <a:ext cx="2120347" cy="6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Управлять роботом с помощью гироскопа</a:t>
            </a:r>
          </a:p>
        </p:txBody>
      </p:sp>
      <p:cxnSp>
        <p:nvCxnSpPr>
          <p:cNvPr id="100" name="Соединитель: уступ 99">
            <a:extLst>
              <a:ext uri="{FF2B5EF4-FFF2-40B4-BE49-F238E27FC236}">
                <a16:creationId xmlns:a16="http://schemas.microsoft.com/office/drawing/2014/main" id="{86DA46DC-8211-4F77-8B44-9CA628D2053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66788" y="4283760"/>
            <a:ext cx="3073229" cy="1467683"/>
          </a:xfrm>
          <a:prstGeom prst="bentConnector3">
            <a:avLst>
              <a:gd name="adj1" fmla="val 41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1278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176</Words>
  <Application>Microsoft Office PowerPoint</Application>
  <PresentationFormat>Широкоэкранный</PresentationFormat>
  <Paragraphs>87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GOST type 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12</cp:revision>
  <dcterms:created xsi:type="dcterms:W3CDTF">2025-01-31T08:50:09Z</dcterms:created>
  <dcterms:modified xsi:type="dcterms:W3CDTF">2025-02-03T16:46:08Z</dcterms:modified>
</cp:coreProperties>
</file>