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8" r:id="rId2"/>
    <p:sldId id="259" r:id="rId3"/>
    <p:sldId id="269" r:id="rId4"/>
    <p:sldId id="270" r:id="rId5"/>
    <p:sldId id="271" r:id="rId6"/>
    <p:sldId id="272" r:id="rId7"/>
    <p:sldId id="261" r:id="rId8"/>
    <p:sldId id="268" r:id="rId9"/>
    <p:sldId id="260" r:id="rId10"/>
    <p:sldId id="267" r:id="rId11"/>
    <p:sldId id="262" r:id="rId12"/>
    <p:sldId id="263" r:id="rId13"/>
    <p:sldId id="265" r:id="rId14"/>
    <p:sldId id="264" r:id="rId15"/>
    <p:sldId id="26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03"/>
    <p:restoredTop sz="91427"/>
  </p:normalViewPr>
  <p:slideViewPr>
    <p:cSldViewPr snapToGrid="0">
      <p:cViewPr>
        <p:scale>
          <a:sx n="140" d="100"/>
          <a:sy n="140" d="100"/>
        </p:scale>
        <p:origin x="344" y="4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f8607c6b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f8607c6b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f8607c6b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f8607c6b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dca3d100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dca3d100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dca3d100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dca3d100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443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dca3d100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dca3d100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dca3d100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dca3d100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dca3d100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dca3d100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dca3d100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dca3d100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11700" y="706252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noProof="0" dirty="0"/>
              <a:t>Konvertor CPN </a:t>
            </a:r>
            <a:r>
              <a:rPr lang="cs-CZ" noProof="0" dirty="0" err="1"/>
              <a:t>Tools</a:t>
            </a:r>
            <a:r>
              <a:rPr lang="cs-CZ" noProof="0" dirty="0"/>
              <a:t> XML souboru do </a:t>
            </a:r>
            <a:r>
              <a:rPr lang="cs-CZ" dirty="0"/>
              <a:t>S</a:t>
            </a:r>
            <a:r>
              <a:rPr lang="cs-CZ" noProof="0" dirty="0" err="1"/>
              <a:t>nakes</a:t>
            </a:r>
            <a:endParaRPr lang="cs-CZ" noProof="0" dirty="0"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311700" y="292291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Seminární projekt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3879578"/>
            <a:ext cx="8520600" cy="732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dirty="0">
                <a:solidFill>
                  <a:schemeClr val="tx1"/>
                </a:solidFill>
              </a:rPr>
              <a:t>Kristina Gavrina</a:t>
            </a:r>
            <a:endParaRPr sz="18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dirty="0">
                <a:solidFill>
                  <a:schemeClr val="tx1"/>
                </a:solidFill>
              </a:rPr>
              <a:t>Danil Korchagin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629C0-0CE0-4DA2-52B1-8CB592C0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" dirty="0"/>
              <a:t>Řízení projektu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47883-F9AF-2D5D-AC72-2DE872167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cs-CZ" sz="2000" b="1" dirty="0">
                <a:solidFill>
                  <a:schemeClr val="tx1"/>
                </a:solidFill>
              </a:rPr>
              <a:t>Technologie k řízení projektu</a:t>
            </a:r>
            <a:endParaRPr lang="ru-RU" sz="2000" b="1" dirty="0">
              <a:solidFill>
                <a:schemeClr val="tx1"/>
              </a:solidFill>
            </a:endParaRPr>
          </a:p>
          <a:p>
            <a:pPr marL="8572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cs-CZ" sz="1800" dirty="0">
                <a:solidFill>
                  <a:schemeClr val="tx1"/>
                </a:solidFill>
              </a:rPr>
              <a:t>GitHub</a:t>
            </a:r>
            <a:endParaRPr lang="ru-RU" sz="1800" dirty="0">
              <a:solidFill>
                <a:schemeClr val="tx1"/>
              </a:solidFill>
            </a:endParaRPr>
          </a:p>
          <a:p>
            <a:pPr marL="8572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cs-CZ" sz="1800" dirty="0">
                <a:solidFill>
                  <a:schemeClr val="tx1"/>
                </a:solidFill>
              </a:rPr>
              <a:t>Telegram</a:t>
            </a:r>
            <a:endParaRPr lang="ru-RU" sz="1800" dirty="0">
              <a:solidFill>
                <a:schemeClr val="tx1"/>
              </a:solidFill>
            </a:endParaRPr>
          </a:p>
          <a:p>
            <a:pPr marL="8572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cs-CZ" sz="1800" dirty="0">
                <a:solidFill>
                  <a:schemeClr val="tx1"/>
                </a:solidFill>
              </a:rPr>
              <a:t>Osobní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cs-CZ" sz="1800" dirty="0">
                <a:solidFill>
                  <a:schemeClr val="tx1"/>
                </a:solidFill>
              </a:rPr>
              <a:t>/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cs-CZ" sz="1800" dirty="0">
                <a:solidFill>
                  <a:schemeClr val="tx1"/>
                </a:solidFill>
              </a:rPr>
              <a:t>online setkání</a:t>
            </a:r>
          </a:p>
          <a:p>
            <a:pPr marL="8572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cs-CZ" sz="1800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cs-CZ" sz="2000" b="1" dirty="0">
                <a:solidFill>
                  <a:schemeClr val="tx1"/>
                </a:solidFill>
              </a:rPr>
              <a:t>Životní cyklus požadavků a jejich přidělování</a:t>
            </a:r>
          </a:p>
          <a:p>
            <a:pPr marL="8572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cs-CZ" sz="1800" dirty="0">
                <a:solidFill>
                  <a:schemeClr val="tx1"/>
                </a:solidFill>
              </a:rPr>
              <a:t>Na základě našich rolí</a:t>
            </a:r>
            <a:endParaRPr lang="ru-RU" sz="1800" dirty="0">
              <a:solidFill>
                <a:schemeClr val="tx1"/>
              </a:solidFill>
            </a:endParaRPr>
          </a:p>
          <a:p>
            <a:pPr marL="857250" lvl="1" indent="-285750">
              <a:lnSpc>
                <a:spcPct val="150000"/>
              </a:lnSpc>
              <a:buFont typeface="Wingdings" pitchFamily="2" charset="2"/>
              <a:buChar char="Ø"/>
            </a:pPr>
            <a:endParaRPr lang="ru-RU" sz="1800" dirty="0">
              <a:solidFill>
                <a:schemeClr val="tx1"/>
              </a:solidFill>
            </a:endParaRPr>
          </a:p>
          <a:p>
            <a:pPr marL="571500" lvl="1" indent="0">
              <a:lnSpc>
                <a:spcPct val="150000"/>
              </a:lnSpc>
              <a:buNone/>
            </a:pPr>
            <a:endParaRPr lang="cs-CZ" sz="18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5" name="Рисунок 4" descr="Изображение выглядит как Графика, Шрифт, черный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39BF25C-D6F2-9839-A1BF-8E515A92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872" y="521866"/>
            <a:ext cx="1882119" cy="938394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ка, круг, логотип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5484145-7034-AFBD-B073-F67502BEA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91" y="1228351"/>
            <a:ext cx="998241" cy="99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6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Implementace požadavků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cs" sz="2000" b="1" dirty="0">
                <a:solidFill>
                  <a:schemeClr val="tx1"/>
                </a:solidFill>
              </a:rPr>
              <a:t>Technologický zásobník</a:t>
            </a:r>
          </a:p>
          <a:p>
            <a:pPr marL="857250" lvl="1" indent="-285750">
              <a:lnSpc>
                <a:spcPct val="150000"/>
              </a:lnSpc>
              <a:buSzPts val="1800"/>
              <a:buFont typeface="Wingdings" pitchFamily="2" charset="2"/>
              <a:buChar char="Ø"/>
            </a:pPr>
            <a:r>
              <a:rPr lang="cs-CZ" sz="1800" i="0" u="none" strike="noStrike" dirty="0">
                <a:solidFill>
                  <a:schemeClr val="tx1"/>
                </a:solidFill>
                <a:effectLst/>
              </a:rPr>
              <a:t>CPN </a:t>
            </a:r>
            <a:r>
              <a:rPr lang="cs-CZ" sz="1800" i="0" u="none" strike="noStrike" dirty="0" err="1">
                <a:solidFill>
                  <a:schemeClr val="tx1"/>
                </a:solidFill>
                <a:effectLst/>
              </a:rPr>
              <a:t>Tools</a:t>
            </a:r>
            <a:endParaRPr lang="en-US" sz="1800" i="0" u="none" strike="noStrike" dirty="0">
              <a:solidFill>
                <a:schemeClr val="tx1"/>
              </a:solidFill>
              <a:effectLst/>
            </a:endParaRPr>
          </a:p>
          <a:p>
            <a:pPr marL="857250" lvl="1" indent="-285750">
              <a:lnSpc>
                <a:spcPct val="150000"/>
              </a:lnSpc>
              <a:buSzPts val="1800"/>
              <a:buFont typeface="Wingdings" pitchFamily="2" charset="2"/>
              <a:buChar char="Ø"/>
            </a:pPr>
            <a:r>
              <a:rPr lang="cs-CZ" sz="1800" i="0" u="none" strike="noStrike" dirty="0">
                <a:solidFill>
                  <a:schemeClr val="tx1"/>
                </a:solidFill>
                <a:effectLst/>
              </a:rPr>
              <a:t>Python</a:t>
            </a:r>
            <a:endParaRPr lang="en-US" sz="1800" i="0" u="none" strike="noStrike" dirty="0">
              <a:solidFill>
                <a:schemeClr val="tx1"/>
              </a:solidFill>
              <a:effectLst/>
            </a:endParaRPr>
          </a:p>
          <a:p>
            <a:pPr marL="857250" lvl="1" indent="-285750">
              <a:lnSpc>
                <a:spcPct val="150000"/>
              </a:lnSpc>
              <a:buSzPts val="1800"/>
              <a:buFont typeface="Wingdings" pitchFamily="2" charset="2"/>
              <a:buChar char="Ø"/>
            </a:pPr>
            <a:r>
              <a:rPr lang="cs-CZ" sz="1800" i="0" u="none" strike="noStrike" dirty="0" err="1">
                <a:solidFill>
                  <a:schemeClr val="tx1"/>
                </a:solidFill>
                <a:effectLst/>
              </a:rPr>
              <a:t>Snakes</a:t>
            </a:r>
            <a:br>
              <a:rPr lang="cs" sz="1800" dirty="0">
                <a:solidFill>
                  <a:schemeClr val="tx1"/>
                </a:solidFill>
              </a:rPr>
            </a:br>
            <a:endParaRPr dirty="0"/>
          </a:p>
        </p:txBody>
      </p:sp>
      <p:pic>
        <p:nvPicPr>
          <p:cNvPr id="3" name="Рисунок 2" descr="Изображение выглядит как круг, Графика, Красочность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6047C21-0287-2628-AE20-454530EB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38" y="872998"/>
            <a:ext cx="1698752" cy="1698752"/>
          </a:xfrm>
          <a:prstGeom prst="rect">
            <a:avLst/>
          </a:prstGeom>
        </p:spPr>
      </p:pic>
      <p:pic>
        <p:nvPicPr>
          <p:cNvPr id="5" name="Рисунок 4" descr="Изображение выглядит как графическая вставка, логотип, текст,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14716CC-5A81-79CC-66C4-447009687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203" y="2879119"/>
            <a:ext cx="1474470" cy="1474470"/>
          </a:xfrm>
          <a:prstGeom prst="rect">
            <a:avLst/>
          </a:prstGeom>
        </p:spPr>
      </p:pic>
      <p:pic>
        <p:nvPicPr>
          <p:cNvPr id="9" name="Рисунок 8" descr="Изображение выглядит как графическая вставка, логотип, Графика, симв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3557AA5-9E26-5E55-5C15-6903287959A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886" t="18381" r="17339" b="20017"/>
          <a:stretch/>
        </p:blipFill>
        <p:spPr>
          <a:xfrm>
            <a:off x="4142232" y="789911"/>
            <a:ext cx="1911096" cy="18174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Validace a verifikace implementovaných požadavků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1191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cs" sz="2000" b="1" dirty="0">
                <a:solidFill>
                  <a:schemeClr val="tx1"/>
                </a:solidFill>
              </a:rPr>
              <a:t>Verifikační strategie</a:t>
            </a:r>
          </a:p>
          <a:p>
            <a:pPr lvl="2">
              <a:lnSpc>
                <a:spcPct val="150000"/>
              </a:lnSpc>
              <a:buSzPts val="1800"/>
              <a:buFont typeface="Wingdings" pitchFamily="2" charset="2"/>
              <a:buChar char="Ø"/>
            </a:pPr>
            <a:r>
              <a:rPr lang="cs-CZ" sz="1800" b="0" i="0" u="none" strike="noStrike" dirty="0">
                <a:solidFill>
                  <a:srgbClr val="000000"/>
                </a:solidFill>
                <a:effectLst/>
                <a:latin typeface="+mn-lt"/>
              </a:rPr>
              <a:t>Ruční ověření správnosti modelu</a:t>
            </a:r>
            <a:endParaRPr sz="1800" dirty="0">
              <a:latin typeface="+mn-lt"/>
            </a:endParaRPr>
          </a:p>
        </p:txBody>
      </p:sp>
      <p:pic>
        <p:nvPicPr>
          <p:cNvPr id="3" name="Рисунок 2" descr="Изображение выглядит как текст, диаграмма, линия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B4BB74-4951-2398-B059-0D64717B8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55509"/>
            <a:ext cx="4462271" cy="3163380"/>
          </a:xfrm>
          <a:prstGeom prst="rect">
            <a:avLst/>
          </a:prstGeom>
        </p:spPr>
      </p:pic>
      <p:pic>
        <p:nvPicPr>
          <p:cNvPr id="5" name="Рисунок 4" descr="Изображение выглядит как диаграмма, зарисовка, рисуно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CEDF96C-7E3A-0337-7261-14475751F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296" y="678458"/>
            <a:ext cx="2313431" cy="44650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Ukázka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Nasazení a údržba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cs" sz="2000" b="1" dirty="0">
                <a:solidFill>
                  <a:schemeClr val="tx1"/>
                </a:solidFill>
              </a:rPr>
              <a:t>Model integrace a nasazení</a:t>
            </a:r>
            <a:endParaRPr lang="ru-RU" sz="2000" b="1"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2000" b="1" dirty="0">
                <a:solidFill>
                  <a:schemeClr val="tx1"/>
                </a:solidFill>
              </a:rPr>
              <a:t>	</a:t>
            </a:r>
            <a:r>
              <a:rPr lang="cs-CZ" dirty="0">
                <a:solidFill>
                  <a:schemeClr val="tx1"/>
                </a:solidFill>
              </a:rPr>
              <a:t>Aktuální stav</a:t>
            </a:r>
            <a:r>
              <a:rPr lang="ru-RU" dirty="0">
                <a:solidFill>
                  <a:schemeClr val="tx1"/>
                </a:solidFill>
              </a:rPr>
              <a:t>:  </a:t>
            </a:r>
          </a:p>
          <a:p>
            <a:pPr marL="2228850" lvl="4" indent="-285750">
              <a:lnSpc>
                <a:spcPct val="150000"/>
              </a:lnSpc>
              <a:buSzPts val="1800"/>
              <a:buFont typeface="Wingdings" pitchFamily="2" charset="2"/>
              <a:buChar char="Ø"/>
            </a:pPr>
            <a:r>
              <a:rPr lang="cs-CZ" sz="1800" dirty="0">
                <a:solidFill>
                  <a:schemeClr val="tx1"/>
                </a:solidFill>
              </a:rPr>
              <a:t>GitHub</a:t>
            </a:r>
            <a:endParaRPr lang="ru-RU" sz="1800" dirty="0">
              <a:solidFill>
                <a:schemeClr val="tx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cs-CZ" dirty="0">
                <a:solidFill>
                  <a:schemeClr val="tx1"/>
                </a:solidFill>
              </a:rPr>
              <a:t>Plán do budoucna</a:t>
            </a:r>
            <a:r>
              <a:rPr lang="ru-RU" dirty="0">
                <a:solidFill>
                  <a:schemeClr val="tx1"/>
                </a:solidFill>
              </a:rPr>
              <a:t>: </a:t>
            </a:r>
          </a:p>
          <a:p>
            <a:pPr marL="2228850" lvl="4" indent="-285750">
              <a:lnSpc>
                <a:spcPct val="150000"/>
              </a:lnSpc>
              <a:buSzPts val="18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U</a:t>
            </a:r>
            <a:r>
              <a:rPr lang="cs-CZ" sz="1800" dirty="0">
                <a:solidFill>
                  <a:schemeClr val="tx1"/>
                </a:solidFill>
              </a:rPr>
              <a:t>nit testy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</a:p>
          <a:p>
            <a:pPr marL="2228850" lvl="4" indent="-285750">
              <a:lnSpc>
                <a:spcPct val="150000"/>
              </a:lnSpc>
              <a:buSzPts val="1800"/>
              <a:buFont typeface="Wingdings" pitchFamily="2" charset="2"/>
              <a:buChar char="Ø"/>
            </a:pPr>
            <a:r>
              <a:rPr lang="cs-CZ" sz="1800" dirty="0">
                <a:solidFill>
                  <a:schemeClr val="tx1"/>
                </a:solidFill>
              </a:rPr>
              <a:t>Publikace na </a:t>
            </a:r>
            <a:r>
              <a:rPr lang="cs-CZ" sz="1800" dirty="0" err="1">
                <a:solidFill>
                  <a:schemeClr val="tx1"/>
                </a:solidFill>
              </a:rPr>
              <a:t>PyPI</a:t>
            </a:r>
            <a:endParaRPr lang="ru-RU" sz="1800"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cs" sz="2400" dirty="0">
                <a:solidFill>
                  <a:schemeClr val="tx1"/>
                </a:solidFill>
              </a:rPr>
            </a:br>
            <a:endParaRPr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2012979"/>
            <a:ext cx="8520600" cy="11980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Děkujeme za pozornost!</a:t>
            </a:r>
            <a:br>
              <a:rPr lang="ru-RU" dirty="0"/>
            </a:br>
            <a:r>
              <a:rPr lang="cs-CZ" dirty="0"/>
              <a:t>Prostor pro dotazy 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Popis projektu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ru-RU" sz="2000" b="1" dirty="0">
              <a:solidFill>
                <a:schemeClr val="tx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cs-CZ" sz="2000" b="1" dirty="0">
                <a:solidFill>
                  <a:schemeClr val="tx1"/>
                </a:solidFill>
              </a:rPr>
              <a:t>Cíl projektu </a:t>
            </a:r>
          </a:p>
          <a:p>
            <a:pPr marL="5969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 sz="1800" dirty="0">
                <a:solidFill>
                  <a:schemeClr val="tx1"/>
                </a:solidFill>
              </a:rPr>
              <a:t>Vytvoření knihovny pro automatickou konverzi modelů z CPN </a:t>
            </a:r>
            <a:r>
              <a:rPr lang="cs-CZ" sz="1800" dirty="0" err="1">
                <a:solidFill>
                  <a:schemeClr val="tx1"/>
                </a:solidFill>
              </a:rPr>
              <a:t>Tools</a:t>
            </a:r>
            <a:r>
              <a:rPr lang="cs-CZ" sz="1800" dirty="0">
                <a:solidFill>
                  <a:schemeClr val="tx1"/>
                </a:solidFill>
              </a:rPr>
              <a:t> (XML) do formátu kompatibilního s </a:t>
            </a:r>
            <a:r>
              <a:rPr lang="cs-CZ" sz="1800" dirty="0" err="1">
                <a:solidFill>
                  <a:schemeClr val="tx1"/>
                </a:solidFill>
              </a:rPr>
              <a:t>Snakes</a:t>
            </a:r>
            <a:r>
              <a:rPr lang="cs-CZ" sz="1800" dirty="0">
                <a:solidFill>
                  <a:schemeClr val="tx1"/>
                </a:solidFill>
              </a:rPr>
              <a:t> (knihovna v Pythonu) za účelem zjednodušení jejich analýzy a další práce </a:t>
            </a:r>
            <a:endParaRPr lang="cs-CZ"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E86EC-41FC-A833-4391-84894FDF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600" b="0" i="0" u="none" strike="noStrike">
                <a:effectLst/>
              </a:rPr>
              <a:t>Co jsou </a:t>
            </a:r>
            <a:r>
              <a:rPr lang="cs-CZ" sz="2600" b="0" i="0" u="none" strike="noStrike" err="1">
                <a:effectLst/>
              </a:rPr>
              <a:t>Petriho</a:t>
            </a:r>
            <a:r>
              <a:rPr lang="cs-CZ" sz="2600" b="0" i="0" u="none" strike="noStrike">
                <a:effectLst/>
              </a:rPr>
              <a:t> sítě?</a:t>
            </a:r>
            <a:endParaRPr lang="ru-RU" sz="260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793BE0-C07A-4F45-0DD4-07DF5749AD7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1700" y="777240"/>
            <a:ext cx="4069800" cy="4302235"/>
          </a:xfrm>
        </p:spPr>
        <p:txBody>
          <a:bodyPr anchor="t">
            <a:normAutofit fontScale="92500" lnSpcReduction="10000"/>
          </a:bodyPr>
          <a:lstStyle/>
          <a:p>
            <a:pPr marL="596900" lvl="1" indent="0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cs-CZ" sz="1800" b="1" i="0" u="none" strike="noStrike" cap="none" noProof="1">
                <a:solidFill>
                  <a:schemeClr val="dk1"/>
                </a:solidFill>
              </a:rPr>
              <a:t>Petriho sítě </a:t>
            </a:r>
            <a:r>
              <a:rPr lang="cs-CZ" sz="1800" b="0" i="0" u="none" strike="noStrike" cap="none" noProof="1">
                <a:solidFill>
                  <a:schemeClr val="dk1"/>
                </a:solidFill>
              </a:rPr>
              <a:t>- matematický model používaný k popisu a analýze distribuovaných, paralelních a událostmi řízených systémů.</a:t>
            </a:r>
            <a:endParaRPr lang="ru-RU" sz="1800" b="0" i="0" u="none" strike="noStrike" cap="none" noProof="1">
              <a:solidFill>
                <a:schemeClr val="dk1"/>
              </a:solidFill>
            </a:endParaRPr>
          </a:p>
          <a:p>
            <a:pPr marL="596900" lvl="1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ru-RU" sz="1800" b="0" i="0" u="none" strike="noStrike" cap="none" noProof="1">
              <a:solidFill>
                <a:schemeClr val="dk1"/>
              </a:solidFill>
            </a:endParaRPr>
          </a:p>
          <a:p>
            <a:pPr marL="596900" lvl="1" indent="0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cs-CZ" sz="1800" b="1" i="0" u="none" strike="noStrike" cap="none" noProof="1">
                <a:solidFill>
                  <a:schemeClr val="dk1"/>
                </a:solidFill>
              </a:rPr>
              <a:t>Základní prvky</a:t>
            </a:r>
            <a:r>
              <a:rPr lang="ru-RU" sz="1800" b="1" noProof="1">
                <a:solidFill>
                  <a:schemeClr val="dk1"/>
                </a:solidFill>
              </a:rPr>
              <a:t>: </a:t>
            </a: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cs-CZ" sz="1800" b="0" i="0" u="none" strike="noStrike" cap="none" noProof="1">
                <a:solidFill>
                  <a:schemeClr val="dk1"/>
                </a:solidFill>
              </a:rPr>
              <a:t>Místa</a:t>
            </a:r>
            <a:r>
              <a:rPr lang="ru-RU" sz="1800" b="0" i="0" u="none" strike="noStrike" cap="none" noProof="1">
                <a:solidFill>
                  <a:schemeClr val="dk1"/>
                </a:solidFill>
              </a:rPr>
              <a:t> </a:t>
            </a:r>
            <a:r>
              <a:rPr lang="cs-CZ" sz="1800" b="0" i="0" u="none" strike="noStrike" cap="none" noProof="1">
                <a:solidFill>
                  <a:schemeClr val="dk1"/>
                </a:solidFill>
              </a:rPr>
              <a:t>(places)</a:t>
            </a:r>
            <a:endParaRPr lang="ru-RU" sz="1800" b="0" i="0" u="none" strike="noStrike" cap="none" noProof="1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cs-CZ" sz="1800" b="0" i="0" u="none" strike="noStrike" cap="none" noProof="1">
                <a:solidFill>
                  <a:schemeClr val="dk1"/>
                </a:solidFill>
              </a:rPr>
              <a:t>Přechody (transitions)</a:t>
            </a:r>
            <a:endParaRPr lang="ru-RU" sz="1800" noProof="1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cs-CZ" sz="1800" b="0" i="0" u="none" strike="noStrike" cap="none" noProof="1">
                <a:solidFill>
                  <a:schemeClr val="dk1"/>
                </a:solidFill>
              </a:rPr>
              <a:t>Hrany</a:t>
            </a:r>
            <a:r>
              <a:rPr lang="ru-RU" sz="1800" b="0" i="0" u="none" strike="noStrike" cap="none" noProof="1">
                <a:solidFill>
                  <a:schemeClr val="dk1"/>
                </a:solidFill>
              </a:rPr>
              <a:t> </a:t>
            </a:r>
            <a:r>
              <a:rPr lang="cs-CZ" sz="1800" b="0" i="0" u="none" strike="noStrike" cap="none" noProof="1">
                <a:solidFill>
                  <a:schemeClr val="dk1"/>
                </a:solidFill>
              </a:rPr>
              <a:t>(arcs)</a:t>
            </a:r>
            <a:endParaRPr lang="ru-RU" sz="1800" b="0" i="0" u="none" strike="noStrike" cap="none" noProof="1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cs-CZ" sz="1800" b="0" i="0" u="none" strike="noStrike" cap="none" noProof="1">
                <a:solidFill>
                  <a:schemeClr val="dk1"/>
                </a:solidFill>
              </a:rPr>
              <a:t>Tokeny</a:t>
            </a:r>
          </a:p>
        </p:txBody>
      </p:sp>
      <p:pic>
        <p:nvPicPr>
          <p:cNvPr id="5" name="Рисунок 4" descr="Изображение выглядит как Шрифт, символ, диаграмма,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7782DB0-C07E-E9FF-56F1-8BD9246EB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1327591"/>
            <a:ext cx="4069800" cy="226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2D8E14-CC62-8678-E620-8A05869768E2}"/>
              </a:ext>
            </a:extLst>
          </p:cNvPr>
          <p:cNvSpPr txBox="1"/>
          <p:nvPr/>
        </p:nvSpPr>
        <p:spPr>
          <a:xfrm>
            <a:off x="5881116" y="4839339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800" dirty="0"/>
              <a:t>https://</a:t>
            </a:r>
            <a:r>
              <a:rPr lang="cs-CZ" sz="800" dirty="0" err="1"/>
              <a:t>en.wikipedia.org</a:t>
            </a:r>
            <a:r>
              <a:rPr lang="cs-CZ" sz="800" dirty="0"/>
              <a:t>/wiki/</a:t>
            </a:r>
            <a:r>
              <a:rPr lang="cs-CZ" sz="800" dirty="0" err="1"/>
              <a:t>File:Animated_Petri_net_commons.gif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42478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D733B-3D95-9F9C-4EC6-3DA6E048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 jsou barevné </a:t>
            </a:r>
            <a:r>
              <a:rPr lang="cs-CZ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Petriho</a:t>
            </a:r>
            <a:r>
              <a:rPr lang="cs-CZ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sítě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?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50D37-143E-BD9A-F06B-6404F364A98A}"/>
              </a:ext>
            </a:extLst>
          </p:cNvPr>
          <p:cNvSpPr txBox="1"/>
          <p:nvPr/>
        </p:nvSpPr>
        <p:spPr>
          <a:xfrm>
            <a:off x="6172200" y="4725593"/>
            <a:ext cx="28254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 err="1"/>
              <a:t>https</a:t>
            </a:r>
            <a:r>
              <a:rPr lang="ru-RU" sz="1000" dirty="0"/>
              <a:t>://</a:t>
            </a:r>
            <a:r>
              <a:rPr lang="ru-RU" sz="1000" dirty="0" err="1"/>
              <a:t>www.mdpi.com</a:t>
            </a:r>
            <a:r>
              <a:rPr lang="ru-RU" sz="1000" dirty="0"/>
              <a:t>/2076-3417/12/23/12385</a:t>
            </a:r>
          </a:p>
        </p:txBody>
      </p:sp>
      <p:pic>
        <p:nvPicPr>
          <p:cNvPr id="9" name="Рисунок 8" descr="Изображение выглядит как текст, диаграмма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503482C-2A95-74D7-A3F9-EFC30D87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688" y="521207"/>
            <a:ext cx="4636008" cy="3711357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810FE925-3DAE-3171-2855-4D3EE0592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81389"/>
            <a:ext cx="5038758" cy="143832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colset</a:t>
            </a:r>
            <a:r>
              <a:rPr lang="cs-CZ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USER = STRING;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colset</a:t>
            </a:r>
            <a:r>
              <a:rPr lang="cs-CZ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RESOURCE = INT;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colset</a:t>
            </a:r>
            <a:r>
              <a:rPr lang="cs-CZ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STREAM = </a:t>
            </a:r>
            <a:r>
              <a:rPr lang="cs-CZ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product</a:t>
            </a:r>
            <a:r>
              <a:rPr lang="cs-CZ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USER * RESOURCE;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32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6D399-D5BC-507F-9F13-1A36E58C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 je CPN </a:t>
            </a:r>
            <a:r>
              <a:rPr lang="cs-CZ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Tools</a:t>
            </a:r>
            <a:r>
              <a:rPr lang="cs-CZ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?</a:t>
            </a:r>
            <a:endParaRPr lang="ru-RU" dirty="0"/>
          </a:p>
        </p:txBody>
      </p:sp>
      <p:pic>
        <p:nvPicPr>
          <p:cNvPr id="7" name="Рисунок 6" descr="Изображение выглядит как текст, диаграмма, Шриф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09B7379-7C9E-6481-129B-3FCDCAED8C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229"/>
          <a:stretch/>
        </p:blipFill>
        <p:spPr>
          <a:xfrm>
            <a:off x="130574" y="636725"/>
            <a:ext cx="6581122" cy="4497756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меню, докумен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BD2E0C2-1047-B13D-36E8-D2CFD78C8F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4921"/>
          <a:stretch/>
        </p:blipFill>
        <p:spPr>
          <a:xfrm>
            <a:off x="6711696" y="567888"/>
            <a:ext cx="2231136" cy="4575612"/>
          </a:xfrm>
          <a:prstGeom prst="rect">
            <a:avLst/>
          </a:prstGeom>
        </p:spPr>
      </p:pic>
      <p:pic>
        <p:nvPicPr>
          <p:cNvPr id="5" name="Рисунок 4" descr="Изображение выглядит как круг, Графика, Красочность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758D0C-2885-C461-8798-A4458B453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315" y="42365"/>
            <a:ext cx="1024111" cy="102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0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C0AB3-224F-3B00-E721-512A829DB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 je SNAKES?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4FE101-4EC6-4B2A-4FCC-43F75E4E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56235"/>
            <a:ext cx="6884628" cy="91711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cs-CZ" sz="1700" b="1" dirty="0">
                <a:solidFill>
                  <a:schemeClr val="dk1"/>
                </a:solidFill>
              </a:rPr>
              <a:t>SNAKES</a:t>
            </a:r>
            <a:r>
              <a:rPr lang="cs-CZ" sz="1700" dirty="0">
                <a:solidFill>
                  <a:schemeClr val="dk1"/>
                </a:solidFill>
              </a:rPr>
              <a:t> (</a:t>
            </a:r>
            <a:r>
              <a:rPr lang="cs-CZ" sz="1700" dirty="0" err="1">
                <a:solidFill>
                  <a:schemeClr val="dk1"/>
                </a:solidFill>
              </a:rPr>
              <a:t>Simple</a:t>
            </a:r>
            <a:r>
              <a:rPr lang="cs-CZ" sz="1700" dirty="0">
                <a:solidFill>
                  <a:schemeClr val="dk1"/>
                </a:solidFill>
              </a:rPr>
              <a:t> Net Algebra </a:t>
            </a:r>
            <a:r>
              <a:rPr lang="cs-CZ" sz="1700" dirty="0" err="1">
                <a:solidFill>
                  <a:schemeClr val="dk1"/>
                </a:solidFill>
              </a:rPr>
              <a:t>Kit</a:t>
            </a:r>
            <a:r>
              <a:rPr lang="cs-CZ" sz="1700" dirty="0">
                <a:solidFill>
                  <a:schemeClr val="dk1"/>
                </a:solidFill>
              </a:rPr>
              <a:t> </a:t>
            </a:r>
            <a:r>
              <a:rPr lang="cs-CZ" sz="1700" dirty="0" err="1">
                <a:solidFill>
                  <a:schemeClr val="dk1"/>
                </a:solidFill>
              </a:rPr>
              <a:t>for</a:t>
            </a:r>
            <a:r>
              <a:rPr lang="cs-CZ" sz="1700" dirty="0">
                <a:solidFill>
                  <a:schemeClr val="dk1"/>
                </a:solidFill>
              </a:rPr>
              <a:t> </a:t>
            </a:r>
            <a:r>
              <a:rPr lang="cs-CZ" sz="1700" dirty="0" err="1">
                <a:solidFill>
                  <a:schemeClr val="dk1"/>
                </a:solidFill>
              </a:rPr>
              <a:t>Editors</a:t>
            </a:r>
            <a:r>
              <a:rPr lang="cs-CZ" sz="1700" dirty="0">
                <a:solidFill>
                  <a:schemeClr val="dk1"/>
                </a:solidFill>
              </a:rPr>
              <a:t> and </a:t>
            </a:r>
            <a:r>
              <a:rPr lang="cs-CZ" sz="1700" dirty="0" err="1">
                <a:solidFill>
                  <a:schemeClr val="dk1"/>
                </a:solidFill>
              </a:rPr>
              <a:t>Simulators</a:t>
            </a:r>
            <a:r>
              <a:rPr lang="cs-CZ" sz="1700" dirty="0">
                <a:solidFill>
                  <a:schemeClr val="dk1"/>
                </a:solidFill>
              </a:rPr>
              <a:t>) je knihovna pro jazyk Python</a:t>
            </a:r>
            <a:endParaRPr lang="ru-RU" sz="1700" dirty="0">
              <a:solidFill>
                <a:schemeClr val="dk1"/>
              </a:solidFill>
            </a:endParaRP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5" name="Рисунок 4" descr="Изображение выглядит как графическая вставка, логотип, текст,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4645F00-E899-0A8B-6F11-5310E878C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688" y="170484"/>
            <a:ext cx="1171501" cy="1171501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Шрифт, снимок экрана, докумен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1E4E86E-8828-9ECD-0FA5-55FA24BB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54" y="1673352"/>
            <a:ext cx="4643562" cy="3291840"/>
          </a:xfrm>
          <a:prstGeom prst="rect">
            <a:avLst/>
          </a:prstGeom>
        </p:spPr>
      </p:pic>
      <p:pic>
        <p:nvPicPr>
          <p:cNvPr id="9" name="Рисунок 8" descr="Изображение выглядит как зарисовка, рисунок, диаграмма, круг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B2F2DA3-E416-08ED-FCF1-14C9F3A9D2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865"/>
          <a:stretch/>
        </p:blipFill>
        <p:spPr>
          <a:xfrm>
            <a:off x="4069081" y="1385098"/>
            <a:ext cx="2660904" cy="192275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зарисовка, рисунок, диаграмма, круг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E63E6CD-5CDD-276E-8E6D-D418184213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3755" r="3883"/>
          <a:stretch/>
        </p:blipFill>
        <p:spPr>
          <a:xfrm>
            <a:off x="6162270" y="2090358"/>
            <a:ext cx="2515386" cy="27595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4C549A-7921-440D-97F0-73F74410265D}"/>
              </a:ext>
            </a:extLst>
          </p:cNvPr>
          <p:cNvSpPr txBox="1"/>
          <p:nvPr/>
        </p:nvSpPr>
        <p:spPr>
          <a:xfrm>
            <a:off x="6780853" y="4876794"/>
            <a:ext cx="23631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800" dirty="0"/>
              <a:t>https://</a:t>
            </a:r>
            <a:r>
              <a:rPr lang="cs-CZ" sz="800" dirty="0" err="1"/>
              <a:t>hal.science</a:t>
            </a:r>
            <a:r>
              <a:rPr lang="cs-CZ" sz="800" dirty="0"/>
              <a:t>/hal-01186407/</a:t>
            </a:r>
            <a:r>
              <a:rPr lang="cs-CZ" sz="800" dirty="0" err="1"/>
              <a:t>file</a:t>
            </a:r>
            <a:r>
              <a:rPr lang="cs-CZ" sz="800" dirty="0"/>
              <a:t>/</a:t>
            </a:r>
            <a:r>
              <a:rPr lang="cs-CZ" sz="800" dirty="0" err="1"/>
              <a:t>snakes.pdf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42706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Popis projektu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5206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cs" sz="2400" b="1" dirty="0">
                <a:solidFill>
                  <a:schemeClr val="tx1"/>
                </a:solidFill>
              </a:rPr>
              <a:t>Komunikace se zainteresovanými stranami</a:t>
            </a:r>
            <a:endParaRPr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cs-CZ" sz="1800" dirty="0">
                <a:solidFill>
                  <a:schemeClr val="tx1"/>
                </a:solidFill>
              </a:rPr>
              <a:t>Zadavatel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cs-CZ" sz="1800" dirty="0">
                <a:solidFill>
                  <a:schemeClr val="tx1"/>
                </a:solidFill>
              </a:rPr>
              <a:t>/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cs-CZ" sz="1800" dirty="0">
                <a:solidFill>
                  <a:schemeClr val="tx1"/>
                </a:solidFill>
              </a:rPr>
              <a:t>vedoucí projektu – Ing. Mgr. Pavel Beránek, MBA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cs-CZ" sz="1800" dirty="0">
                <a:solidFill>
                  <a:schemeClr val="tx1"/>
                </a:solidFill>
              </a:rPr>
              <a:t>Komunikace: osobně, zřídka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E0F94-9669-432E-1093-0F7F33AE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" dirty="0"/>
              <a:t>Popis projektu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18FB91-3A06-1228-7E2A-F47EB922E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cs-CZ" b="1" dirty="0">
                <a:solidFill>
                  <a:schemeClr val="tx1"/>
                </a:solidFill>
              </a:rPr>
              <a:t>Postup na projektu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cs-CZ" sz="1800" dirty="0">
                <a:solidFill>
                  <a:schemeClr val="tx1"/>
                </a:solidFill>
              </a:rPr>
              <a:t>Listopad (začátek) – obdržení tématu projektu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cs-CZ" sz="1800" dirty="0">
                <a:solidFill>
                  <a:schemeClr val="tx1"/>
                </a:solidFill>
              </a:rPr>
              <a:t>Listopad (3 týdny) – studium barevných </a:t>
            </a:r>
            <a:r>
              <a:rPr lang="cs-CZ" sz="1800" dirty="0" err="1">
                <a:solidFill>
                  <a:schemeClr val="tx1"/>
                </a:solidFill>
              </a:rPr>
              <a:t>Petriho</a:t>
            </a:r>
            <a:r>
              <a:rPr lang="cs-CZ" sz="1800" dirty="0">
                <a:solidFill>
                  <a:schemeClr val="tx1"/>
                </a:solidFill>
              </a:rPr>
              <a:t> sítí, CPN </a:t>
            </a:r>
            <a:r>
              <a:rPr lang="cs-CZ" sz="1800" dirty="0" err="1">
                <a:solidFill>
                  <a:schemeClr val="tx1"/>
                </a:solidFill>
              </a:rPr>
              <a:t>Tools</a:t>
            </a:r>
            <a:r>
              <a:rPr lang="cs-CZ" sz="1800" dirty="0">
                <a:solidFill>
                  <a:schemeClr val="tx1"/>
                </a:solidFill>
              </a:rPr>
              <a:t> a </a:t>
            </a:r>
            <a:r>
              <a:rPr lang="cs-CZ" sz="1800" dirty="0" err="1">
                <a:solidFill>
                  <a:schemeClr val="tx1"/>
                </a:solidFill>
              </a:rPr>
              <a:t>Snakes</a:t>
            </a:r>
            <a:endParaRPr lang="cs-CZ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cs-CZ" sz="1800" dirty="0">
                <a:solidFill>
                  <a:schemeClr val="tx1"/>
                </a:solidFill>
              </a:rPr>
              <a:t>Prosinec (začátek) – rozdělení úkolů a zahájení práce: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tx1"/>
                </a:solidFill>
              </a:rPr>
              <a:t>Tvorba modelů v CPN </a:t>
            </a:r>
            <a:r>
              <a:rPr lang="cs-CZ" sz="1800" dirty="0" err="1">
                <a:solidFill>
                  <a:schemeClr val="tx1"/>
                </a:solidFill>
              </a:rPr>
              <a:t>Tools</a:t>
            </a:r>
            <a:endParaRPr lang="cs-CZ" sz="18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 err="1">
                <a:solidFill>
                  <a:schemeClr val="tx1"/>
                </a:solidFill>
              </a:rPr>
              <a:t>Parsování</a:t>
            </a:r>
            <a:r>
              <a:rPr lang="cs-CZ" sz="1800" dirty="0">
                <a:solidFill>
                  <a:schemeClr val="tx1"/>
                </a:solidFill>
              </a:rPr>
              <a:t> XML souborů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tx1"/>
                </a:solidFill>
              </a:rPr>
              <a:t>Vývoj knihovny (Rozšiřování kódu pro složitější modely)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cs-CZ" sz="1800" dirty="0">
                <a:solidFill>
                  <a:schemeClr val="tx1"/>
                </a:solidFill>
              </a:rPr>
              <a:t>14. února</a:t>
            </a:r>
            <a:r>
              <a:rPr lang="ru-RU" sz="1800" dirty="0">
                <a:solidFill>
                  <a:schemeClr val="tx1"/>
                </a:solidFill>
              </a:rPr>
              <a:t> - </a:t>
            </a:r>
            <a:r>
              <a:rPr lang="cs-CZ" sz="1800" dirty="0">
                <a:solidFill>
                  <a:schemeClr val="tx1"/>
                </a:solidFill>
              </a:rPr>
              <a:t>prezentace průběžných výsledků</a:t>
            </a:r>
            <a:endParaRPr lang="ru-RU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cs-CZ" sz="1800" dirty="0">
                <a:solidFill>
                  <a:schemeClr val="tx1"/>
                </a:solidFill>
              </a:rPr>
              <a:t>Konec března – návrat k práci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60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Řízení projektu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619075"/>
            <a:ext cx="8832300" cy="45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lvl="1" indent="0">
              <a:buSzPts val="1800"/>
              <a:buNone/>
            </a:pPr>
            <a:r>
              <a:rPr lang="cs-CZ" sz="2600" b="1" dirty="0">
                <a:solidFill>
                  <a:schemeClr val="tx1"/>
                </a:solidFill>
              </a:rPr>
              <a:t>Rozdělení rolí v projektu</a:t>
            </a:r>
            <a:endParaRPr lang="ru-RU" sz="2600" b="1" dirty="0">
              <a:solidFill>
                <a:schemeClr val="tx1"/>
              </a:solidFill>
            </a:endParaRPr>
          </a:p>
          <a:p>
            <a:pPr lvl="2">
              <a:lnSpc>
                <a:spcPct val="170000"/>
              </a:lnSpc>
              <a:buFont typeface="Wingdings" pitchFamily="2" charset="2"/>
              <a:buChar char="Ø"/>
            </a:pPr>
            <a:r>
              <a:rPr lang="cs-CZ" sz="2600" b="1" dirty="0">
                <a:solidFill>
                  <a:schemeClr val="tx1"/>
                </a:solidFill>
              </a:rPr>
              <a:t>Kristina </a:t>
            </a:r>
            <a:r>
              <a:rPr lang="cs-CZ" sz="2600" b="1" dirty="0" err="1">
                <a:solidFill>
                  <a:schemeClr val="tx1"/>
                </a:solidFill>
              </a:rPr>
              <a:t>Gavrina</a:t>
            </a:r>
            <a:r>
              <a:rPr lang="cs-CZ" sz="2600" b="1" dirty="0">
                <a:solidFill>
                  <a:schemeClr val="tx1"/>
                </a:solidFill>
              </a:rPr>
              <a:t> </a:t>
            </a:r>
            <a:r>
              <a:rPr lang="cs-CZ" sz="2600" dirty="0">
                <a:solidFill>
                  <a:schemeClr val="tx1"/>
                </a:solidFill>
              </a:rPr>
              <a:t>– vedoucí týmu, běžný programátor</a:t>
            </a:r>
            <a:endParaRPr lang="ru-RU" sz="2600" dirty="0">
              <a:solidFill>
                <a:schemeClr val="tx1"/>
              </a:solidFill>
            </a:endParaRPr>
          </a:p>
          <a:p>
            <a:pPr marL="1054100" lvl="2" indent="0">
              <a:lnSpc>
                <a:spcPct val="170000"/>
              </a:lnSpc>
              <a:buNone/>
            </a:pPr>
            <a:r>
              <a:rPr lang="ru-RU" sz="2600" dirty="0">
                <a:solidFill>
                  <a:schemeClr val="tx1"/>
                </a:solidFill>
              </a:rPr>
              <a:t>	</a:t>
            </a:r>
            <a:r>
              <a:rPr lang="cs-CZ" sz="2600" dirty="0">
                <a:solidFill>
                  <a:schemeClr val="tx1"/>
                </a:solidFill>
              </a:rPr>
              <a:t>Vytváří testovací modely v CPN </a:t>
            </a:r>
            <a:r>
              <a:rPr lang="cs-CZ" sz="2600" dirty="0" err="1">
                <a:solidFill>
                  <a:schemeClr val="tx1"/>
                </a:solidFill>
              </a:rPr>
              <a:t>Tools</a:t>
            </a:r>
            <a:endParaRPr lang="cs-CZ" sz="2600" dirty="0">
              <a:solidFill>
                <a:schemeClr val="tx1"/>
              </a:solidFill>
            </a:endParaRPr>
          </a:p>
          <a:p>
            <a:pPr marL="1054100" lvl="2" indent="0">
              <a:lnSpc>
                <a:spcPct val="170000"/>
              </a:lnSpc>
              <a:buNone/>
            </a:pPr>
            <a:r>
              <a:rPr lang="ru-RU" sz="2600" dirty="0">
                <a:solidFill>
                  <a:schemeClr val="tx1"/>
                </a:solidFill>
              </a:rPr>
              <a:t>	</a:t>
            </a:r>
            <a:r>
              <a:rPr lang="cs-CZ" sz="2600" dirty="0">
                <a:solidFill>
                  <a:schemeClr val="tx1"/>
                </a:solidFill>
              </a:rPr>
              <a:t>Zpracovává a analyzuje XML soubory (</a:t>
            </a:r>
            <a:r>
              <a:rPr lang="cs-CZ" sz="2600" dirty="0" err="1">
                <a:solidFill>
                  <a:schemeClr val="tx1"/>
                </a:solidFill>
              </a:rPr>
              <a:t>parsování</a:t>
            </a:r>
            <a:r>
              <a:rPr lang="cs-CZ" sz="2600" dirty="0">
                <a:solidFill>
                  <a:schemeClr val="tx1"/>
                </a:solidFill>
              </a:rPr>
              <a:t>)</a:t>
            </a:r>
          </a:p>
          <a:p>
            <a:pPr lvl="2">
              <a:lnSpc>
                <a:spcPct val="170000"/>
              </a:lnSpc>
              <a:buFont typeface="Wingdings" pitchFamily="2" charset="2"/>
              <a:buChar char="Ø"/>
            </a:pPr>
            <a:r>
              <a:rPr lang="cs-CZ" sz="2600" b="1" dirty="0">
                <a:solidFill>
                  <a:schemeClr val="tx1"/>
                </a:solidFill>
              </a:rPr>
              <a:t>Danil </a:t>
            </a:r>
            <a:r>
              <a:rPr lang="cs-CZ" sz="2600" b="1" dirty="0" err="1">
                <a:solidFill>
                  <a:schemeClr val="tx1"/>
                </a:solidFill>
              </a:rPr>
              <a:t>Korchagin</a:t>
            </a:r>
            <a:r>
              <a:rPr lang="cs-CZ" sz="2600" b="1" dirty="0">
                <a:solidFill>
                  <a:schemeClr val="tx1"/>
                </a:solidFill>
              </a:rPr>
              <a:t> – </a:t>
            </a:r>
            <a:r>
              <a:rPr lang="cs-CZ" sz="2600" dirty="0">
                <a:solidFill>
                  <a:schemeClr val="tx1"/>
                </a:solidFill>
              </a:rPr>
              <a:t>běžný programátor</a:t>
            </a:r>
            <a:endParaRPr lang="ru-RU" sz="2600" dirty="0">
              <a:solidFill>
                <a:schemeClr val="tx1"/>
              </a:solidFill>
            </a:endParaRPr>
          </a:p>
          <a:p>
            <a:pPr marL="1054100" lvl="2" indent="0">
              <a:lnSpc>
                <a:spcPct val="170000"/>
              </a:lnSpc>
              <a:buNone/>
            </a:pPr>
            <a:r>
              <a:rPr lang="ru-RU" sz="2600" dirty="0">
                <a:solidFill>
                  <a:schemeClr val="tx1"/>
                </a:solidFill>
              </a:rPr>
              <a:t>	</a:t>
            </a:r>
            <a:r>
              <a:rPr lang="cs-CZ" sz="2600" dirty="0">
                <a:solidFill>
                  <a:schemeClr val="tx1"/>
                </a:solidFill>
              </a:rPr>
              <a:t>Implementuje konvertované modely v knihovně </a:t>
            </a:r>
            <a:r>
              <a:rPr lang="cs-CZ" sz="2600" dirty="0" err="1">
                <a:solidFill>
                  <a:schemeClr val="tx1"/>
                </a:solidFill>
              </a:rPr>
              <a:t>Snakes</a:t>
            </a:r>
            <a:endParaRPr lang="cs-CZ" sz="2600" dirty="0">
              <a:solidFill>
                <a:schemeClr val="tx1"/>
              </a:solidFill>
            </a:endParaRPr>
          </a:p>
          <a:p>
            <a:pPr marL="1054100" lvl="2" indent="0">
              <a:lnSpc>
                <a:spcPct val="170000"/>
              </a:lnSpc>
              <a:buNone/>
            </a:pPr>
            <a:r>
              <a:rPr lang="ru-RU" sz="2600" dirty="0">
                <a:solidFill>
                  <a:schemeClr val="tx1"/>
                </a:solidFill>
              </a:rPr>
              <a:t>	</a:t>
            </a:r>
            <a:r>
              <a:rPr lang="cs-CZ" sz="2600" dirty="0">
                <a:solidFill>
                  <a:schemeClr val="tx1"/>
                </a:solidFill>
              </a:rPr>
              <a:t>Rozšiřuje funkcionalitu knihovny pro složitější modely</a:t>
            </a:r>
          </a:p>
          <a:p>
            <a:pPr marL="1054100" lvl="2" indent="0">
              <a:lnSpc>
                <a:spcPct val="170000"/>
              </a:lnSpc>
              <a:buNone/>
            </a:pPr>
            <a:endParaRPr lang="cs-CZ" sz="2600" dirty="0">
              <a:solidFill>
                <a:schemeClr val="tx1"/>
              </a:solidFill>
            </a:endParaRPr>
          </a:p>
          <a:p>
            <a:pPr marL="114300" lvl="1" indent="0">
              <a:buSzPts val="1800"/>
              <a:buNone/>
            </a:pPr>
            <a:r>
              <a:rPr lang="en-US" sz="2600" b="1" dirty="0">
                <a:solidFill>
                  <a:schemeClr val="tx1"/>
                </a:solidFill>
              </a:rPr>
              <a:t>M</a:t>
            </a:r>
            <a:r>
              <a:rPr lang="cs" sz="2600" b="1" dirty="0">
                <a:solidFill>
                  <a:schemeClr val="tx1"/>
                </a:solidFill>
              </a:rPr>
              <a:t>odel projektového řízení </a:t>
            </a:r>
          </a:p>
          <a:p>
            <a:pPr marL="114300" lvl="1" indent="0">
              <a:buSzPts val="1800"/>
              <a:buNone/>
            </a:pPr>
            <a:endParaRPr lang="ru-RU" sz="2600" b="1" dirty="0">
              <a:solidFill>
                <a:schemeClr val="tx1"/>
              </a:solidFill>
            </a:endParaRPr>
          </a:p>
          <a:p>
            <a:pPr marL="1485900" lvl="3" indent="-457200">
              <a:buSzPts val="1800"/>
              <a:buFont typeface="Wingdings" pitchFamily="2" charset="2"/>
              <a:buChar char="Ø"/>
            </a:pPr>
            <a:r>
              <a:rPr lang="cs-CZ" sz="2600" dirty="0">
                <a:solidFill>
                  <a:schemeClr val="tx1"/>
                </a:solidFill>
              </a:rPr>
              <a:t>Iterační &amp; Agilní</a:t>
            </a:r>
            <a:endParaRPr lang="ru-RU" sz="2600" dirty="0">
              <a:solidFill>
                <a:schemeClr val="tx1"/>
              </a:solidFill>
            </a:endParaRPr>
          </a:p>
          <a:p>
            <a:pPr marL="1054100" lvl="2" indent="0">
              <a:lnSpc>
                <a:spcPct val="170000"/>
              </a:lnSpc>
              <a:buNone/>
            </a:pPr>
            <a:endParaRPr lang="cs-CZ" sz="2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402</Words>
  <Application>Microsoft Macintosh PowerPoint</Application>
  <PresentationFormat>Экран (16:9)</PresentationFormat>
  <Paragraphs>79</Paragraphs>
  <Slides>15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-webkit-standard</vt:lpstr>
      <vt:lpstr>Arial</vt:lpstr>
      <vt:lpstr>Wingdings</vt:lpstr>
      <vt:lpstr>Simple Light</vt:lpstr>
      <vt:lpstr>Konvertor CPN Tools XML souboru do Snakes</vt:lpstr>
      <vt:lpstr>Popis projektu</vt:lpstr>
      <vt:lpstr>Co jsou Petriho sítě?</vt:lpstr>
      <vt:lpstr>Co jsou barevné Petriho sítě ?</vt:lpstr>
      <vt:lpstr>Co je CPN Tools?</vt:lpstr>
      <vt:lpstr>Co je SNAKES?</vt:lpstr>
      <vt:lpstr>Popis projektu</vt:lpstr>
      <vt:lpstr>Popis projektu</vt:lpstr>
      <vt:lpstr>Řízení projektu</vt:lpstr>
      <vt:lpstr>Řízení projektu</vt:lpstr>
      <vt:lpstr>Implementace požadavků</vt:lpstr>
      <vt:lpstr>Validace a verifikace implementovaných požadavků</vt:lpstr>
      <vt:lpstr>Ukázka</vt:lpstr>
      <vt:lpstr>Nasazení a údržba</vt:lpstr>
      <vt:lpstr>Děkujeme za pozornost! Prostor pro dotazy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Kristina  Gavrina</cp:lastModifiedBy>
  <cp:revision>12</cp:revision>
  <dcterms:modified xsi:type="dcterms:W3CDTF">2025-04-11T10:12:34Z</dcterms:modified>
</cp:coreProperties>
</file>