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3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70" r:id="rId11"/>
    <p:sldId id="265" r:id="rId12"/>
    <p:sldId id="271" r:id="rId13"/>
    <p:sldId id="268" r:id="rId14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28EE4"/>
    <a:srgbClr val="660033"/>
    <a:srgbClr val="3333FF"/>
    <a:srgbClr val="660066"/>
    <a:srgbClr val="000066"/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6B6A63-DD89-4D14-BACA-A0C82FC0A852}" v="76" dt="2024-08-28T16:05:57.519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341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6f5828e6bcf5827a/Documents/employee_data%20(1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6f5828e6bcf5827a/Documents/employee_data%20(1)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6f5828e6bcf5827a/Documents/employee_data%20(1)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6f5828e6bcf5827a/Documents/employee_data%20(1)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6f5828e6bcf5827a/Documents/employee_data%20(1)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(1).xlsx]Sheet1!PivotTable1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EMPLOYEE PERFORMANCE VALUES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6.8798637012478708E-2"/>
          <c:y val="0.17523952798583103"/>
          <c:w val="0.58394685039370076"/>
          <c:h val="0.5669590259550889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trendline>
            <c:spPr>
              <a:ln w="19050" cap="rnd" cmpd="sng" algn="ctr">
                <a:solidFill>
                  <a:srgbClr val="928EE4"/>
                </a:solidFill>
                <a:prstDash val="sysDot"/>
                <a:round/>
              </a:ln>
              <a:effectLst/>
            </c:spPr>
            <c:trendlineType val="linear"/>
            <c:dispRSqr val="0"/>
            <c:dispEq val="0"/>
          </c:trendline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46</c:v>
                </c:pt>
                <c:pt idx="1">
                  <c:v>43</c:v>
                </c:pt>
                <c:pt idx="2">
                  <c:v>37</c:v>
                </c:pt>
                <c:pt idx="3">
                  <c:v>38</c:v>
                </c:pt>
                <c:pt idx="4">
                  <c:v>34</c:v>
                </c:pt>
                <c:pt idx="5">
                  <c:v>43</c:v>
                </c:pt>
                <c:pt idx="6">
                  <c:v>38</c:v>
                </c:pt>
                <c:pt idx="7">
                  <c:v>46</c:v>
                </c:pt>
                <c:pt idx="8">
                  <c:v>49</c:v>
                </c:pt>
                <c:pt idx="9">
                  <c:v>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225-4C4E-B2A4-800A877940DC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82</c:v>
                </c:pt>
                <c:pt idx="1">
                  <c:v>88</c:v>
                </c:pt>
                <c:pt idx="2">
                  <c:v>77</c:v>
                </c:pt>
                <c:pt idx="3">
                  <c:v>73</c:v>
                </c:pt>
                <c:pt idx="4">
                  <c:v>81</c:v>
                </c:pt>
                <c:pt idx="5">
                  <c:v>83</c:v>
                </c:pt>
                <c:pt idx="6">
                  <c:v>78</c:v>
                </c:pt>
                <c:pt idx="7">
                  <c:v>79</c:v>
                </c:pt>
                <c:pt idx="8">
                  <c:v>70</c:v>
                </c:pt>
                <c:pt idx="9">
                  <c:v>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225-4C4E-B2A4-800A877940DC}"/>
            </c:ext>
          </c:extLst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145</c:v>
                </c:pt>
                <c:pt idx="1">
                  <c:v>151</c:v>
                </c:pt>
                <c:pt idx="2">
                  <c:v>157</c:v>
                </c:pt>
                <c:pt idx="3">
                  <c:v>156</c:v>
                </c:pt>
                <c:pt idx="4">
                  <c:v>158</c:v>
                </c:pt>
                <c:pt idx="5">
                  <c:v>154</c:v>
                </c:pt>
                <c:pt idx="6">
                  <c:v>153</c:v>
                </c:pt>
                <c:pt idx="7">
                  <c:v>152</c:v>
                </c:pt>
                <c:pt idx="8">
                  <c:v>153</c:v>
                </c:pt>
                <c:pt idx="9">
                  <c:v>148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225-4C4E-B2A4-800A877940DC}"/>
            </c:ext>
          </c:extLst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30</c:v>
                </c:pt>
                <c:pt idx="1">
                  <c:v>18</c:v>
                </c:pt>
                <c:pt idx="2">
                  <c:v>31</c:v>
                </c:pt>
                <c:pt idx="3">
                  <c:v>29</c:v>
                </c:pt>
                <c:pt idx="4">
                  <c:v>31</c:v>
                </c:pt>
                <c:pt idx="5">
                  <c:v>21</c:v>
                </c:pt>
                <c:pt idx="6">
                  <c:v>30</c:v>
                </c:pt>
                <c:pt idx="7">
                  <c:v>27</c:v>
                </c:pt>
                <c:pt idx="8">
                  <c:v>25</c:v>
                </c:pt>
                <c:pt idx="9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225-4C4E-B2A4-800A877940D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6436848"/>
        <c:axId val="26438288"/>
      </c:barChart>
      <c:catAx>
        <c:axId val="26436848"/>
        <c:scaling>
          <c:orientation val="minMax"/>
        </c:scaling>
        <c:delete val="0"/>
        <c:axPos val="b"/>
        <c:title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438288"/>
        <c:crosses val="autoZero"/>
        <c:auto val="1"/>
        <c:lblAlgn val="ctr"/>
        <c:lblOffset val="100"/>
        <c:noMultiLvlLbl val="0"/>
      </c:catAx>
      <c:valAx>
        <c:axId val="26438288"/>
        <c:scaling>
          <c:orientation val="minMax"/>
        </c:scaling>
        <c:delete val="0"/>
        <c:axPos val="l"/>
        <c:title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12700" cap="rnd" cmpd="sng" algn="ctr">
            <a:noFill/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4368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/>
  </c:chart>
  <c:spPr>
    <a:noFill/>
    <a:ln w="12700" cap="rnd" cmpd="sng" algn="ctr">
      <a:noFill/>
      <a:prstDash val="solid"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(1).xlsx]Sheet1!PivotTable1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EMPLOYEE PERFORMANCE VALUES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6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6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6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6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6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6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6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6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6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6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6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6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6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5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4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6">
              <a:lumMod val="6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6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5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4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6">
              <a:lumMod val="6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6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5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4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6">
              <a:lumMod val="6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6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5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4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6">
              <a:lumMod val="6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6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5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4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6">
              <a:lumMod val="6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6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accent5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chemeClr val="accent4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solidFill>
            <a:schemeClr val="accent6">
              <a:lumMod val="6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solidFill>
            <a:schemeClr val="accent6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solidFill>
            <a:schemeClr val="accent5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solidFill>
            <a:schemeClr val="accent4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spPr>
          <a:solidFill>
            <a:schemeClr val="accent6">
              <a:lumMod val="6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"/>
        <c:spPr>
          <a:solidFill>
            <a:schemeClr val="accent6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"/>
        <c:spPr>
          <a:solidFill>
            <a:schemeClr val="accent5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"/>
        <c:spPr>
          <a:solidFill>
            <a:schemeClr val="accent4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"/>
        <c:spPr>
          <a:solidFill>
            <a:schemeClr val="accent6">
              <a:lumMod val="6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8.2025371828521432E-2"/>
          <c:y val="0.22944006999125111"/>
          <c:w val="0.58394685039370076"/>
          <c:h val="0.5669590259550889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HIGH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6000"/>
                    <a:lumMod val="100000"/>
                  </a:schemeClr>
                </a:gs>
                <a:gs pos="78000">
                  <a:schemeClr val="accent1">
                    <a:shade val="94000"/>
                    <a:lumMod val="9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46</c:v>
                </c:pt>
                <c:pt idx="1">
                  <c:v>43</c:v>
                </c:pt>
                <c:pt idx="2">
                  <c:v>37</c:v>
                </c:pt>
                <c:pt idx="3">
                  <c:v>38</c:v>
                </c:pt>
                <c:pt idx="4">
                  <c:v>34</c:v>
                </c:pt>
                <c:pt idx="5">
                  <c:v>43</c:v>
                </c:pt>
                <c:pt idx="6">
                  <c:v>38</c:v>
                </c:pt>
                <c:pt idx="7">
                  <c:v>46</c:v>
                </c:pt>
                <c:pt idx="8">
                  <c:v>49</c:v>
                </c:pt>
                <c:pt idx="9">
                  <c:v>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E47-407E-9A83-EFD0D1038A0A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LOW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96000"/>
                    <a:lumMod val="100000"/>
                  </a:schemeClr>
                </a:gs>
                <a:gs pos="78000">
                  <a:schemeClr val="accent2">
                    <a:shade val="94000"/>
                    <a:lumMod val="9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82</c:v>
                </c:pt>
                <c:pt idx="1">
                  <c:v>88</c:v>
                </c:pt>
                <c:pt idx="2">
                  <c:v>77</c:v>
                </c:pt>
                <c:pt idx="3">
                  <c:v>73</c:v>
                </c:pt>
                <c:pt idx="4">
                  <c:v>81</c:v>
                </c:pt>
                <c:pt idx="5">
                  <c:v>83</c:v>
                </c:pt>
                <c:pt idx="6">
                  <c:v>78</c:v>
                </c:pt>
                <c:pt idx="7">
                  <c:v>79</c:v>
                </c:pt>
                <c:pt idx="8">
                  <c:v>70</c:v>
                </c:pt>
                <c:pt idx="9">
                  <c:v>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E47-407E-9A83-EFD0D1038A0A}"/>
            </c:ext>
          </c:extLst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MED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tint val="96000"/>
                    <a:lumMod val="100000"/>
                  </a:schemeClr>
                </a:gs>
                <a:gs pos="78000">
                  <a:schemeClr val="accent3">
                    <a:shade val="94000"/>
                    <a:lumMod val="9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trendline>
            <c:spPr>
              <a:ln w="19050" cap="rnd">
                <a:solidFill>
                  <a:schemeClr val="accent3"/>
                </a:solidFill>
              </a:ln>
              <a:effectLst/>
            </c:spPr>
            <c:trendlineType val="linear"/>
            <c:dispRSqr val="0"/>
            <c:dispEq val="0"/>
          </c:trendline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145</c:v>
                </c:pt>
                <c:pt idx="1">
                  <c:v>151</c:v>
                </c:pt>
                <c:pt idx="2">
                  <c:v>157</c:v>
                </c:pt>
                <c:pt idx="3">
                  <c:v>156</c:v>
                </c:pt>
                <c:pt idx="4">
                  <c:v>158</c:v>
                </c:pt>
                <c:pt idx="5">
                  <c:v>154</c:v>
                </c:pt>
                <c:pt idx="6">
                  <c:v>153</c:v>
                </c:pt>
                <c:pt idx="7">
                  <c:v>152</c:v>
                </c:pt>
                <c:pt idx="8">
                  <c:v>153</c:v>
                </c:pt>
                <c:pt idx="9">
                  <c:v>148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E47-407E-9A83-EFD0D1038A0A}"/>
            </c:ext>
          </c:extLst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VERY HIGH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tint val="96000"/>
                    <a:lumMod val="100000"/>
                  </a:schemeClr>
                </a:gs>
                <a:gs pos="78000">
                  <a:schemeClr val="accent4">
                    <a:shade val="94000"/>
                    <a:lumMod val="9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30</c:v>
                </c:pt>
                <c:pt idx="1">
                  <c:v>18</c:v>
                </c:pt>
                <c:pt idx="2">
                  <c:v>31</c:v>
                </c:pt>
                <c:pt idx="3">
                  <c:v>29</c:v>
                </c:pt>
                <c:pt idx="4">
                  <c:v>31</c:v>
                </c:pt>
                <c:pt idx="5">
                  <c:v>21</c:v>
                </c:pt>
                <c:pt idx="6">
                  <c:v>30</c:v>
                </c:pt>
                <c:pt idx="7">
                  <c:v>27</c:v>
                </c:pt>
                <c:pt idx="8">
                  <c:v>25</c:v>
                </c:pt>
                <c:pt idx="9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E47-407E-9A83-EFD0D1038A0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26436848"/>
        <c:axId val="26438288"/>
      </c:barChart>
      <c:catAx>
        <c:axId val="26436848"/>
        <c:scaling>
          <c:orientation val="minMax"/>
        </c:scaling>
        <c:delete val="0"/>
        <c:axPos val="b"/>
        <c:title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438288"/>
        <c:crosses val="autoZero"/>
        <c:auto val="1"/>
        <c:lblAlgn val="ctr"/>
        <c:lblOffset val="100"/>
        <c:noMultiLvlLbl val="0"/>
      </c:catAx>
      <c:valAx>
        <c:axId val="264382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4368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(1).xlsx]Sheet1!PivotTable1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EMPLOYEE PERFORMANCE VALUES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5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6">
              <a:lumMod val="6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5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6">
              <a:lumMod val="6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5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6">
              <a:lumMod val="6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5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6">
              <a:lumMod val="6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5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6">
              <a:lumMod val="6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accent5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solidFill>
            <a:schemeClr val="accent6">
              <a:lumMod val="6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solidFill>
            <a:schemeClr val="accent5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spPr>
          <a:solidFill>
            <a:schemeClr val="accent6">
              <a:lumMod val="6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"/>
        <c:spPr>
          <a:solidFill>
            <a:schemeClr val="accent5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"/>
        <c:spPr>
          <a:solidFill>
            <a:schemeClr val="accent6">
              <a:lumMod val="6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9.0149938154282433E-2"/>
          <c:y val="0.24337145356830397"/>
          <c:w val="0.58394685039370076"/>
          <c:h val="0.5669590259550889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46</c:v>
                </c:pt>
                <c:pt idx="1">
                  <c:v>43</c:v>
                </c:pt>
                <c:pt idx="2">
                  <c:v>37</c:v>
                </c:pt>
                <c:pt idx="3">
                  <c:v>38</c:v>
                </c:pt>
                <c:pt idx="4">
                  <c:v>34</c:v>
                </c:pt>
                <c:pt idx="5">
                  <c:v>43</c:v>
                </c:pt>
                <c:pt idx="6">
                  <c:v>38</c:v>
                </c:pt>
                <c:pt idx="7">
                  <c:v>46</c:v>
                </c:pt>
                <c:pt idx="8">
                  <c:v>49</c:v>
                </c:pt>
                <c:pt idx="9">
                  <c:v>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C5F-42B9-AB51-5894DC9F11CC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82</c:v>
                </c:pt>
                <c:pt idx="1">
                  <c:v>88</c:v>
                </c:pt>
                <c:pt idx="2">
                  <c:v>77</c:v>
                </c:pt>
                <c:pt idx="3">
                  <c:v>73</c:v>
                </c:pt>
                <c:pt idx="4">
                  <c:v>81</c:v>
                </c:pt>
                <c:pt idx="5">
                  <c:v>83</c:v>
                </c:pt>
                <c:pt idx="6">
                  <c:v>78</c:v>
                </c:pt>
                <c:pt idx="7">
                  <c:v>79</c:v>
                </c:pt>
                <c:pt idx="8">
                  <c:v>70</c:v>
                </c:pt>
                <c:pt idx="9">
                  <c:v>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C5F-42B9-AB51-5894DC9F11CC}"/>
            </c:ext>
          </c:extLst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145</c:v>
                </c:pt>
                <c:pt idx="1">
                  <c:v>151</c:v>
                </c:pt>
                <c:pt idx="2">
                  <c:v>157</c:v>
                </c:pt>
                <c:pt idx="3">
                  <c:v>156</c:v>
                </c:pt>
                <c:pt idx="4">
                  <c:v>158</c:v>
                </c:pt>
                <c:pt idx="5">
                  <c:v>154</c:v>
                </c:pt>
                <c:pt idx="6">
                  <c:v>153</c:v>
                </c:pt>
                <c:pt idx="7">
                  <c:v>152</c:v>
                </c:pt>
                <c:pt idx="8">
                  <c:v>153</c:v>
                </c:pt>
                <c:pt idx="9">
                  <c:v>148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C5F-42B9-AB51-5894DC9F11CC}"/>
            </c:ext>
          </c:extLst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30</c:v>
                </c:pt>
                <c:pt idx="1">
                  <c:v>18</c:v>
                </c:pt>
                <c:pt idx="2">
                  <c:v>31</c:v>
                </c:pt>
                <c:pt idx="3">
                  <c:v>29</c:v>
                </c:pt>
                <c:pt idx="4">
                  <c:v>31</c:v>
                </c:pt>
                <c:pt idx="5">
                  <c:v>21</c:v>
                </c:pt>
                <c:pt idx="6">
                  <c:v>30</c:v>
                </c:pt>
                <c:pt idx="7">
                  <c:v>27</c:v>
                </c:pt>
                <c:pt idx="8">
                  <c:v>25</c:v>
                </c:pt>
                <c:pt idx="9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C5F-42B9-AB51-5894DC9F11C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6436848"/>
        <c:axId val="26438288"/>
      </c:barChart>
      <c:catAx>
        <c:axId val="26436848"/>
        <c:scaling>
          <c:orientation val="minMax"/>
        </c:scaling>
        <c:delete val="0"/>
        <c:axPos val="b"/>
        <c:title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438288"/>
        <c:crosses val="autoZero"/>
        <c:auto val="1"/>
        <c:lblAlgn val="ctr"/>
        <c:lblOffset val="100"/>
        <c:noMultiLvlLbl val="0"/>
      </c:catAx>
      <c:valAx>
        <c:axId val="264382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4368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(1).xlsx]Sheet1!PivotTable1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EMPLOYEE PERFORMANCE VALUES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circle"/>
          <c:size val="6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circle"/>
          <c:size val="6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circle"/>
          <c:size val="6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circle"/>
          <c:size val="6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38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39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40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41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42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43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44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45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46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47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49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50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51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52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53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54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55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56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57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58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60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61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62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63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64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65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66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67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68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69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0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71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72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73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74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75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76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77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78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79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80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1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82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83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84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85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86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87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88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89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90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91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2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93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94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95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96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97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98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99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00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01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02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3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04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05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06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07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08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09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10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11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12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13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4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15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16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17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18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19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20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21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22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23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</c:pivotFmts>
    <c:plotArea>
      <c:layout>
        <c:manualLayout>
          <c:layoutTarget val="inner"/>
          <c:xMode val="edge"/>
          <c:yMode val="edge"/>
          <c:x val="8.2025371828521432E-2"/>
          <c:y val="0.22944006999125111"/>
          <c:w val="0.58394685039370076"/>
          <c:h val="0.56695902595508896"/>
        </c:manualLayout>
      </c:layout>
      <c:pieChart>
        <c:varyColors val="1"/>
        <c:ser>
          <c:idx val="0"/>
          <c:order val="0"/>
          <c:tx>
            <c:strRef>
              <c:f>Sheet1!$B$3:$B$4</c:f>
              <c:strCache>
                <c:ptCount val="1"/>
                <c:pt idx="0">
                  <c:v>HIGH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292D-4E74-A6B3-343AB8DA39A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292D-4E74-A6B3-343AB8DA39A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292D-4E74-A6B3-343AB8DA39A1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292D-4E74-A6B3-343AB8DA39A1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292D-4E74-A6B3-343AB8DA39A1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292D-4E74-A6B3-343AB8DA39A1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292D-4E74-A6B3-343AB8DA39A1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F-292D-4E74-A6B3-343AB8DA39A1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1-292D-4E74-A6B3-343AB8DA39A1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3-292D-4E74-A6B3-343AB8DA39A1}"/>
              </c:ext>
            </c:extLst>
          </c:dPt>
          <c:dLbls>
            <c:spPr>
              <a:pattFill prst="pct75">
                <a:fgClr>
                  <a:sysClr val="windowText" lastClr="000000">
                    <a:lumMod val="75000"/>
                    <a:lumOff val="25000"/>
                  </a:sysClr>
                </a:fgClr>
                <a:bgClr>
                  <a:sysClr val="windowText" lastClr="000000">
                    <a:lumMod val="65000"/>
                    <a:lumOff val="35000"/>
                  </a:sys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46</c:v>
                </c:pt>
                <c:pt idx="1">
                  <c:v>43</c:v>
                </c:pt>
                <c:pt idx="2">
                  <c:v>37</c:v>
                </c:pt>
                <c:pt idx="3">
                  <c:v>38</c:v>
                </c:pt>
                <c:pt idx="4">
                  <c:v>34</c:v>
                </c:pt>
                <c:pt idx="5">
                  <c:v>43</c:v>
                </c:pt>
                <c:pt idx="6">
                  <c:v>38</c:v>
                </c:pt>
                <c:pt idx="7">
                  <c:v>46</c:v>
                </c:pt>
                <c:pt idx="8">
                  <c:v>49</c:v>
                </c:pt>
                <c:pt idx="9">
                  <c:v>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292D-4E74-A6B3-343AB8DA39A1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LOW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6-292D-4E74-A6B3-343AB8DA39A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8-292D-4E74-A6B3-343AB8DA39A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A-292D-4E74-A6B3-343AB8DA39A1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C-292D-4E74-A6B3-343AB8DA39A1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E-292D-4E74-A6B3-343AB8DA39A1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0-292D-4E74-A6B3-343AB8DA39A1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2-292D-4E74-A6B3-343AB8DA39A1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4-292D-4E74-A6B3-343AB8DA39A1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6-292D-4E74-A6B3-343AB8DA39A1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8-292D-4E74-A6B3-343AB8DA39A1}"/>
              </c:ext>
            </c:extLst>
          </c:dPt>
          <c:dLbls>
            <c:spPr>
              <a:pattFill prst="pct75">
                <a:fgClr>
                  <a:sysClr val="windowText" lastClr="000000">
                    <a:lumMod val="75000"/>
                    <a:lumOff val="25000"/>
                  </a:sysClr>
                </a:fgClr>
                <a:bgClr>
                  <a:sysClr val="windowText" lastClr="000000">
                    <a:lumMod val="65000"/>
                    <a:lumOff val="35000"/>
                  </a:sys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82</c:v>
                </c:pt>
                <c:pt idx="1">
                  <c:v>88</c:v>
                </c:pt>
                <c:pt idx="2">
                  <c:v>77</c:v>
                </c:pt>
                <c:pt idx="3">
                  <c:v>73</c:v>
                </c:pt>
                <c:pt idx="4">
                  <c:v>81</c:v>
                </c:pt>
                <c:pt idx="5">
                  <c:v>83</c:v>
                </c:pt>
                <c:pt idx="6">
                  <c:v>78</c:v>
                </c:pt>
                <c:pt idx="7">
                  <c:v>79</c:v>
                </c:pt>
                <c:pt idx="8">
                  <c:v>70</c:v>
                </c:pt>
                <c:pt idx="9">
                  <c:v>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9-292D-4E74-A6B3-343AB8DA39A1}"/>
            </c:ext>
          </c:extLst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MED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B-292D-4E74-A6B3-343AB8DA39A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D-292D-4E74-A6B3-343AB8DA39A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F-292D-4E74-A6B3-343AB8DA39A1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31-292D-4E74-A6B3-343AB8DA39A1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33-292D-4E74-A6B3-343AB8DA39A1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35-292D-4E74-A6B3-343AB8DA39A1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37-292D-4E74-A6B3-343AB8DA39A1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39-292D-4E74-A6B3-343AB8DA39A1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3B-292D-4E74-A6B3-343AB8DA39A1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3D-292D-4E74-A6B3-343AB8DA39A1}"/>
              </c:ext>
            </c:extLst>
          </c:dPt>
          <c:dLbls>
            <c:spPr>
              <a:pattFill prst="pct75">
                <a:fgClr>
                  <a:sysClr val="windowText" lastClr="000000">
                    <a:lumMod val="75000"/>
                    <a:lumOff val="25000"/>
                  </a:sysClr>
                </a:fgClr>
                <a:bgClr>
                  <a:sysClr val="windowText" lastClr="000000">
                    <a:lumMod val="65000"/>
                    <a:lumOff val="35000"/>
                  </a:sys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145</c:v>
                </c:pt>
                <c:pt idx="1">
                  <c:v>151</c:v>
                </c:pt>
                <c:pt idx="2">
                  <c:v>157</c:v>
                </c:pt>
                <c:pt idx="3">
                  <c:v>156</c:v>
                </c:pt>
                <c:pt idx="4">
                  <c:v>158</c:v>
                </c:pt>
                <c:pt idx="5">
                  <c:v>154</c:v>
                </c:pt>
                <c:pt idx="6">
                  <c:v>153</c:v>
                </c:pt>
                <c:pt idx="7">
                  <c:v>152</c:v>
                </c:pt>
                <c:pt idx="8">
                  <c:v>153</c:v>
                </c:pt>
                <c:pt idx="9">
                  <c:v>148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E-292D-4E74-A6B3-343AB8DA39A1}"/>
            </c:ext>
          </c:extLst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VERY HIGH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40-292D-4E74-A6B3-343AB8DA39A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42-292D-4E74-A6B3-343AB8DA39A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44-292D-4E74-A6B3-343AB8DA39A1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46-292D-4E74-A6B3-343AB8DA39A1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48-292D-4E74-A6B3-343AB8DA39A1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4A-292D-4E74-A6B3-343AB8DA39A1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4C-292D-4E74-A6B3-343AB8DA39A1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4E-292D-4E74-A6B3-343AB8DA39A1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50-292D-4E74-A6B3-343AB8DA39A1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52-292D-4E74-A6B3-343AB8DA39A1}"/>
              </c:ext>
            </c:extLst>
          </c:dPt>
          <c:dLbls>
            <c:spPr>
              <a:pattFill prst="pct75">
                <a:fgClr>
                  <a:sysClr val="windowText" lastClr="000000">
                    <a:lumMod val="75000"/>
                    <a:lumOff val="25000"/>
                  </a:sysClr>
                </a:fgClr>
                <a:bgClr>
                  <a:sysClr val="windowText" lastClr="000000">
                    <a:lumMod val="65000"/>
                    <a:lumOff val="35000"/>
                  </a:sys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30</c:v>
                </c:pt>
                <c:pt idx="1">
                  <c:v>18</c:v>
                </c:pt>
                <c:pt idx="2">
                  <c:v>31</c:v>
                </c:pt>
                <c:pt idx="3">
                  <c:v>29</c:v>
                </c:pt>
                <c:pt idx="4">
                  <c:v>31</c:v>
                </c:pt>
                <c:pt idx="5">
                  <c:v>21</c:v>
                </c:pt>
                <c:pt idx="6">
                  <c:v>30</c:v>
                </c:pt>
                <c:pt idx="7">
                  <c:v>27</c:v>
                </c:pt>
                <c:pt idx="8">
                  <c:v>25</c:v>
                </c:pt>
                <c:pt idx="9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3-292D-4E74-A6B3-343AB8DA39A1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(1).xlsx]Sheet1!PivotTable1</c:name>
    <c:fmtId val="-1"/>
  </c:pivotSource>
  <c:chart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3"/>
            </a:solidFill>
            <a:ln w="9525">
              <a:solidFill>
                <a:schemeClr val="accent3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4"/>
            </a:solidFill>
            <a:ln w="9525">
              <a:solidFill>
                <a:schemeClr val="accent4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3"/>
            </a:solidFill>
            <a:ln w="9525">
              <a:solidFill>
                <a:schemeClr val="accent3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4"/>
            </a:solidFill>
            <a:ln w="9525">
              <a:solidFill>
                <a:schemeClr val="accent4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3"/>
            </a:solidFill>
            <a:ln w="9525">
              <a:solidFill>
                <a:schemeClr val="accent3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4"/>
            </a:solidFill>
            <a:ln w="9525">
              <a:solidFill>
                <a:schemeClr val="accent4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9.9900481189851273E-2"/>
          <c:y val="2.7855153203342618E-2"/>
          <c:w val="0.66130708661417326"/>
          <c:h val="0.84123366891116325"/>
        </c:manualLayout>
      </c:layout>
      <c:lineChart>
        <c:grouping val="percentStack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HIGH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46</c:v>
                </c:pt>
                <c:pt idx="1">
                  <c:v>43</c:v>
                </c:pt>
                <c:pt idx="2">
                  <c:v>37</c:v>
                </c:pt>
                <c:pt idx="3">
                  <c:v>38</c:v>
                </c:pt>
                <c:pt idx="4">
                  <c:v>34</c:v>
                </c:pt>
                <c:pt idx="5">
                  <c:v>43</c:v>
                </c:pt>
                <c:pt idx="6">
                  <c:v>38</c:v>
                </c:pt>
                <c:pt idx="7">
                  <c:v>46</c:v>
                </c:pt>
                <c:pt idx="8">
                  <c:v>49</c:v>
                </c:pt>
                <c:pt idx="9">
                  <c:v>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80C-413A-9EF3-C11646AFF90B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LOW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82</c:v>
                </c:pt>
                <c:pt idx="1">
                  <c:v>88</c:v>
                </c:pt>
                <c:pt idx="2">
                  <c:v>77</c:v>
                </c:pt>
                <c:pt idx="3">
                  <c:v>73</c:v>
                </c:pt>
                <c:pt idx="4">
                  <c:v>81</c:v>
                </c:pt>
                <c:pt idx="5">
                  <c:v>83</c:v>
                </c:pt>
                <c:pt idx="6">
                  <c:v>78</c:v>
                </c:pt>
                <c:pt idx="7">
                  <c:v>79</c:v>
                </c:pt>
                <c:pt idx="8">
                  <c:v>70</c:v>
                </c:pt>
                <c:pt idx="9">
                  <c:v>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80C-413A-9EF3-C11646AFF90B}"/>
            </c:ext>
          </c:extLst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MED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145</c:v>
                </c:pt>
                <c:pt idx="1">
                  <c:v>151</c:v>
                </c:pt>
                <c:pt idx="2">
                  <c:v>157</c:v>
                </c:pt>
                <c:pt idx="3">
                  <c:v>156</c:v>
                </c:pt>
                <c:pt idx="4">
                  <c:v>158</c:v>
                </c:pt>
                <c:pt idx="5">
                  <c:v>154</c:v>
                </c:pt>
                <c:pt idx="6">
                  <c:v>153</c:v>
                </c:pt>
                <c:pt idx="7">
                  <c:v>152</c:v>
                </c:pt>
                <c:pt idx="8">
                  <c:v>153</c:v>
                </c:pt>
                <c:pt idx="9">
                  <c:v>148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80C-413A-9EF3-C11646AFF90B}"/>
            </c:ext>
          </c:extLst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VERY HIGH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30</c:v>
                </c:pt>
                <c:pt idx="1">
                  <c:v>18</c:v>
                </c:pt>
                <c:pt idx="2">
                  <c:v>31</c:v>
                </c:pt>
                <c:pt idx="3">
                  <c:v>29</c:v>
                </c:pt>
                <c:pt idx="4">
                  <c:v>31</c:v>
                </c:pt>
                <c:pt idx="5">
                  <c:v>21</c:v>
                </c:pt>
                <c:pt idx="6">
                  <c:v>30</c:v>
                </c:pt>
                <c:pt idx="7">
                  <c:v>27</c:v>
                </c:pt>
                <c:pt idx="8">
                  <c:v>25</c:v>
                </c:pt>
                <c:pt idx="9">
                  <c:v>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580C-413A-9EF3-C11646AFF90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16547616"/>
        <c:axId val="316538976"/>
      </c:lineChart>
      <c:catAx>
        <c:axId val="3165476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6538976"/>
        <c:crosses val="autoZero"/>
        <c:auto val="1"/>
        <c:lblAlgn val="ctr"/>
        <c:lblOffset val="100"/>
        <c:noMultiLvlLbl val="0"/>
      </c:catAx>
      <c:valAx>
        <c:axId val="3165389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65476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28-08-2024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462223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949871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594075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0007028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860616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1473458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5934791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8120082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  <p:extLst>
      <p:ext uri="{BB962C8B-B14F-4D97-AF65-F5344CB8AC3E}">
        <p14:creationId xmlns:p14="http://schemas.microsoft.com/office/powerpoint/2010/main" val="3517682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150413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566190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123018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734330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868449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359911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313682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8/28/2024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900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264617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  <p:sldLayoutId id="2147483752" r:id="rId13"/>
    <p:sldLayoutId id="2147483753" r:id="rId14"/>
    <p:sldLayoutId id="2147483754" r:id="rId15"/>
    <p:sldLayoutId id="2147483755" r:id="rId16"/>
    <p:sldLayoutId id="214748375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chemeClr val="accent6">
                    <a:lumMod val="50000"/>
                  </a:schemeClr>
                </a:solidFill>
                <a:effectLst/>
                <a:latin typeface="Roboto" panose="020F0502020204030204" pitchFamily="2" charset="0"/>
              </a:rPr>
            </a:br>
            <a:endParaRPr spc="15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295400" y="2989719"/>
            <a:ext cx="80772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NAME: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KRITHIKA B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 NO: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322200076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DEPARTMENT:</a:t>
            </a:r>
            <a:r>
              <a:rPr lang="en-US" sz="24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DEPARTMENT OF COMMERCE (HONOURS)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COLLEGE: </a:t>
            </a:r>
            <a:r>
              <a:rPr lang="en-US" sz="24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SHRI SANKARLAL SUNDARBAI SHASUN JAIN COLLEGE FOR WOMAN, T.NAGAR,CHENNAI.</a:t>
            </a:r>
          </a:p>
          <a:p>
            <a:r>
              <a:rPr lang="en-US" sz="2400" dirty="0">
                <a:solidFill>
                  <a:srgbClr val="660033"/>
                </a:solidFill>
              </a:rPr>
              <a:t>           </a:t>
            </a:r>
            <a:endParaRPr lang="en-IN" sz="2400" dirty="0">
              <a:solidFill>
                <a:srgbClr val="660033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2CDB2-CE5D-490E-AFF0-25FD9DDDE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04800"/>
            <a:ext cx="8596668" cy="685800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MODELLING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B5C490-CED5-9792-3F1C-B6BAA08C57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222" y="990600"/>
            <a:ext cx="11428978" cy="715357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660033"/>
                </a:solidFill>
              </a:rPr>
              <a:t>1) </a:t>
            </a:r>
            <a:r>
              <a:rPr lang="en-US" sz="1600" b="1" dirty="0">
                <a:solidFill>
                  <a:srgbClr val="660033"/>
                </a:solidFill>
              </a:rPr>
              <a:t>DATA COLLECTION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data has been collected through </a:t>
            </a:r>
            <a:r>
              <a:rPr lang="en-US" sz="1600" dirty="0" err="1"/>
              <a:t>Edunut</a:t>
            </a:r>
            <a:r>
              <a:rPr lang="en-US" sz="1600" dirty="0"/>
              <a:t> dash board.</a:t>
            </a:r>
          </a:p>
          <a:p>
            <a:r>
              <a:rPr lang="en-US" sz="1600" b="1" dirty="0">
                <a:solidFill>
                  <a:srgbClr val="660033"/>
                </a:solidFill>
              </a:rPr>
              <a:t>2) FEATURE COLLECTION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listed 10 features were taken for the analyses of data </a:t>
            </a:r>
          </a:p>
          <a:p>
            <a:r>
              <a:rPr lang="en-US" sz="1600" b="1" dirty="0">
                <a:solidFill>
                  <a:srgbClr val="660033"/>
                </a:solidFill>
              </a:rPr>
              <a:t>3) DATA CLEANING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Identifying the missing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Filtering of those missing values.</a:t>
            </a:r>
          </a:p>
          <a:p>
            <a:r>
              <a:rPr lang="en-US" sz="1600" b="1" dirty="0">
                <a:solidFill>
                  <a:srgbClr val="660033"/>
                </a:solidFill>
              </a:rPr>
              <a:t>4) CALCULATION OF PERFORMANCE LEVEL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By considering the Current employee rating, I found the performance level using the formula.</a:t>
            </a:r>
          </a:p>
          <a:p>
            <a:r>
              <a:rPr lang="en-US" sz="1600" b="1" dirty="0">
                <a:solidFill>
                  <a:srgbClr val="660033"/>
                </a:solidFill>
              </a:rPr>
              <a:t>5)SUMMARY OF PIVOT LEVEL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Segregating od certain features to rows, </a:t>
            </a:r>
            <a:r>
              <a:rPr lang="en-US" sz="1600" dirty="0" err="1"/>
              <a:t>colums</a:t>
            </a:r>
            <a:r>
              <a:rPr lang="en-US" sz="1600" dirty="0"/>
              <a:t>, heading and so on.</a:t>
            </a:r>
          </a:p>
          <a:p>
            <a:r>
              <a:rPr lang="en-US" sz="1600" b="1" dirty="0">
                <a:solidFill>
                  <a:srgbClr val="660033"/>
                </a:solidFill>
              </a:rPr>
              <a:t>6) VISUALIZATION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Once completed with pivot table, created the graph for precise visualization.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342900" indent="-342900">
              <a:buAutoNum type="arabicParenR"/>
            </a:pPr>
            <a:endParaRPr lang="en-US" dirty="0"/>
          </a:p>
          <a:p>
            <a:pPr marL="342900" indent="-342900">
              <a:buAutoNum type="arabicParenR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04170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C00000"/>
                </a:solidFill>
              </a:rPr>
              <a:t>R</a:t>
            </a:r>
            <a:r>
              <a:rPr spc="-40" dirty="0">
                <a:solidFill>
                  <a:srgbClr val="C00000"/>
                </a:solidFill>
              </a:rPr>
              <a:t>E</a:t>
            </a:r>
            <a:r>
              <a:rPr spc="15" dirty="0">
                <a:solidFill>
                  <a:srgbClr val="C00000"/>
                </a:solidFill>
              </a:rPr>
              <a:t>S</a:t>
            </a:r>
            <a:r>
              <a:rPr spc="-30" dirty="0">
                <a:solidFill>
                  <a:srgbClr val="C00000"/>
                </a:solidFill>
              </a:rPr>
              <a:t>U</a:t>
            </a:r>
            <a:r>
              <a:rPr spc="-405" dirty="0">
                <a:solidFill>
                  <a:srgbClr val="C00000"/>
                </a:solidFill>
              </a:rPr>
              <a:t>L</a:t>
            </a:r>
            <a:r>
              <a:rPr dirty="0">
                <a:solidFill>
                  <a:srgbClr val="C00000"/>
                </a:solidFill>
              </a:rPr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938E3B80-14A4-1A7B-CD4E-55BA0C40702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8236079"/>
              </p:ext>
            </p:extLst>
          </p:nvPr>
        </p:nvGraphicFramePr>
        <p:xfrm>
          <a:off x="1001712" y="1371600"/>
          <a:ext cx="4381500" cy="2819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889085D5-1090-4617-BBD9-6C191F0BF36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13555104"/>
              </p:ext>
            </p:extLst>
          </p:nvPr>
        </p:nvGraphicFramePr>
        <p:xfrm>
          <a:off x="5638800" y="1447800"/>
          <a:ext cx="3714750" cy="2514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7478C801-2E16-4918-8153-67FBBE7CD18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03856961"/>
              </p:ext>
            </p:extLst>
          </p:nvPr>
        </p:nvGraphicFramePr>
        <p:xfrm>
          <a:off x="3352800" y="4251426"/>
          <a:ext cx="4381500" cy="17035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D255B-8840-402B-0B6B-66068725F7A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85763"/>
            <a:ext cx="10680700" cy="1477962"/>
          </a:xfrm>
        </p:spPr>
        <p:txBody>
          <a:bodyPr/>
          <a:lstStyle/>
          <a:p>
            <a:r>
              <a:rPr lang="en-IN" dirty="0">
                <a:solidFill>
                  <a:srgbClr val="C00000"/>
                </a:solidFill>
              </a:rPr>
              <a:t>   R</a:t>
            </a:r>
            <a:r>
              <a:rPr lang="en-IN" spc="-40" dirty="0">
                <a:solidFill>
                  <a:srgbClr val="C00000"/>
                </a:solidFill>
              </a:rPr>
              <a:t>E</a:t>
            </a:r>
            <a:r>
              <a:rPr lang="en-IN" spc="15" dirty="0">
                <a:solidFill>
                  <a:srgbClr val="C00000"/>
                </a:solidFill>
              </a:rPr>
              <a:t>S</a:t>
            </a:r>
            <a:r>
              <a:rPr lang="en-IN" spc="-30" dirty="0">
                <a:solidFill>
                  <a:srgbClr val="C00000"/>
                </a:solidFill>
              </a:rPr>
              <a:t>U</a:t>
            </a:r>
            <a:r>
              <a:rPr lang="en-IN" spc="-405" dirty="0">
                <a:solidFill>
                  <a:srgbClr val="C00000"/>
                </a:solidFill>
              </a:rPr>
              <a:t>L</a:t>
            </a:r>
            <a:r>
              <a:rPr lang="en-IN" dirty="0">
                <a:solidFill>
                  <a:srgbClr val="C00000"/>
                </a:solidFill>
              </a:rPr>
              <a:t>TS</a:t>
            </a:r>
            <a:br>
              <a:rPr lang="en-IN" dirty="0"/>
            </a:br>
            <a:endParaRPr lang="en-IN" dirty="0"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7478C801-2E16-4918-8153-67FBBE7CD18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66563823"/>
              </p:ext>
            </p:extLst>
          </p:nvPr>
        </p:nvGraphicFramePr>
        <p:xfrm>
          <a:off x="381000" y="1389047"/>
          <a:ext cx="4343400" cy="28117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6DED2178-2A08-08C1-027A-041091F36CD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14202642"/>
              </p:ext>
            </p:extLst>
          </p:nvPr>
        </p:nvGraphicFramePr>
        <p:xfrm>
          <a:off x="6095999" y="1465247"/>
          <a:ext cx="4572000" cy="27355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6919411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398229-0794-9AB5-7359-1C0CDBDB60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77340"/>
            <a:ext cx="8534400" cy="4585871"/>
          </a:xfrm>
        </p:spPr>
        <p:txBody>
          <a:bodyPr>
            <a:normAutofit fontScale="92500" lnSpcReduction="10000"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Conclusion of </a:t>
            </a: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By comparing the performance of employees, there is high level of average working employees.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mitigate this , the effective motivation towards the higher authority is to be provided to the employees.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may be a monetary or non monetary appreciation but it deliberately increases the interest of employees in work space.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 should be transparent in the treatment of the employees.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employees also try to work for the company’s welfare for their fair enumerations.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>
                <a:solidFill>
                  <a:srgbClr val="C00000"/>
                </a:solidFill>
              </a:rPr>
              <a:t>PROJECT</a:t>
            </a:r>
            <a:r>
              <a:rPr sz="4250" spc="-85" dirty="0">
                <a:solidFill>
                  <a:srgbClr val="C00000"/>
                </a:solidFill>
              </a:rPr>
              <a:t> </a:t>
            </a:r>
            <a:r>
              <a:rPr sz="4250" spc="25" dirty="0">
                <a:solidFill>
                  <a:srgbClr val="C00000"/>
                </a:solidFill>
              </a:rPr>
              <a:t>TITLE</a:t>
            </a:r>
            <a:endParaRPr sz="4250" dirty="0">
              <a:solidFill>
                <a:srgbClr val="C00000"/>
              </a:solidFill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513667" y="2421540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66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66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>
                <a:solidFill>
                  <a:srgbClr val="C00000"/>
                </a:solidFill>
              </a:rPr>
              <a:t>A</a:t>
            </a:r>
            <a:r>
              <a:rPr spc="-5" dirty="0">
                <a:solidFill>
                  <a:srgbClr val="C00000"/>
                </a:solidFill>
              </a:rPr>
              <a:t>G</a:t>
            </a:r>
            <a:r>
              <a:rPr spc="-35" dirty="0">
                <a:solidFill>
                  <a:srgbClr val="C00000"/>
                </a:solidFill>
              </a:rPr>
              <a:t>E</a:t>
            </a:r>
            <a:r>
              <a:rPr spc="15" dirty="0">
                <a:solidFill>
                  <a:srgbClr val="C00000"/>
                </a:solidFill>
              </a:rPr>
              <a:t>N</a:t>
            </a:r>
            <a:r>
              <a:rPr dirty="0">
                <a:solidFill>
                  <a:srgbClr val="C00000"/>
                </a:solidFill>
              </a:rPr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724150" y="1170846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0206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0206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067800" y="31242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>
                <a:solidFill>
                  <a:srgbClr val="C00000"/>
                </a:solidFill>
              </a:rPr>
              <a:t>P</a:t>
            </a:r>
            <a:r>
              <a:rPr sz="4250" spc="15" dirty="0">
                <a:solidFill>
                  <a:srgbClr val="C00000"/>
                </a:solidFill>
              </a:rPr>
              <a:t>ROB</a:t>
            </a:r>
            <a:r>
              <a:rPr sz="4250" spc="55" dirty="0">
                <a:solidFill>
                  <a:srgbClr val="C00000"/>
                </a:solidFill>
              </a:rPr>
              <a:t>L</a:t>
            </a:r>
            <a:r>
              <a:rPr sz="4250" spc="-20" dirty="0">
                <a:solidFill>
                  <a:srgbClr val="C00000"/>
                </a:solidFill>
              </a:rPr>
              <a:t>E</a:t>
            </a:r>
            <a:r>
              <a:rPr sz="4250" spc="20" dirty="0">
                <a:solidFill>
                  <a:srgbClr val="C00000"/>
                </a:solidFill>
              </a:rPr>
              <a:t>M</a:t>
            </a:r>
            <a:r>
              <a:rPr sz="4250" dirty="0">
                <a:solidFill>
                  <a:srgbClr val="C00000"/>
                </a:solidFill>
              </a:rPr>
              <a:t>	</a:t>
            </a:r>
            <a:r>
              <a:rPr sz="4250" spc="10" dirty="0">
                <a:solidFill>
                  <a:srgbClr val="C00000"/>
                </a:solidFill>
              </a:rPr>
              <a:t>S</a:t>
            </a:r>
            <a:r>
              <a:rPr sz="4250" spc="-370" dirty="0">
                <a:solidFill>
                  <a:srgbClr val="C00000"/>
                </a:solidFill>
              </a:rPr>
              <a:t>T</a:t>
            </a:r>
            <a:r>
              <a:rPr sz="4250" spc="-375" dirty="0">
                <a:solidFill>
                  <a:srgbClr val="C00000"/>
                </a:solidFill>
              </a:rPr>
              <a:t>A</a:t>
            </a:r>
            <a:r>
              <a:rPr sz="4250" spc="15" dirty="0">
                <a:solidFill>
                  <a:srgbClr val="C00000"/>
                </a:solidFill>
              </a:rPr>
              <a:t>T</a:t>
            </a:r>
            <a:r>
              <a:rPr sz="4250" spc="-10" dirty="0">
                <a:solidFill>
                  <a:srgbClr val="C00000"/>
                </a:solidFill>
              </a:rPr>
              <a:t>E</a:t>
            </a:r>
            <a:r>
              <a:rPr sz="4250" spc="-20" dirty="0">
                <a:solidFill>
                  <a:srgbClr val="C00000"/>
                </a:solidFill>
              </a:rPr>
              <a:t>ME</a:t>
            </a:r>
            <a:r>
              <a:rPr sz="4250" spc="10" dirty="0">
                <a:solidFill>
                  <a:srgbClr val="C00000"/>
                </a:solidFill>
              </a:rPr>
              <a:t>NT</a:t>
            </a:r>
            <a:endParaRPr sz="4250" dirty="0">
              <a:solidFill>
                <a:srgbClr val="C00000"/>
              </a:solidFill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9480C3B-9F2C-288F-6960-9152D35570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676400"/>
            <a:ext cx="7772400" cy="3047999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chemeClr val="accent2">
                    <a:lumMod val="75000"/>
                  </a:schemeClr>
                </a:solidFill>
                <a:effectLst/>
                <a:highlight>
                  <a:srgbClr val="F7F7F7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Measurement of Performance</a:t>
            </a:r>
            <a:r>
              <a:rPr lang="en-US" sz="2000" b="0" i="0" dirty="0">
                <a:solidFill>
                  <a:schemeClr val="accent2">
                    <a:lumMod val="75000"/>
                  </a:schemeClr>
                </a:solidFill>
                <a:effectLst/>
                <a:highlight>
                  <a:srgbClr val="F7F7F7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000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Employee performance is the measurement of how well an employee executes explicit and implicit standards, goals, and priorities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111111"/>
              </a:solidFill>
              <a:highlight>
                <a:srgbClr val="F7F7F7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chemeClr val="accent2">
                    <a:lumMod val="75000"/>
                  </a:schemeClr>
                </a:solidFill>
                <a:effectLst/>
                <a:highlight>
                  <a:srgbClr val="F7F7F7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Compliance and Audits</a:t>
            </a:r>
            <a:r>
              <a:rPr lang="en-US" sz="2000" b="0" i="0" dirty="0">
                <a:solidFill>
                  <a:schemeClr val="accent2">
                    <a:lumMod val="75000"/>
                  </a:schemeClr>
                </a:solidFill>
                <a:effectLst/>
                <a:highlight>
                  <a:srgbClr val="F7F7F7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Maintaining accurate employee records helps HR teams ensure compliance and prepare for audits. 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111111"/>
              </a:solidFill>
              <a:highlight>
                <a:srgbClr val="F7F7F7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chemeClr val="accent2">
                    <a:lumMod val="75000"/>
                  </a:schemeClr>
                </a:solidFill>
                <a:effectLst/>
                <a:highlight>
                  <a:srgbClr val="F7F7F7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Fair Evaluations</a:t>
            </a:r>
            <a:r>
              <a:rPr lang="en-US" sz="2000" b="0" i="0" dirty="0">
                <a:solidFill>
                  <a:schemeClr val="accent2">
                    <a:lumMod val="75000"/>
                  </a:schemeClr>
                </a:solidFill>
                <a:effectLst/>
                <a:highlight>
                  <a:srgbClr val="F7F7F7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Accurate records enable managers to conduct fair and objective performance evaluation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915400" y="2885867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>
                <a:solidFill>
                  <a:srgbClr val="C00000"/>
                </a:solidFill>
              </a:rPr>
              <a:t>PROJECT</a:t>
            </a:r>
            <a:r>
              <a:rPr lang="en-US" sz="4250" spc="5" dirty="0">
                <a:solidFill>
                  <a:srgbClr val="C00000"/>
                </a:solidFill>
              </a:rPr>
              <a:t> </a:t>
            </a:r>
            <a:r>
              <a:rPr sz="4250" spc="-20" dirty="0">
                <a:solidFill>
                  <a:srgbClr val="C00000"/>
                </a:solidFill>
              </a:rPr>
              <a:t>OVERVIEW</a:t>
            </a:r>
            <a:endParaRPr sz="4250" dirty="0">
              <a:solidFill>
                <a:srgbClr val="C00000"/>
              </a:solidFill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14400" y="1815001"/>
            <a:ext cx="79248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n-US" sz="2000" b="1" i="0" dirty="0">
                <a:solidFill>
                  <a:schemeClr val="accent2">
                    <a:lumMod val="75000"/>
                  </a:schemeClr>
                </a:solidFill>
                <a:highlight>
                  <a:srgbClr val="F7F7F7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</a:t>
            </a:r>
            <a:r>
              <a:rPr lang="en-US" sz="2000" b="0" i="0" dirty="0">
                <a:solidFill>
                  <a:schemeClr val="accent2">
                    <a:lumMod val="75000"/>
                  </a:schemeClr>
                </a:solidFill>
                <a:highlight>
                  <a:srgbClr val="F7F7F7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b="0" i="0" dirty="0">
                <a:solidFill>
                  <a:srgbClr val="111111"/>
                </a:solidFill>
                <a:highlight>
                  <a:srgbClr val="F7F7F7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Gather relevant data, including performance metrics, attendance records, and feedback from supervisors and peers.</a:t>
            </a:r>
          </a:p>
          <a:p>
            <a:pPr marL="457200" indent="-457200" algn="l">
              <a:buFont typeface="+mj-lt"/>
              <a:buAutoNum type="arabicPeriod"/>
            </a:pPr>
            <a:endParaRPr lang="en-US" sz="2000" b="0" i="0" dirty="0">
              <a:solidFill>
                <a:srgbClr val="111111"/>
              </a:solidFill>
              <a:highlight>
                <a:srgbClr val="F7F7F7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sz="2000" b="1" i="0" dirty="0">
                <a:solidFill>
                  <a:schemeClr val="accent2">
                    <a:lumMod val="75000"/>
                  </a:schemeClr>
                </a:solidFill>
                <a:highlight>
                  <a:srgbClr val="F7F7F7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Key Metrics</a:t>
            </a:r>
            <a:r>
              <a:rPr lang="en-US" sz="2000" b="0" i="0" dirty="0">
                <a:solidFill>
                  <a:schemeClr val="accent2">
                    <a:lumMod val="75000"/>
                  </a:schemeClr>
                </a:solidFill>
                <a:highlight>
                  <a:srgbClr val="F7F7F7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b="0" i="0" dirty="0">
                <a:solidFill>
                  <a:srgbClr val="111111"/>
                </a:solidFill>
                <a:highlight>
                  <a:srgbClr val="F7F7F7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Common performance metrics include productivity, quality, efficiency, attendance, and behavioral competencies.</a:t>
            </a:r>
          </a:p>
          <a:p>
            <a:pPr marL="457200" indent="-457200" algn="l">
              <a:buFont typeface="+mj-lt"/>
              <a:buAutoNum type="arabicPeriod"/>
            </a:pPr>
            <a:endParaRPr lang="en-US" sz="2000" b="0" i="0" dirty="0">
              <a:solidFill>
                <a:srgbClr val="111111"/>
              </a:solidFill>
              <a:highlight>
                <a:srgbClr val="F7F7F7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sz="2000" b="1" i="0" dirty="0">
                <a:solidFill>
                  <a:schemeClr val="accent2">
                    <a:lumMod val="75000"/>
                  </a:schemeClr>
                </a:solidFill>
                <a:highlight>
                  <a:srgbClr val="F7F7F7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Performance Appraisal Methods</a:t>
            </a:r>
            <a:r>
              <a:rPr lang="en-US" sz="2000" b="0" i="0" dirty="0">
                <a:solidFill>
                  <a:schemeClr val="accent2">
                    <a:lumMod val="75000"/>
                  </a:schemeClr>
                </a:solidFill>
                <a:highlight>
                  <a:srgbClr val="F7F7F7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b="0" i="0" dirty="0">
                <a:solidFill>
                  <a:srgbClr val="111111"/>
                </a:solidFill>
                <a:highlight>
                  <a:srgbClr val="F7F7F7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Use rating scales, 360-degree feedback, critical incidents, or Management by Objectives (MBO).</a:t>
            </a:r>
          </a:p>
          <a:p>
            <a:pPr marL="457200" indent="-457200" algn="l">
              <a:buFont typeface="+mj-lt"/>
              <a:buAutoNum type="arabicPeriod"/>
            </a:pPr>
            <a:endParaRPr lang="en-US" sz="2000" b="0" i="0" dirty="0">
              <a:solidFill>
                <a:srgbClr val="111111"/>
              </a:solidFill>
              <a:highlight>
                <a:srgbClr val="F7F7F7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sz="2000" b="1" i="0" dirty="0">
                <a:solidFill>
                  <a:schemeClr val="accent2">
                    <a:lumMod val="75000"/>
                  </a:schemeClr>
                </a:solidFill>
                <a:highlight>
                  <a:srgbClr val="F7F7F7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Analysis and Insights</a:t>
            </a:r>
            <a:r>
              <a:rPr lang="en-US" sz="2000" b="0" i="0" dirty="0">
                <a:solidFill>
                  <a:schemeClr val="accent2">
                    <a:lumMod val="75000"/>
                  </a:schemeClr>
                </a:solidFill>
                <a:highlight>
                  <a:srgbClr val="F7F7F7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b="0" i="0" dirty="0">
                <a:solidFill>
                  <a:srgbClr val="111111"/>
                </a:solidFill>
                <a:highlight>
                  <a:srgbClr val="F7F7F7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Compare actual performance against goals, identify trends, and use statistical techniques.</a:t>
            </a:r>
          </a:p>
          <a:p>
            <a:pPr marL="457200" indent="-457200" algn="l">
              <a:buFont typeface="+mj-lt"/>
              <a:buAutoNum type="arabicPeriod"/>
            </a:pPr>
            <a:endParaRPr lang="en-US" sz="2000" b="0" i="0" dirty="0">
              <a:solidFill>
                <a:srgbClr val="111111"/>
              </a:solidFill>
              <a:highlight>
                <a:srgbClr val="F7F7F7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sz="2000" b="1" i="0" dirty="0">
                <a:solidFill>
                  <a:schemeClr val="accent2">
                    <a:lumMod val="75000"/>
                  </a:schemeClr>
                </a:solidFill>
                <a:highlight>
                  <a:srgbClr val="F7F7F7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Actionable Steps</a:t>
            </a:r>
            <a:r>
              <a:rPr lang="en-US" sz="2000" b="0" i="0" dirty="0">
                <a:solidFill>
                  <a:schemeClr val="accent2">
                    <a:lumMod val="75000"/>
                  </a:schemeClr>
                </a:solidFill>
                <a:highlight>
                  <a:srgbClr val="F7F7F7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000" b="0" i="0" dirty="0">
                <a:solidFill>
                  <a:srgbClr val="111111"/>
                </a:solidFill>
                <a:highlight>
                  <a:srgbClr val="F7F7F7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Provide feedback, offer training, and recognize high performers.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>
                <a:solidFill>
                  <a:srgbClr val="C00000"/>
                </a:solidFill>
              </a:rPr>
              <a:t>W</a:t>
            </a:r>
            <a:r>
              <a:rPr sz="3200" spc="-20" dirty="0">
                <a:solidFill>
                  <a:srgbClr val="C00000"/>
                </a:solidFill>
              </a:rPr>
              <a:t>H</a:t>
            </a:r>
            <a:r>
              <a:rPr sz="3200" spc="20" dirty="0">
                <a:solidFill>
                  <a:srgbClr val="C00000"/>
                </a:solidFill>
              </a:rPr>
              <a:t>O</a:t>
            </a:r>
            <a:r>
              <a:rPr sz="3200" spc="-235" dirty="0">
                <a:solidFill>
                  <a:srgbClr val="C00000"/>
                </a:solidFill>
              </a:rPr>
              <a:t> </a:t>
            </a:r>
            <a:r>
              <a:rPr sz="3200" spc="-10" dirty="0">
                <a:solidFill>
                  <a:srgbClr val="C00000"/>
                </a:solidFill>
              </a:rPr>
              <a:t>AR</a:t>
            </a:r>
            <a:r>
              <a:rPr sz="3200" spc="15" dirty="0">
                <a:solidFill>
                  <a:srgbClr val="C00000"/>
                </a:solidFill>
              </a:rPr>
              <a:t>E</a:t>
            </a:r>
            <a:r>
              <a:rPr sz="3200" spc="-35" dirty="0">
                <a:solidFill>
                  <a:srgbClr val="C00000"/>
                </a:solidFill>
              </a:rPr>
              <a:t> </a:t>
            </a:r>
            <a:r>
              <a:rPr sz="3200" spc="-10" dirty="0">
                <a:solidFill>
                  <a:srgbClr val="C00000"/>
                </a:solidFill>
              </a:rPr>
              <a:t>T</a:t>
            </a:r>
            <a:r>
              <a:rPr sz="3200" spc="-15" dirty="0">
                <a:solidFill>
                  <a:srgbClr val="C00000"/>
                </a:solidFill>
              </a:rPr>
              <a:t>H</a:t>
            </a:r>
            <a:r>
              <a:rPr sz="3200" spc="15" dirty="0">
                <a:solidFill>
                  <a:srgbClr val="C00000"/>
                </a:solidFill>
              </a:rPr>
              <a:t>E</a:t>
            </a:r>
            <a:r>
              <a:rPr sz="3200" spc="-35" dirty="0">
                <a:solidFill>
                  <a:srgbClr val="C00000"/>
                </a:solidFill>
              </a:rPr>
              <a:t> </a:t>
            </a:r>
            <a:r>
              <a:rPr sz="3200" spc="-20" dirty="0">
                <a:solidFill>
                  <a:srgbClr val="C00000"/>
                </a:solidFill>
              </a:rPr>
              <a:t>E</a:t>
            </a:r>
            <a:r>
              <a:rPr sz="3200" spc="30" dirty="0">
                <a:solidFill>
                  <a:srgbClr val="C00000"/>
                </a:solidFill>
              </a:rPr>
              <a:t>N</a:t>
            </a:r>
            <a:r>
              <a:rPr sz="3200" spc="15" dirty="0">
                <a:solidFill>
                  <a:srgbClr val="C00000"/>
                </a:solidFill>
              </a:rPr>
              <a:t>D</a:t>
            </a:r>
            <a:r>
              <a:rPr sz="3200" spc="-45" dirty="0">
                <a:solidFill>
                  <a:srgbClr val="C00000"/>
                </a:solidFill>
              </a:rPr>
              <a:t> </a:t>
            </a:r>
            <a:r>
              <a:rPr sz="3200" dirty="0">
                <a:solidFill>
                  <a:srgbClr val="C00000"/>
                </a:solidFill>
              </a:rPr>
              <a:t>U</a:t>
            </a:r>
            <a:r>
              <a:rPr sz="3200" spc="10" dirty="0">
                <a:solidFill>
                  <a:srgbClr val="C00000"/>
                </a:solidFill>
              </a:rPr>
              <a:t>S</a:t>
            </a:r>
            <a:r>
              <a:rPr sz="3200" spc="-25" dirty="0">
                <a:solidFill>
                  <a:srgbClr val="C00000"/>
                </a:solidFill>
              </a:rPr>
              <a:t>E</a:t>
            </a:r>
            <a:r>
              <a:rPr sz="3200" spc="-10" dirty="0">
                <a:solidFill>
                  <a:srgbClr val="C00000"/>
                </a:solidFill>
              </a:rPr>
              <a:t>R</a:t>
            </a:r>
            <a:r>
              <a:rPr sz="3200" spc="5" dirty="0">
                <a:solidFill>
                  <a:srgbClr val="C00000"/>
                </a:solidFill>
              </a:rPr>
              <a:t>S?</a:t>
            </a:r>
            <a:endParaRPr sz="3200" dirty="0">
              <a:solidFill>
                <a:srgbClr val="C00000"/>
              </a:solidFill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15DBC86-77D0-7EDE-B65A-3E9EBAC809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371600"/>
            <a:ext cx="3352800" cy="3600986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b="1" i="0" dirty="0">
                <a:solidFill>
                  <a:schemeClr val="accent6">
                    <a:lumMod val="75000"/>
                  </a:schemeClr>
                </a:solidFill>
                <a:effectLst/>
                <a:highlight>
                  <a:srgbClr val="F7F7F7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Managers and Supervisors</a:t>
            </a:r>
          </a:p>
          <a:p>
            <a:pPr marL="342900" indent="-342900">
              <a:buFont typeface="+mj-lt"/>
              <a:buAutoNum type="arabicPeriod"/>
            </a:pPr>
            <a:endParaRPr lang="en-IN" b="1" dirty="0">
              <a:solidFill>
                <a:schemeClr val="accent6">
                  <a:lumMod val="75000"/>
                </a:schemeClr>
              </a:solidFill>
              <a:highlight>
                <a:srgbClr val="F7F7F7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b="1" i="0" dirty="0">
                <a:solidFill>
                  <a:schemeClr val="accent6">
                    <a:lumMod val="75000"/>
                  </a:schemeClr>
                </a:solidFill>
                <a:effectLst/>
                <a:highlight>
                  <a:srgbClr val="F7F7F7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Human Resources (HR) Professionals</a:t>
            </a:r>
          </a:p>
          <a:p>
            <a:pPr marL="342900" indent="-342900">
              <a:buFont typeface="+mj-lt"/>
              <a:buAutoNum type="arabicPeriod"/>
            </a:pPr>
            <a:endParaRPr lang="en-IN" b="1" dirty="0">
              <a:solidFill>
                <a:schemeClr val="accent6">
                  <a:lumMod val="75000"/>
                </a:schemeClr>
              </a:solidFill>
              <a:highlight>
                <a:srgbClr val="F7F7F7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b="1" i="0" dirty="0">
                <a:solidFill>
                  <a:schemeClr val="accent6">
                    <a:lumMod val="75000"/>
                  </a:schemeClr>
                </a:solidFill>
                <a:effectLst/>
                <a:highlight>
                  <a:srgbClr val="F7F7F7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Employees Themselves</a:t>
            </a:r>
          </a:p>
          <a:p>
            <a:pPr marL="342900" indent="-342900">
              <a:buFont typeface="+mj-lt"/>
              <a:buAutoNum type="arabicPeriod"/>
            </a:pPr>
            <a:endParaRPr lang="en-IN" b="1" dirty="0">
              <a:solidFill>
                <a:schemeClr val="accent6">
                  <a:lumMod val="75000"/>
                </a:schemeClr>
              </a:solidFill>
              <a:highlight>
                <a:srgbClr val="F7F7F7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b="1" i="0" dirty="0">
                <a:solidFill>
                  <a:schemeClr val="accent6">
                    <a:lumMod val="75000"/>
                  </a:schemeClr>
                </a:solidFill>
                <a:effectLst/>
                <a:highlight>
                  <a:srgbClr val="F7F7F7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Organizational Leadership and Executives</a:t>
            </a:r>
          </a:p>
          <a:p>
            <a:endParaRPr lang="en-IN" b="1" dirty="0">
              <a:solidFill>
                <a:srgbClr val="111111"/>
              </a:solidFill>
              <a:highlight>
                <a:srgbClr val="F7F7F7"/>
              </a:highlight>
              <a:latin typeface="-apple-system"/>
            </a:endParaRPr>
          </a:p>
          <a:p>
            <a:endParaRPr lang="en-IN" b="1" dirty="0">
              <a:solidFill>
                <a:srgbClr val="111111"/>
              </a:solidFill>
              <a:highlight>
                <a:srgbClr val="F7F7F7"/>
              </a:highlight>
              <a:latin typeface="-apple-system"/>
            </a:endParaRPr>
          </a:p>
          <a:p>
            <a:endParaRPr lang="en-IN" b="1" dirty="0">
              <a:solidFill>
                <a:srgbClr val="111111"/>
              </a:solidFill>
              <a:highlight>
                <a:srgbClr val="F7F7F7"/>
              </a:highlight>
              <a:latin typeface="-apple-system"/>
            </a:endParaRPr>
          </a:p>
          <a:p>
            <a:endParaRPr lang="en-IN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pic>
        <p:nvPicPr>
          <p:cNvPr id="1030" name="Picture 6" descr="Business people workers group. - Edmego Learning">
            <a:extLst>
              <a:ext uri="{FF2B5EF4-FFF2-40B4-BE49-F238E27FC236}">
                <a16:creationId xmlns:a16="http://schemas.microsoft.com/office/drawing/2014/main" id="{735F6B7D-3D38-BA84-07FE-8F1DFE6A40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2975" y="1201273"/>
            <a:ext cx="4514850" cy="160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Diversity, Corporate culture, and senior executives | Supplierty News">
            <a:extLst>
              <a:ext uri="{FF2B5EF4-FFF2-40B4-BE49-F238E27FC236}">
                <a16:creationId xmlns:a16="http://schemas.microsoft.com/office/drawing/2014/main" id="{A64F0EFE-8656-485A-B7E0-3988CB99D6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662" y="4114800"/>
            <a:ext cx="4056925" cy="212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R Tech Europe Conference: the new frontier of the HR role - Grow3 Ltd">
            <a:extLst>
              <a:ext uri="{FF2B5EF4-FFF2-40B4-BE49-F238E27FC236}">
                <a16:creationId xmlns:a16="http://schemas.microsoft.com/office/drawing/2014/main" id="{0D8D2B14-B9A4-7CDD-BC22-BA8C50BFF7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3587" y="3912468"/>
            <a:ext cx="2975261" cy="1983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inq clés pour manager son équipe en leader">
            <a:extLst>
              <a:ext uri="{FF2B5EF4-FFF2-40B4-BE49-F238E27FC236}">
                <a16:creationId xmlns:a16="http://schemas.microsoft.com/office/drawing/2014/main" id="{E49401D9-DE20-B568-C03B-C7E41C8BA5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4612" y="3087666"/>
            <a:ext cx="2971800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0" y="3429000"/>
            <a:ext cx="2695574" cy="3248025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>
                <a:solidFill>
                  <a:srgbClr val="C00000"/>
                </a:solidFill>
              </a:rPr>
              <a:t>O</a:t>
            </a:r>
            <a:r>
              <a:rPr sz="3600" spc="25" dirty="0">
                <a:solidFill>
                  <a:srgbClr val="C00000"/>
                </a:solidFill>
              </a:rPr>
              <a:t>U</a:t>
            </a:r>
            <a:r>
              <a:rPr sz="3600" dirty="0">
                <a:solidFill>
                  <a:srgbClr val="C00000"/>
                </a:solidFill>
              </a:rPr>
              <a:t>R</a:t>
            </a:r>
            <a:r>
              <a:rPr sz="3600" spc="5" dirty="0">
                <a:solidFill>
                  <a:srgbClr val="C00000"/>
                </a:solidFill>
              </a:rPr>
              <a:t> </a:t>
            </a:r>
            <a:r>
              <a:rPr sz="3600" spc="25" dirty="0">
                <a:solidFill>
                  <a:srgbClr val="C00000"/>
                </a:solidFill>
              </a:rPr>
              <a:t>S</a:t>
            </a:r>
            <a:r>
              <a:rPr sz="3600" spc="10" dirty="0">
                <a:solidFill>
                  <a:srgbClr val="C00000"/>
                </a:solidFill>
              </a:rPr>
              <a:t>O</a:t>
            </a:r>
            <a:r>
              <a:rPr sz="3600" spc="25" dirty="0">
                <a:solidFill>
                  <a:srgbClr val="C00000"/>
                </a:solidFill>
              </a:rPr>
              <a:t>LU</a:t>
            </a:r>
            <a:r>
              <a:rPr sz="3600" spc="-35" dirty="0">
                <a:solidFill>
                  <a:srgbClr val="C00000"/>
                </a:solidFill>
              </a:rPr>
              <a:t>T</a:t>
            </a:r>
            <a:r>
              <a:rPr sz="3600" spc="-30" dirty="0">
                <a:solidFill>
                  <a:srgbClr val="C00000"/>
                </a:solidFill>
              </a:rPr>
              <a:t>I</a:t>
            </a:r>
            <a:r>
              <a:rPr sz="3600" spc="10" dirty="0">
                <a:solidFill>
                  <a:srgbClr val="C00000"/>
                </a:solidFill>
              </a:rPr>
              <a:t>O</a:t>
            </a:r>
            <a:r>
              <a:rPr sz="3600" dirty="0">
                <a:solidFill>
                  <a:srgbClr val="C00000"/>
                </a:solidFill>
              </a:rPr>
              <a:t>N</a:t>
            </a:r>
            <a:r>
              <a:rPr sz="3600" spc="-345" dirty="0">
                <a:solidFill>
                  <a:srgbClr val="C00000"/>
                </a:solidFill>
              </a:rPr>
              <a:t> </a:t>
            </a:r>
            <a:r>
              <a:rPr sz="3600" spc="-35" dirty="0">
                <a:solidFill>
                  <a:srgbClr val="C00000"/>
                </a:solidFill>
              </a:rPr>
              <a:t>A</a:t>
            </a:r>
            <a:r>
              <a:rPr sz="3600" spc="-5" dirty="0">
                <a:solidFill>
                  <a:srgbClr val="C00000"/>
                </a:solidFill>
              </a:rPr>
              <a:t>N</a:t>
            </a:r>
            <a:r>
              <a:rPr sz="3600" dirty="0">
                <a:solidFill>
                  <a:srgbClr val="C00000"/>
                </a:solidFill>
              </a:rPr>
              <a:t>D</a:t>
            </a:r>
            <a:r>
              <a:rPr sz="3600" spc="35" dirty="0">
                <a:solidFill>
                  <a:srgbClr val="C00000"/>
                </a:solidFill>
              </a:rPr>
              <a:t> </a:t>
            </a:r>
            <a:r>
              <a:rPr sz="3600" spc="-30" dirty="0">
                <a:solidFill>
                  <a:srgbClr val="C00000"/>
                </a:solidFill>
              </a:rPr>
              <a:t>I</a:t>
            </a:r>
            <a:r>
              <a:rPr sz="3600" spc="-35" dirty="0">
                <a:solidFill>
                  <a:srgbClr val="C00000"/>
                </a:solidFill>
              </a:rPr>
              <a:t>T</a:t>
            </a:r>
            <a:r>
              <a:rPr sz="3600" dirty="0">
                <a:solidFill>
                  <a:srgbClr val="C00000"/>
                </a:solidFill>
              </a:rPr>
              <a:t>S</a:t>
            </a:r>
            <a:r>
              <a:rPr sz="3600" spc="60" dirty="0">
                <a:solidFill>
                  <a:srgbClr val="C00000"/>
                </a:solidFill>
              </a:rPr>
              <a:t> </a:t>
            </a:r>
            <a:r>
              <a:rPr sz="3600" spc="-295" dirty="0">
                <a:solidFill>
                  <a:srgbClr val="C00000"/>
                </a:solidFill>
              </a:rPr>
              <a:t>V</a:t>
            </a:r>
            <a:r>
              <a:rPr sz="3600" spc="-35" dirty="0">
                <a:solidFill>
                  <a:srgbClr val="C00000"/>
                </a:solidFill>
              </a:rPr>
              <a:t>A</a:t>
            </a:r>
            <a:r>
              <a:rPr sz="3600" spc="25" dirty="0">
                <a:solidFill>
                  <a:srgbClr val="C00000"/>
                </a:solidFill>
              </a:rPr>
              <a:t>LU</a:t>
            </a:r>
            <a:r>
              <a:rPr sz="3600" dirty="0">
                <a:solidFill>
                  <a:srgbClr val="C00000"/>
                </a:solidFill>
              </a:rPr>
              <a:t>E</a:t>
            </a:r>
            <a:r>
              <a:rPr sz="3600" spc="-65" dirty="0">
                <a:solidFill>
                  <a:srgbClr val="C00000"/>
                </a:solidFill>
              </a:rPr>
              <a:t> </a:t>
            </a:r>
            <a:r>
              <a:rPr sz="3600" spc="-15" dirty="0">
                <a:solidFill>
                  <a:srgbClr val="C00000"/>
                </a:solidFill>
              </a:rPr>
              <a:t>P</a:t>
            </a:r>
            <a:r>
              <a:rPr sz="3600" spc="-30" dirty="0">
                <a:solidFill>
                  <a:srgbClr val="C00000"/>
                </a:solidFill>
              </a:rPr>
              <a:t>R</a:t>
            </a:r>
            <a:r>
              <a:rPr sz="3600" spc="10" dirty="0">
                <a:solidFill>
                  <a:srgbClr val="C00000"/>
                </a:solidFill>
              </a:rPr>
              <a:t>O</a:t>
            </a:r>
            <a:r>
              <a:rPr sz="3600" spc="-15" dirty="0">
                <a:solidFill>
                  <a:srgbClr val="C00000"/>
                </a:solidFill>
              </a:rPr>
              <a:t>P</a:t>
            </a:r>
            <a:r>
              <a:rPr sz="3600" spc="10" dirty="0">
                <a:solidFill>
                  <a:srgbClr val="C00000"/>
                </a:solidFill>
              </a:rPr>
              <a:t>O</a:t>
            </a:r>
            <a:r>
              <a:rPr sz="3600" spc="25" dirty="0">
                <a:solidFill>
                  <a:srgbClr val="C00000"/>
                </a:solidFill>
              </a:rPr>
              <a:t>S</a:t>
            </a:r>
            <a:r>
              <a:rPr sz="3600" spc="-30" dirty="0">
                <a:solidFill>
                  <a:srgbClr val="C00000"/>
                </a:solidFill>
              </a:rPr>
              <a:t>I</a:t>
            </a:r>
            <a:r>
              <a:rPr sz="3600" spc="-35" dirty="0">
                <a:solidFill>
                  <a:srgbClr val="C00000"/>
                </a:solidFill>
              </a:rPr>
              <a:t>T</a:t>
            </a:r>
            <a:r>
              <a:rPr sz="3600" spc="-30" dirty="0">
                <a:solidFill>
                  <a:srgbClr val="C00000"/>
                </a:solidFill>
              </a:rPr>
              <a:t>I</a:t>
            </a:r>
            <a:r>
              <a:rPr sz="3600" spc="10" dirty="0">
                <a:solidFill>
                  <a:srgbClr val="C00000"/>
                </a:solidFill>
              </a:rPr>
              <a:t>O</a:t>
            </a:r>
            <a:r>
              <a:rPr sz="3600" dirty="0">
                <a:solidFill>
                  <a:srgbClr val="C00000"/>
                </a:solidFill>
              </a:rPr>
              <a:t>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39A25B9-5399-D413-D13A-A492D1A0A5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24000"/>
            <a:ext cx="8382000" cy="4182785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formatting: </a:t>
            </a:r>
            <a:r>
              <a:rPr lang="en-US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 in Excel allows you to dynamically change the appearance of cells based on specific conditions.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Removal of filters: </a:t>
            </a:r>
            <a:r>
              <a:rPr lang="en-US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remove filters using these methods-</a:t>
            </a:r>
            <a:r>
              <a:rPr lang="en-IN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Clear All Filters,</a:t>
            </a:r>
            <a:r>
              <a:rPr lang="en-US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Clear Filters from a Specific Column.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Formula for performance.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Pivot summary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pivot table </a:t>
            </a:r>
            <a:r>
              <a:rPr lang="en-US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in Excel is a powerful feature that allows you to extract meaningful insights from large datasets.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Graph-Data visualization: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refers to creating visual representations of data using various charts and graphs. These visualizations help you understand patterns, trends, and relationships within your data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C00000"/>
                </a:solidFill>
              </a:rPr>
              <a:t>Dataset Description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851E96-4718-2A09-7A37-D60279DC97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524000"/>
            <a:ext cx="10972800" cy="4862870"/>
          </a:xfrm>
        </p:spPr>
        <p:txBody>
          <a:bodyPr>
            <a:normAutofit fontScale="850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set taken from the KAGGLE.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dataset, out of 26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 took only 9 features out of 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66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selected 10 features are listed below:</a:t>
            </a:r>
          </a:p>
          <a:p>
            <a:endParaRPr lang="en-US" sz="2000" dirty="0">
              <a:solidFill>
                <a:srgbClr val="66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ID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 name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Last name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Business unit 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type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Status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classification type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Gender code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 Score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Current employee rating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" y="3228205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>
                <a:solidFill>
                  <a:srgbClr val="C00000"/>
                </a:solidFill>
              </a:rPr>
              <a:t>THE</a:t>
            </a:r>
            <a:r>
              <a:rPr sz="4250" spc="20" dirty="0">
                <a:solidFill>
                  <a:srgbClr val="C00000"/>
                </a:solidFill>
              </a:rPr>
              <a:t> </a:t>
            </a:r>
            <a:r>
              <a:rPr lang="en-US" sz="4250" spc="20" dirty="0">
                <a:solidFill>
                  <a:srgbClr val="C00000"/>
                </a:solidFill>
              </a:rPr>
              <a:t>"</a:t>
            </a:r>
            <a:r>
              <a:rPr sz="4250" spc="10" dirty="0">
                <a:solidFill>
                  <a:srgbClr val="C00000"/>
                </a:solidFill>
              </a:rPr>
              <a:t>WOW</a:t>
            </a:r>
            <a:r>
              <a:rPr lang="en-US" sz="4250" spc="10" dirty="0">
                <a:solidFill>
                  <a:srgbClr val="C00000"/>
                </a:solidFill>
              </a:rPr>
              <a:t>"</a:t>
            </a:r>
            <a:r>
              <a:rPr sz="4250" spc="85" dirty="0">
                <a:solidFill>
                  <a:srgbClr val="C00000"/>
                </a:solidFill>
              </a:rPr>
              <a:t> </a:t>
            </a:r>
            <a:r>
              <a:rPr sz="4250" spc="10" dirty="0">
                <a:solidFill>
                  <a:srgbClr val="C00000"/>
                </a:solidFill>
              </a:rPr>
              <a:t>IN</a:t>
            </a:r>
            <a:r>
              <a:rPr sz="4250" spc="-5" dirty="0">
                <a:solidFill>
                  <a:srgbClr val="C00000"/>
                </a:solidFill>
              </a:rPr>
              <a:t> </a:t>
            </a:r>
            <a:r>
              <a:rPr sz="4250" spc="15" dirty="0">
                <a:solidFill>
                  <a:srgbClr val="C00000"/>
                </a:solidFill>
              </a:rPr>
              <a:t>OUR</a:t>
            </a:r>
            <a:r>
              <a:rPr sz="4250" spc="-10" dirty="0">
                <a:solidFill>
                  <a:srgbClr val="C00000"/>
                </a:solidFill>
              </a:rPr>
              <a:t> </a:t>
            </a:r>
            <a:r>
              <a:rPr sz="4250" spc="20" dirty="0">
                <a:solidFill>
                  <a:srgbClr val="C00000"/>
                </a:solidFill>
              </a:rPr>
              <a:t>SOLUTION</a:t>
            </a:r>
            <a:endParaRPr sz="4250" dirty="0">
              <a:solidFill>
                <a:srgbClr val="C00000"/>
              </a:solidFill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ABE2DB5-D125-A266-1064-758259FF67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03420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89017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3797FD3-9AA5-4B9D-3AF1-230B5782B79D}"/>
              </a:ext>
            </a:extLst>
          </p:cNvPr>
          <p:cNvSpPr txBox="1"/>
          <p:nvPr/>
        </p:nvSpPr>
        <p:spPr>
          <a:xfrm>
            <a:off x="1452649" y="2004488"/>
            <a:ext cx="754799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rgbClr val="660033"/>
                </a:solidFill>
              </a:rPr>
              <a:t>FORMULA FOR PERFORMANCE LEVEL CALCULATION:</a:t>
            </a:r>
          </a:p>
          <a:p>
            <a:endParaRPr lang="en-IN" sz="2000" dirty="0">
              <a:solidFill>
                <a:srgbClr val="660033"/>
              </a:solidFill>
            </a:endParaRPr>
          </a:p>
          <a:p>
            <a:r>
              <a:rPr lang="en-IN" sz="2000" dirty="0">
                <a:solidFill>
                  <a:srgbClr val="3333FF"/>
                </a:solidFill>
              </a:rPr>
              <a:t>=IFS(Z9&gt;=5,"VERY HIGH",Z9&gt;=4,"HIGH",Z9&gt;=3,"MED",TRUE,"LOW")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293</TotalTime>
  <Words>679</Words>
  <Application>Microsoft Office PowerPoint</Application>
  <PresentationFormat>Widescreen</PresentationFormat>
  <Paragraphs>126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-apple-system</vt:lpstr>
      <vt:lpstr>Arial</vt:lpstr>
      <vt:lpstr>Calibri</vt:lpstr>
      <vt:lpstr>Roboto</vt:lpstr>
      <vt:lpstr>Times New Roman</vt:lpstr>
      <vt:lpstr>Trebuchet MS</vt:lpstr>
      <vt:lpstr>Wingdings</vt:lpstr>
      <vt:lpstr>Wingdings 3</vt:lpstr>
      <vt:lpstr>Facet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MODELLING</vt:lpstr>
      <vt:lpstr>RESULTS</vt:lpstr>
      <vt:lpstr>   RESULTS 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Krithika Babu</cp:lastModifiedBy>
  <cp:revision>14</cp:revision>
  <dcterms:created xsi:type="dcterms:W3CDTF">2024-03-29T15:07:22Z</dcterms:created>
  <dcterms:modified xsi:type="dcterms:W3CDTF">2024-08-28T16:07:22Z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