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Maven Pro" panose="020B0604020202020204" charset="0"/>
      <p:regular r:id="rId22"/>
      <p:bold r:id="rId23"/>
    </p:embeddedFont>
    <p:embeddedFont>
      <p:font typeface="Nunito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16a11df54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16a11df540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16a11df5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16a11df5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18ad35460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18ad35460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8ad354607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8ad354607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8ad35460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8ad35460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189bb3361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189bb3361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189bb3361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189bb3361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189bb33610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189bb33610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189bb33610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189bb33610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189bb33610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189bb33610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60bf07d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60bf07d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160bf07dd3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160bf07dd3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160bf07dd3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160bf07dd3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60bf07dd3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160bf07dd3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16a11df54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16a11df54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16a11df54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16a11df54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16a11df54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16a11df54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16a11df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16a11df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Final Project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5651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Kelvin Bian, Krishaan Chaudhary, Kishan Patel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Item Recommendation</a:t>
            </a:r>
            <a:endParaRPr/>
          </a:p>
        </p:txBody>
      </p:sp>
      <p:sp>
        <p:nvSpPr>
          <p:cNvPr id="348" name="Google Shape;348;p22"/>
          <p:cNvSpPr txBox="1">
            <a:spLocks noGrp="1"/>
          </p:cNvSpPr>
          <p:nvPr>
            <p:ph type="body" idx="1"/>
          </p:nvPr>
        </p:nvSpPr>
        <p:spPr>
          <a:xfrm>
            <a:off x="281250" y="1805525"/>
            <a:ext cx="36624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Using the information derived from item-item collaborative, filtering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make recommendations for each user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suggest 10 items that have highest predicted ratings</a:t>
            </a:r>
            <a:endParaRPr sz="1700"/>
          </a:p>
        </p:txBody>
      </p:sp>
      <p:pic>
        <p:nvPicPr>
          <p:cNvPr id="349" name="Google Shape;3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6500" y="1461975"/>
            <a:ext cx="1975925" cy="122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588" y="3272000"/>
            <a:ext cx="1450025" cy="145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2"/>
          <p:cNvSpPr txBox="1"/>
          <p:nvPr/>
        </p:nvSpPr>
        <p:spPr>
          <a:xfrm>
            <a:off x="4883900" y="2911825"/>
            <a:ext cx="1918344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You may also like:</a:t>
            </a:r>
            <a:endParaRPr sz="13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2" name="Google Shape;35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8400" y="3532324"/>
            <a:ext cx="20758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1950" y="4117225"/>
            <a:ext cx="907226" cy="6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5: Recommendation Evaluation</a:t>
            </a:r>
            <a:endParaRPr/>
          </a:p>
        </p:txBody>
      </p:sp>
      <p:sp>
        <p:nvSpPr>
          <p:cNvPr id="359" name="Google Shape;359;p23"/>
          <p:cNvSpPr txBox="1">
            <a:spLocks noGrp="1"/>
          </p:cNvSpPr>
          <p:nvPr>
            <p:ph type="body" idx="1"/>
          </p:nvPr>
        </p:nvSpPr>
        <p:spPr>
          <a:xfrm>
            <a:off x="373525" y="1597875"/>
            <a:ext cx="56997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Calculate metrics to determine effectiveness of recommendations</a:t>
            </a:r>
            <a:endParaRPr sz="17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b="1"/>
              <a:t>Precision</a:t>
            </a:r>
            <a:r>
              <a:rPr lang="en" sz="1500"/>
              <a:t>: 0.11461258450338015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b="1"/>
              <a:t>Recall</a:t>
            </a:r>
            <a:r>
              <a:rPr lang="en" sz="1500"/>
              <a:t>: 0.8420331575167769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b="1"/>
              <a:t>F-measure</a:t>
            </a:r>
            <a:r>
              <a:rPr lang="en" sz="1500"/>
              <a:t>: 0.20176245433705411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b="1"/>
              <a:t>NDCG</a:t>
            </a:r>
            <a:r>
              <a:rPr lang="en" sz="1500"/>
              <a:t>: 0.7132161489988544</a:t>
            </a:r>
            <a:endParaRPr sz="1500"/>
          </a:p>
        </p:txBody>
      </p:sp>
      <p:pic>
        <p:nvPicPr>
          <p:cNvPr id="360" name="Google Shape;3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675" y="2401725"/>
            <a:ext cx="3296574" cy="226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0125" y="3416700"/>
            <a:ext cx="2091225" cy="13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606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Error - Item-Item Collaborative Filtering</a:t>
            </a:r>
            <a:endParaRPr/>
          </a:p>
        </p:txBody>
      </p:sp>
      <p:pic>
        <p:nvPicPr>
          <p:cNvPr id="367" name="Google Shape;3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000" y="1491175"/>
            <a:ext cx="5671750" cy="34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Exploration: Baseline</a:t>
            </a:r>
            <a:endParaRPr/>
          </a:p>
        </p:txBody>
      </p:sp>
      <p:sp>
        <p:nvSpPr>
          <p:cNvPr id="373" name="Google Shape;373;p25"/>
          <p:cNvSpPr txBox="1">
            <a:spLocks noGrp="1"/>
          </p:cNvSpPr>
          <p:nvPr>
            <p:ph type="body" idx="1"/>
          </p:nvPr>
        </p:nvSpPr>
        <p:spPr>
          <a:xfrm>
            <a:off x="596475" y="1813225"/>
            <a:ext cx="52083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Cold Start Problem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Baseline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Global mean + user deviation + item deviation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Results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Worse overall performance in terms of error metrics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Better coverage</a:t>
            </a:r>
            <a:endParaRPr sz="1800"/>
          </a:p>
        </p:txBody>
      </p:sp>
      <p:pic>
        <p:nvPicPr>
          <p:cNvPr id="374" name="Google Shape;3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6500" y="1497170"/>
            <a:ext cx="3240400" cy="10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5638" y="2529420"/>
            <a:ext cx="3034425" cy="2256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7601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Error - Item-Item CF With Baseline</a:t>
            </a:r>
            <a:endParaRPr/>
          </a:p>
        </p:txBody>
      </p:sp>
      <p:pic>
        <p:nvPicPr>
          <p:cNvPr id="381" name="Google Shape;3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350" y="1420275"/>
            <a:ext cx="5566975" cy="3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Exploration: SVD Matrix Factorization</a:t>
            </a:r>
            <a:endParaRPr/>
          </a:p>
        </p:txBody>
      </p:sp>
      <p:sp>
        <p:nvSpPr>
          <p:cNvPr id="387" name="Google Shape;387;p27"/>
          <p:cNvSpPr txBox="1">
            <a:spLocks noGrp="1"/>
          </p:cNvSpPr>
          <p:nvPr>
            <p:ph type="body" idx="1"/>
          </p:nvPr>
        </p:nvSpPr>
        <p:spPr>
          <a:xfrm>
            <a:off x="596475" y="1813225"/>
            <a:ext cx="5322300" cy="28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270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Cold Start Problem</a:t>
            </a:r>
            <a:endParaRPr sz="2000"/>
          </a:p>
          <a:p>
            <a:pPr marL="457200" lvl="0" indent="-3270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Baseline</a:t>
            </a:r>
            <a:endParaRPr sz="2000"/>
          </a:p>
          <a:p>
            <a:pPr marL="914400" lvl="1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Matrix factorization using Singular Value Decomposition (SVD) to capture latent factors</a:t>
            </a:r>
            <a:endParaRPr sz="180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Results</a:t>
            </a:r>
            <a:endParaRPr sz="1800"/>
          </a:p>
          <a:p>
            <a:pPr marL="914400" lvl="1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Worse overall performance in terms of error metrics (higher MAE and RMSE).</a:t>
            </a:r>
            <a:endParaRPr sz="1800"/>
          </a:p>
          <a:p>
            <a:pPr marL="914400" lvl="1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Significantly lower recommendation metrics (Precision, Recall, F1-Score, NDCG) compared to item-item CF and content-based models.</a:t>
            </a:r>
            <a:endParaRPr sz="1800"/>
          </a:p>
          <a:p>
            <a:pPr marL="914400" lvl="1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Dataset sparsity and overfitting likely contributed to poor performance.</a:t>
            </a:r>
            <a:endParaRPr sz="1800"/>
          </a:p>
        </p:txBody>
      </p:sp>
      <p:pic>
        <p:nvPicPr>
          <p:cNvPr id="388" name="Google Shape;3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5275" y="1597875"/>
            <a:ext cx="2937625" cy="9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3875" y="2537725"/>
            <a:ext cx="2920425" cy="2159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Error - SVD</a:t>
            </a:r>
            <a:endParaRPr/>
          </a:p>
        </p:txBody>
      </p:sp>
      <p:pic>
        <p:nvPicPr>
          <p:cNvPr id="395" name="Google Shape;3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313" y="1300400"/>
            <a:ext cx="540137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Exploration: Content-Based Recommendation</a:t>
            </a:r>
            <a:endParaRPr/>
          </a:p>
        </p:txBody>
      </p:sp>
      <p:sp>
        <p:nvSpPr>
          <p:cNvPr id="401" name="Google Shape;401;p29"/>
          <p:cNvSpPr txBox="1">
            <a:spLocks noGrp="1"/>
          </p:cNvSpPr>
          <p:nvPr>
            <p:ph type="body" idx="1"/>
          </p:nvPr>
        </p:nvSpPr>
        <p:spPr>
          <a:xfrm>
            <a:off x="486600" y="1563100"/>
            <a:ext cx="5237400" cy="31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432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Underrating Problem</a:t>
            </a:r>
            <a:endParaRPr sz="1350"/>
          </a:p>
          <a:p>
            <a:pPr marL="914400" lvl="1" indent="-31432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" sz="1225"/>
              <a:t>Underrated items significantly, with many negative residual outliers; effective for ranking items despite rating prediction challenges.</a:t>
            </a:r>
            <a:endParaRPr sz="1350"/>
          </a:p>
          <a:p>
            <a:pPr marL="457200" lvl="0" indent="-31432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Baseline</a:t>
            </a:r>
            <a:endParaRPr sz="1350"/>
          </a:p>
          <a:p>
            <a:pPr marL="914400" lvl="1" indent="-30638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○"/>
            </a:pPr>
            <a:r>
              <a:rPr lang="en" sz="1225"/>
              <a:t>Utilizes review and style data to predict user preferences and generate recommendations.</a:t>
            </a:r>
            <a:endParaRPr sz="1225"/>
          </a:p>
          <a:p>
            <a:pPr marL="457200" lvl="0" indent="-30638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Results</a:t>
            </a:r>
            <a:endParaRPr sz="1225"/>
          </a:p>
          <a:p>
            <a:pPr marL="914400" lvl="1" indent="-30638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○"/>
            </a:pPr>
            <a:r>
              <a:rPr lang="en" sz="1225"/>
              <a:t>Higher MAE and RMSE than item-item CF, indicating lower rating prediction accuracy.</a:t>
            </a:r>
            <a:endParaRPr sz="1225"/>
          </a:p>
          <a:p>
            <a:pPr marL="914400" lvl="1" indent="-30638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○"/>
            </a:pPr>
            <a:r>
              <a:rPr lang="en" sz="1225"/>
              <a:t>Better recommendation metrics (higher Precision and competitive NDCG).</a:t>
            </a:r>
            <a:endParaRPr sz="1225"/>
          </a:p>
          <a:p>
            <a:pPr marL="914400" lvl="1" indent="-30638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○"/>
            </a:pPr>
            <a:r>
              <a:rPr lang="en" sz="1225"/>
              <a:t>High recall suggests strong ability to retrieve relevant items.</a:t>
            </a:r>
            <a:endParaRPr sz="1225"/>
          </a:p>
          <a:p>
            <a:pPr marL="914400" lvl="1" indent="-30638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○"/>
            </a:pPr>
            <a:r>
              <a:rPr lang="en" sz="1225"/>
              <a:t>Challenges in modeling exact ratings due to reliance on textual data but effective for generating recommendations.</a:t>
            </a:r>
            <a:endParaRPr sz="1225"/>
          </a:p>
        </p:txBody>
      </p:sp>
      <p:pic>
        <p:nvPicPr>
          <p:cNvPr id="402" name="Google Shape;4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1725" y="1384547"/>
            <a:ext cx="3128625" cy="100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1713" y="2446374"/>
            <a:ext cx="3128625" cy="2303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Error - Content-Based</a:t>
            </a:r>
            <a:endParaRPr/>
          </a:p>
        </p:txBody>
      </p:sp>
      <p:pic>
        <p:nvPicPr>
          <p:cNvPr id="409" name="Google Shape;4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313" y="1266800"/>
            <a:ext cx="540137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 Overall Comparison</a:t>
            </a:r>
            <a:endParaRPr/>
          </a:p>
        </p:txBody>
      </p:sp>
      <p:sp>
        <p:nvSpPr>
          <p:cNvPr id="415" name="Google Shape;415;p31"/>
          <p:cNvSpPr txBox="1">
            <a:spLocks noGrp="1"/>
          </p:cNvSpPr>
          <p:nvPr>
            <p:ph type="body" idx="1"/>
          </p:nvPr>
        </p:nvSpPr>
        <p:spPr>
          <a:xfrm>
            <a:off x="220450" y="1786375"/>
            <a:ext cx="4351500" cy="29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Item-Item CF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Achieved the lowest MAE and RMSE, demonstrating the highest rating prediction accuracy.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Content-Based Model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Higher MAE and RMSE but excelled in precision and recall, effective for relevant recommendations.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SVD Model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Poor performance in both prediction accuracy and recommendation metrics, likely due to dataset sparsity and latent factor challenges.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Item-Item CF with Baseline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Improved coverage but compromised accuracy.</a:t>
            </a:r>
            <a:endParaRPr sz="2000"/>
          </a:p>
        </p:txBody>
      </p:sp>
      <p:pic>
        <p:nvPicPr>
          <p:cNvPr id="416" name="Google Shape;4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100" y="2421744"/>
            <a:ext cx="4441650" cy="14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Amazon Luxury Beauty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Perfume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Cologne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Makeup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Foundation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Brush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Skincare products</a:t>
            </a:r>
            <a:endParaRPr sz="18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125" y="1550900"/>
            <a:ext cx="2866925" cy="28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Approach: Item-Item Collaborative Filtering</a:t>
            </a:r>
            <a:endParaRPr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423075" y="1597875"/>
            <a:ext cx="55449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23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Justification:</a:t>
            </a:r>
            <a:endParaRPr sz="1695"/>
          </a:p>
          <a:p>
            <a:pPr marL="914400" lvl="1" indent="-33623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95"/>
              <a:buChar char="○"/>
            </a:pPr>
            <a:r>
              <a:rPr lang="en" sz="1695"/>
              <a:t>In e-commerce, items more stable than users</a:t>
            </a:r>
            <a:endParaRPr sz="1695"/>
          </a:p>
          <a:p>
            <a:pPr marL="914400" lvl="1" indent="-33623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95"/>
              <a:buChar char="○"/>
            </a:pPr>
            <a:r>
              <a:rPr lang="en" sz="1695"/>
              <a:t>Users tastes - always changing</a:t>
            </a:r>
            <a:endParaRPr sz="1695"/>
          </a:p>
          <a:p>
            <a:pPr marL="914400" lvl="1" indent="-33623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95"/>
              <a:buChar char="○"/>
            </a:pPr>
            <a:r>
              <a:rPr lang="en" sz="1695"/>
              <a:t>Items remain constant</a:t>
            </a:r>
            <a:endParaRPr sz="1695"/>
          </a:p>
          <a:p>
            <a:pPr marL="457200" lvl="0" indent="-33623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Determine Item signatures based on ratings in User-Item Matrix</a:t>
            </a:r>
            <a:endParaRPr sz="1695"/>
          </a:p>
          <a:p>
            <a:pPr marL="457200" lvl="0" indent="-33623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For a specific item</a:t>
            </a:r>
            <a:endParaRPr sz="1695"/>
          </a:p>
          <a:p>
            <a:pPr marL="914400" lvl="1" indent="-33623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95"/>
              <a:buChar char="○"/>
            </a:pPr>
            <a:r>
              <a:rPr lang="en" sz="1695"/>
              <a:t>determine similar items rated by user</a:t>
            </a:r>
            <a:endParaRPr sz="1695"/>
          </a:p>
          <a:p>
            <a:pPr marL="914400" lvl="1" indent="-33623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95"/>
              <a:buChar char="○"/>
            </a:pPr>
            <a:r>
              <a:rPr lang="en" sz="1695"/>
              <a:t>predict rating as weighted sum of ratings of similar items rated by user</a:t>
            </a:r>
            <a:endParaRPr sz="1695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4125" y="1492175"/>
            <a:ext cx="2610625" cy="130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4475" y="2738775"/>
            <a:ext cx="2201600" cy="18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Data Preprocessing</a:t>
            </a:r>
            <a:endParaRPr/>
          </a:p>
        </p:txBody>
      </p:sp>
      <p:sp>
        <p:nvSpPr>
          <p:cNvPr id="299" name="Google Shape;299;p16"/>
          <p:cNvSpPr txBox="1">
            <a:spLocks noGrp="1"/>
          </p:cNvSpPr>
          <p:nvPr>
            <p:ph type="body" idx="1"/>
          </p:nvPr>
        </p:nvSpPr>
        <p:spPr>
          <a:xfrm>
            <a:off x="763625" y="1597875"/>
            <a:ext cx="4348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DataFrame of only relevant metrics and identifiers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asin - product ID, reviewerID, overall - rating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Group data by reviewerID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Set random seed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reproducibility of results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125" y="1162863"/>
            <a:ext cx="266700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Data Preprocessing</a:t>
            </a:r>
            <a:endParaRPr/>
          </a:p>
        </p:txBody>
      </p:sp>
      <p:sp>
        <p:nvSpPr>
          <p:cNvPr id="306" name="Google Shape;306;p17"/>
          <p:cNvSpPr txBox="1">
            <a:spLocks noGrp="1"/>
          </p:cNvSpPr>
          <p:nvPr>
            <p:ph type="body" idx="1"/>
          </p:nvPr>
        </p:nvSpPr>
        <p:spPr>
          <a:xfrm>
            <a:off x="266775" y="1978325"/>
            <a:ext cx="3646200" cy="254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480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" sz="1829"/>
              <a:t>Split into:</a:t>
            </a:r>
            <a:endParaRPr sz="1829"/>
          </a:p>
          <a:p>
            <a:pPr marL="914400" lvl="1" indent="-34480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30"/>
              <a:buChar char="○"/>
            </a:pPr>
            <a:r>
              <a:rPr lang="en" sz="1829">
                <a:highlight>
                  <a:srgbClr val="90EE90"/>
                </a:highlight>
              </a:rPr>
              <a:t>train set - 80%</a:t>
            </a:r>
            <a:endParaRPr sz="1829">
              <a:highlight>
                <a:srgbClr val="90EE90"/>
              </a:highlight>
            </a:endParaRPr>
          </a:p>
          <a:p>
            <a:pPr marL="914400" lvl="1" indent="-34480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30"/>
              <a:buChar char="○"/>
            </a:pPr>
            <a:r>
              <a:rPr lang="en" sz="1829">
                <a:highlight>
                  <a:srgbClr val="FFFF00"/>
                </a:highlight>
              </a:rPr>
              <a:t>test set - 20%</a:t>
            </a:r>
            <a:endParaRPr sz="1829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"/>
          </a:p>
          <a:p>
            <a:pPr marL="457200" lvl="0" indent="-34480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30"/>
              <a:buChar char="●"/>
            </a:pPr>
            <a:r>
              <a:rPr lang="en" sz="1829"/>
              <a:t>Split procedure:</a:t>
            </a:r>
            <a:endParaRPr sz="1829"/>
          </a:p>
          <a:p>
            <a:pPr marL="914400" lvl="1" indent="-34480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30"/>
              <a:buChar char="○"/>
            </a:pPr>
            <a:r>
              <a:rPr lang="en" sz="1829"/>
              <a:t>randomly shuffle each users reviews and selects the first 80%</a:t>
            </a:r>
            <a:endParaRPr sz="1235"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375" y="1819475"/>
            <a:ext cx="4624275" cy="260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7"/>
          <p:cNvSpPr txBox="1"/>
          <p:nvPr/>
        </p:nvSpPr>
        <p:spPr>
          <a:xfrm>
            <a:off x="5804800" y="1366500"/>
            <a:ext cx="26679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User - Item Matrix</a:t>
            </a:r>
            <a:endParaRPr sz="1300" b="1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17"/>
          <p:cNvSpPr txBox="1"/>
          <p:nvPr/>
        </p:nvSpPr>
        <p:spPr>
          <a:xfrm>
            <a:off x="5427400" y="4510425"/>
            <a:ext cx="3045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empty entries are treated as 0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Data Preprocessing</a:t>
            </a:r>
            <a:endParaRPr/>
          </a:p>
        </p:txBody>
      </p:sp>
      <p:sp>
        <p:nvSpPr>
          <p:cNvPr id="315" name="Google Shape;315;p18"/>
          <p:cNvSpPr txBox="1">
            <a:spLocks noGrp="1"/>
          </p:cNvSpPr>
          <p:nvPr>
            <p:ph type="body" idx="1"/>
          </p:nvPr>
        </p:nvSpPr>
        <p:spPr>
          <a:xfrm>
            <a:off x="642600" y="1813225"/>
            <a:ext cx="50079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Amazon allows 1 review per transaction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User </a:t>
            </a:r>
            <a:r>
              <a:rPr lang="en" sz="1800" b="1" i="1"/>
              <a:t>u</a:t>
            </a:r>
            <a:r>
              <a:rPr lang="en" sz="1800"/>
              <a:t> can buy item </a:t>
            </a:r>
            <a:r>
              <a:rPr lang="en" sz="1800" b="1" i="1"/>
              <a:t>i</a:t>
            </a:r>
            <a:r>
              <a:rPr lang="en" sz="1800" b="1"/>
              <a:t> </a:t>
            </a:r>
            <a:r>
              <a:rPr lang="en" sz="1800"/>
              <a:t>multiple times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 review for each transaction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83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Average all of </a:t>
            </a:r>
            <a:r>
              <a:rPr lang="en" sz="1800" b="1" i="1"/>
              <a:t>u</a:t>
            </a:r>
            <a:r>
              <a:rPr lang="en" sz="1800"/>
              <a:t>’s ratings across all reviews for item </a:t>
            </a:r>
            <a:r>
              <a:rPr lang="en" sz="1800" b="1" i="1"/>
              <a:t>i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Result: 1 number for each user-item pair</a:t>
            </a:r>
            <a:endParaRPr sz="1800"/>
          </a:p>
        </p:txBody>
      </p:sp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7750" y="1707550"/>
            <a:ext cx="1837500" cy="147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8"/>
          <p:cNvPicPr preferRelativeResize="0"/>
          <p:nvPr/>
        </p:nvPicPr>
        <p:blipFill rotWithShape="1">
          <a:blip r:embed="rId4">
            <a:alphaModFix/>
          </a:blip>
          <a:srcRect t="22510" b="17331"/>
          <a:stretch/>
        </p:blipFill>
        <p:spPr>
          <a:xfrm>
            <a:off x="5898350" y="3480950"/>
            <a:ext cx="2623798" cy="105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3143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Item-Item Collaborative Filtering</a:t>
            </a:r>
            <a:endParaRPr/>
          </a:p>
        </p:txBody>
      </p:sp>
      <p:sp>
        <p:nvSpPr>
          <p:cNvPr id="323" name="Google Shape;323;p19"/>
          <p:cNvSpPr txBox="1">
            <a:spLocks noGrp="1"/>
          </p:cNvSpPr>
          <p:nvPr>
            <p:ph type="body" idx="1"/>
          </p:nvPr>
        </p:nvSpPr>
        <p:spPr>
          <a:xfrm>
            <a:off x="558025" y="17132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Compute an Item-Item Similarity Matrix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Cosine Similarity</a:t>
            </a:r>
            <a:endParaRPr sz="1700"/>
          </a:p>
        </p:txBody>
      </p:sp>
      <p:pic>
        <p:nvPicPr>
          <p:cNvPr id="324" name="Google Shape;3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798" y="2571748"/>
            <a:ext cx="3762300" cy="200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425" y="2901368"/>
            <a:ext cx="3762302" cy="1341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3143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Item-Item Collaborative Filtering</a:t>
            </a:r>
            <a:endParaRPr/>
          </a:p>
        </p:txBody>
      </p:sp>
      <p:sp>
        <p:nvSpPr>
          <p:cNvPr id="331" name="Google Shape;331;p20"/>
          <p:cNvSpPr txBox="1">
            <a:spLocks noGrp="1"/>
          </p:cNvSpPr>
          <p:nvPr>
            <p:ph type="body" idx="1"/>
          </p:nvPr>
        </p:nvSpPr>
        <p:spPr>
          <a:xfrm>
            <a:off x="558025" y="1713275"/>
            <a:ext cx="42312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305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45"/>
              <a:buChar char="●"/>
            </a:pPr>
            <a:r>
              <a:rPr lang="en" sz="1645"/>
              <a:t>Make predictions on test set</a:t>
            </a:r>
            <a:endParaRPr sz="1645"/>
          </a:p>
          <a:p>
            <a:pPr marL="457200" lvl="0" indent="-33305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45"/>
              <a:buChar char="●"/>
            </a:pPr>
            <a:r>
              <a:rPr lang="en" sz="1645"/>
              <a:t>For each (user </a:t>
            </a:r>
            <a:r>
              <a:rPr lang="en" sz="1645" b="1" i="1"/>
              <a:t>u</a:t>
            </a:r>
            <a:r>
              <a:rPr lang="en" sz="1645"/>
              <a:t>, item </a:t>
            </a:r>
            <a:r>
              <a:rPr lang="en" sz="1645" b="1" i="1"/>
              <a:t>i</a:t>
            </a:r>
            <a:r>
              <a:rPr lang="en" sz="1645"/>
              <a:t>) that needs a prediction:</a:t>
            </a:r>
            <a:endParaRPr sz="1645"/>
          </a:p>
          <a:p>
            <a:pPr marL="914400" lvl="1" indent="-33305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45"/>
              <a:buChar char="○"/>
            </a:pPr>
            <a:r>
              <a:rPr lang="en" sz="1645"/>
              <a:t>Choose k most similar items to </a:t>
            </a:r>
            <a:r>
              <a:rPr lang="en" sz="1645" b="1" i="1"/>
              <a:t>i</a:t>
            </a:r>
            <a:endParaRPr sz="1645" b="1" i="1"/>
          </a:p>
          <a:p>
            <a:pPr marL="1371600" lvl="2" indent="-33305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45"/>
              <a:buChar char="■"/>
            </a:pPr>
            <a:r>
              <a:rPr lang="en" sz="1645"/>
              <a:t>k = 5</a:t>
            </a:r>
            <a:endParaRPr sz="1645"/>
          </a:p>
          <a:p>
            <a:pPr marL="914400" lvl="1" indent="-33305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45"/>
              <a:buChar char="○"/>
            </a:pPr>
            <a:r>
              <a:rPr lang="en" sz="1645"/>
              <a:t>Compute weighted average of the ratings of those similar items</a:t>
            </a:r>
            <a:endParaRPr sz="1645"/>
          </a:p>
          <a:p>
            <a:pPr marL="1371600" lvl="2" indent="-33305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45"/>
              <a:buChar char="■"/>
            </a:pPr>
            <a:r>
              <a:rPr lang="en" sz="1645"/>
              <a:t>more similar items weighed more</a:t>
            </a:r>
            <a:endParaRPr sz="1645"/>
          </a:p>
          <a:p>
            <a:pPr marL="914400" lvl="1" indent="-33305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45"/>
              <a:buChar char="○"/>
            </a:pPr>
            <a:r>
              <a:rPr lang="en" sz="1645"/>
              <a:t>Predict weighted average as rating</a:t>
            </a:r>
            <a:endParaRPr sz="1645"/>
          </a:p>
        </p:txBody>
      </p:sp>
      <p:pic>
        <p:nvPicPr>
          <p:cNvPr id="332" name="Google Shape;3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300" y="1905500"/>
            <a:ext cx="3819275" cy="2627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Prediction Evaluation</a:t>
            </a:r>
            <a:endParaRPr/>
          </a:p>
        </p:txBody>
      </p:sp>
      <p:sp>
        <p:nvSpPr>
          <p:cNvPr id="338" name="Google Shape;338;p21"/>
          <p:cNvSpPr txBox="1">
            <a:spLocks noGrp="1"/>
          </p:cNvSpPr>
          <p:nvPr>
            <p:ph type="body" idx="1"/>
          </p:nvPr>
        </p:nvSpPr>
        <p:spPr>
          <a:xfrm>
            <a:off x="281250" y="1805525"/>
            <a:ext cx="36624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Once the predictions are made,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Goal: Evaluate effectiveness</a:t>
            </a:r>
            <a:endParaRPr sz="17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Mean Absolute Error (MAE): 0.264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Root Mean Squared Error (RMSE): 0.663</a:t>
            </a:r>
            <a:endParaRPr sz="1500"/>
          </a:p>
        </p:txBody>
      </p:sp>
      <p:pic>
        <p:nvPicPr>
          <p:cNvPr id="339" name="Google Shape;3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359" y="1712450"/>
            <a:ext cx="3243050" cy="221195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1"/>
          <p:cNvSpPr txBox="1"/>
          <p:nvPr/>
        </p:nvSpPr>
        <p:spPr>
          <a:xfrm>
            <a:off x="6586639" y="4073656"/>
            <a:ext cx="19245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(User </a:t>
            </a:r>
            <a:r>
              <a:rPr lang="en" sz="1600" b="1" i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</a:t>
            </a: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Item </a:t>
            </a:r>
            <a:r>
              <a:rPr lang="en" sz="1600" b="1" i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1" name="Google Shape;341;p21"/>
          <p:cNvSpPr txBox="1"/>
          <p:nvPr/>
        </p:nvSpPr>
        <p:spPr>
          <a:xfrm>
            <a:off x="4235750" y="2887731"/>
            <a:ext cx="2137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Predicted Rating: </a:t>
            </a:r>
            <a:r>
              <a:rPr lang="en" sz="1300" b="1" i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4.82</a:t>
            </a:r>
            <a:endParaRPr sz="1300" b="1" i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2" name="Google Shape;342;p21"/>
          <p:cNvSpPr txBox="1"/>
          <p:nvPr/>
        </p:nvSpPr>
        <p:spPr>
          <a:xfrm>
            <a:off x="6790594" y="2557784"/>
            <a:ext cx="1234800" cy="347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EE1B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Actual Rating: </a:t>
            </a:r>
            <a:r>
              <a:rPr lang="en" sz="900" b="1" i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5.0</a:t>
            </a:r>
            <a:endParaRPr sz="900" b="1" i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Microsoft Office PowerPoint</Application>
  <PresentationFormat>On-screen Show (16:9)</PresentationFormat>
  <Paragraphs>104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Maven Pro</vt:lpstr>
      <vt:lpstr>Nunito</vt:lpstr>
      <vt:lpstr>Momentum</vt:lpstr>
      <vt:lpstr>Data Science Final Project</vt:lpstr>
      <vt:lpstr>Dataset - Amazon Luxury Beauty</vt:lpstr>
      <vt:lpstr>Approach: Item-Item Collaborative Filtering</vt:lpstr>
      <vt:lpstr>Step 1: Data Preprocessing</vt:lpstr>
      <vt:lpstr>Step 1: Data Preprocessing</vt:lpstr>
      <vt:lpstr>Step 1: Data Preprocessing</vt:lpstr>
      <vt:lpstr>Step 2: Item-Item Collaborative Filtering</vt:lpstr>
      <vt:lpstr>Step 2: Item-Item Collaborative Filtering</vt:lpstr>
      <vt:lpstr>Step 3: Prediction Evaluation</vt:lpstr>
      <vt:lpstr>Step 4: Item Recommendation</vt:lpstr>
      <vt:lpstr>Step 5: Recommendation Evaluation</vt:lpstr>
      <vt:lpstr>Prediction Error - Item-Item Collaborative Filtering</vt:lpstr>
      <vt:lpstr>Further Exploration: Baseline</vt:lpstr>
      <vt:lpstr>Prediction Error - Item-Item CF With Baseline</vt:lpstr>
      <vt:lpstr>Further Exploration: SVD Matrix Factorization</vt:lpstr>
      <vt:lpstr>Prediction Error - SVD</vt:lpstr>
      <vt:lpstr>Further Exploration: Content-Based Recommendation</vt:lpstr>
      <vt:lpstr>Prediction Error - Content-Based</vt:lpstr>
      <vt:lpstr>Conclusion: Overall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Krishaan Chaudhary</cp:lastModifiedBy>
  <cp:revision>1</cp:revision>
  <dcterms:modified xsi:type="dcterms:W3CDTF">2024-11-24T23:44:53Z</dcterms:modified>
</cp:coreProperties>
</file>