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0" r:id="rId2"/>
    <p:sldId id="366" r:id="rId3"/>
    <p:sldId id="380" r:id="rId4"/>
    <p:sldId id="383" r:id="rId5"/>
    <p:sldId id="384" r:id="rId6"/>
    <p:sldId id="400" r:id="rId7"/>
    <p:sldId id="385" r:id="rId8"/>
    <p:sldId id="386" r:id="rId9"/>
    <p:sldId id="387" r:id="rId10"/>
    <p:sldId id="388" r:id="rId11"/>
    <p:sldId id="389" r:id="rId12"/>
    <p:sldId id="401" r:id="rId13"/>
    <p:sldId id="390" r:id="rId14"/>
    <p:sldId id="391" r:id="rId15"/>
    <p:sldId id="393" r:id="rId16"/>
    <p:sldId id="394" r:id="rId17"/>
    <p:sldId id="395" r:id="rId18"/>
    <p:sldId id="397" r:id="rId19"/>
    <p:sldId id="399"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3840C-2306-47B3-AE39-2411B1D7176F}" v="35" dt="2024-11-21T14:39:21.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hika bhuvaragan" userId="175a19cadec76d65" providerId="LiveId" clId="{9FE3840C-2306-47B3-AE39-2411B1D7176F}"/>
    <pc:docChg chg="undo custSel addSld delSld modSld">
      <pc:chgData name="krithika bhuvaragan" userId="175a19cadec76d65" providerId="LiveId" clId="{9FE3840C-2306-47B3-AE39-2411B1D7176F}" dt="2024-11-21T14:52:32.546" v="308" actId="20577"/>
      <pc:docMkLst>
        <pc:docMk/>
      </pc:docMkLst>
      <pc:sldChg chg="modSp mod">
        <pc:chgData name="krithika bhuvaragan" userId="175a19cadec76d65" providerId="LiveId" clId="{9FE3840C-2306-47B3-AE39-2411B1D7176F}" dt="2024-11-21T12:30:14.727" v="29" actId="20577"/>
        <pc:sldMkLst>
          <pc:docMk/>
          <pc:sldMk cId="2540407932" sldId="366"/>
        </pc:sldMkLst>
        <pc:spChg chg="mod">
          <ac:chgData name="krithika bhuvaragan" userId="175a19cadec76d65" providerId="LiveId" clId="{9FE3840C-2306-47B3-AE39-2411B1D7176F}" dt="2024-11-21T12:30:14.727" v="29" actId="20577"/>
          <ac:spMkLst>
            <pc:docMk/>
            <pc:sldMk cId="2540407932" sldId="366"/>
            <ac:spMk id="3" creationId="{00000000-0000-0000-0000-000000000000}"/>
          </ac:spMkLst>
        </pc:spChg>
      </pc:sldChg>
      <pc:sldChg chg="modSp mod">
        <pc:chgData name="krithika bhuvaragan" userId="175a19cadec76d65" providerId="LiveId" clId="{9FE3840C-2306-47B3-AE39-2411B1D7176F}" dt="2024-11-21T14:52:32.546" v="308" actId="20577"/>
        <pc:sldMkLst>
          <pc:docMk/>
          <pc:sldMk cId="3548485719" sldId="380"/>
        </pc:sldMkLst>
        <pc:spChg chg="mod">
          <ac:chgData name="krithika bhuvaragan" userId="175a19cadec76d65" providerId="LiveId" clId="{9FE3840C-2306-47B3-AE39-2411B1D7176F}" dt="2024-11-21T14:52:32.546" v="308" actId="20577"/>
          <ac:spMkLst>
            <pc:docMk/>
            <pc:sldMk cId="3548485719" sldId="380"/>
            <ac:spMk id="3" creationId="{00000000-0000-0000-0000-000000000000}"/>
          </ac:spMkLst>
        </pc:spChg>
      </pc:sldChg>
      <pc:sldChg chg="addSp delSp modSp mod">
        <pc:chgData name="krithika bhuvaragan" userId="175a19cadec76d65" providerId="LiveId" clId="{9FE3840C-2306-47B3-AE39-2411B1D7176F}" dt="2024-11-21T13:38:37.254" v="44" actId="14100"/>
        <pc:sldMkLst>
          <pc:docMk/>
          <pc:sldMk cId="3762233915" sldId="386"/>
        </pc:sldMkLst>
        <pc:spChg chg="add del mod">
          <ac:chgData name="krithika bhuvaragan" userId="175a19cadec76d65" providerId="LiveId" clId="{9FE3840C-2306-47B3-AE39-2411B1D7176F}" dt="2024-11-21T13:37:39.494" v="37" actId="931"/>
          <ac:spMkLst>
            <pc:docMk/>
            <pc:sldMk cId="3762233915" sldId="386"/>
            <ac:spMk id="4" creationId="{B8D93867-4991-E6E1-DB57-96CEC02E7C0A}"/>
          </ac:spMkLst>
        </pc:spChg>
        <pc:spChg chg="add mod">
          <ac:chgData name="krithika bhuvaragan" userId="175a19cadec76d65" providerId="LiveId" clId="{9FE3840C-2306-47B3-AE39-2411B1D7176F}" dt="2024-11-21T13:38:32.924" v="43" actId="5793"/>
          <ac:spMkLst>
            <pc:docMk/>
            <pc:sldMk cId="3762233915" sldId="386"/>
            <ac:spMk id="11" creationId="{A87F5AC2-6023-492E-FA0D-652E264D3433}"/>
          </ac:spMkLst>
        </pc:spChg>
        <pc:picChg chg="del">
          <ac:chgData name="krithika bhuvaragan" userId="175a19cadec76d65" providerId="LiveId" clId="{9FE3840C-2306-47B3-AE39-2411B1D7176F}" dt="2024-11-21T13:37:20.104" v="36" actId="21"/>
          <ac:picMkLst>
            <pc:docMk/>
            <pc:sldMk cId="3762233915" sldId="386"/>
            <ac:picMk id="5" creationId="{A4F486BD-6780-1B18-77DC-EFF681073C51}"/>
          </ac:picMkLst>
        </pc:picChg>
        <pc:picChg chg="add del mod">
          <ac:chgData name="krithika bhuvaragan" userId="175a19cadec76d65" providerId="LiveId" clId="{9FE3840C-2306-47B3-AE39-2411B1D7176F}" dt="2024-11-21T13:38:29.756" v="42" actId="21"/>
          <ac:picMkLst>
            <pc:docMk/>
            <pc:sldMk cId="3762233915" sldId="386"/>
            <ac:picMk id="7" creationId="{9C88FFC6-C74A-CE0D-206D-ECA23127E30F}"/>
          </ac:picMkLst>
        </pc:picChg>
        <pc:picChg chg="add del mod">
          <ac:chgData name="krithika bhuvaragan" userId="175a19cadec76d65" providerId="LiveId" clId="{9FE3840C-2306-47B3-AE39-2411B1D7176F}" dt="2024-11-21T13:38:37.254" v="44" actId="14100"/>
          <ac:picMkLst>
            <pc:docMk/>
            <pc:sldMk cId="3762233915" sldId="386"/>
            <ac:picMk id="9" creationId="{8F7DCE0B-59F0-77E7-D807-5D3CC12451BD}"/>
          </ac:picMkLst>
        </pc:picChg>
      </pc:sldChg>
      <pc:sldChg chg="addSp delSp modSp mod">
        <pc:chgData name="krithika bhuvaragan" userId="175a19cadec76d65" providerId="LiveId" clId="{9FE3840C-2306-47B3-AE39-2411B1D7176F}" dt="2024-11-21T14:32:12.459" v="213" actId="931"/>
        <pc:sldMkLst>
          <pc:docMk/>
          <pc:sldMk cId="1639169372" sldId="389"/>
        </pc:sldMkLst>
        <pc:spChg chg="mod">
          <ac:chgData name="krithika bhuvaragan" userId="175a19cadec76d65" providerId="LiveId" clId="{9FE3840C-2306-47B3-AE39-2411B1D7176F}" dt="2024-11-21T14:31:56.560" v="210" actId="20577"/>
          <ac:spMkLst>
            <pc:docMk/>
            <pc:sldMk cId="1639169372" sldId="389"/>
            <ac:spMk id="2" creationId="{00000000-0000-0000-0000-000000000000}"/>
          </ac:spMkLst>
        </pc:spChg>
        <pc:spChg chg="del mod">
          <ac:chgData name="krithika bhuvaragan" userId="175a19cadec76d65" providerId="LiveId" clId="{9FE3840C-2306-47B3-AE39-2411B1D7176F}" dt="2024-11-21T14:32:12.459" v="213" actId="931"/>
          <ac:spMkLst>
            <pc:docMk/>
            <pc:sldMk cId="1639169372" sldId="389"/>
            <ac:spMk id="3" creationId="{00000000-0000-0000-0000-000000000000}"/>
          </ac:spMkLst>
        </pc:spChg>
        <pc:picChg chg="add mod">
          <ac:chgData name="krithika bhuvaragan" userId="175a19cadec76d65" providerId="LiveId" clId="{9FE3840C-2306-47B3-AE39-2411B1D7176F}" dt="2024-11-21T14:32:12.459" v="213" actId="931"/>
          <ac:picMkLst>
            <pc:docMk/>
            <pc:sldMk cId="1639169372" sldId="389"/>
            <ac:picMk id="5" creationId="{443BAE0D-189A-D730-8F5A-E35D77CF0E11}"/>
          </ac:picMkLst>
        </pc:picChg>
      </pc:sldChg>
      <pc:sldChg chg="addSp delSp modSp mod">
        <pc:chgData name="krithika bhuvaragan" userId="175a19cadec76d65" providerId="LiveId" clId="{9FE3840C-2306-47B3-AE39-2411B1D7176F}" dt="2024-11-21T13:46:14.792" v="67" actId="20577"/>
        <pc:sldMkLst>
          <pc:docMk/>
          <pc:sldMk cId="3023427953" sldId="390"/>
        </pc:sldMkLst>
        <pc:spChg chg="add del mod">
          <ac:chgData name="krithika bhuvaragan" userId="175a19cadec76d65" providerId="LiveId" clId="{9FE3840C-2306-47B3-AE39-2411B1D7176F}" dt="2024-11-21T13:46:14.792" v="67" actId="20577"/>
          <ac:spMkLst>
            <pc:docMk/>
            <pc:sldMk cId="3023427953" sldId="390"/>
            <ac:spMk id="3" creationId="{00000000-0000-0000-0000-000000000000}"/>
          </ac:spMkLst>
        </pc:spChg>
        <pc:spChg chg="add mod">
          <ac:chgData name="krithika bhuvaragan" userId="175a19cadec76d65" providerId="LiveId" clId="{9FE3840C-2306-47B3-AE39-2411B1D7176F}" dt="2024-11-21T13:44:40.431" v="50"/>
          <ac:spMkLst>
            <pc:docMk/>
            <pc:sldMk cId="3023427953" sldId="390"/>
            <ac:spMk id="4" creationId="{E00771E9-BAFF-6F20-B2F0-AD8059BB480A}"/>
          </ac:spMkLst>
        </pc:spChg>
        <pc:spChg chg="add mod">
          <ac:chgData name="krithika bhuvaragan" userId="175a19cadec76d65" providerId="LiveId" clId="{9FE3840C-2306-47B3-AE39-2411B1D7176F}" dt="2024-11-21T13:44:47.974" v="54"/>
          <ac:spMkLst>
            <pc:docMk/>
            <pc:sldMk cId="3023427953" sldId="390"/>
            <ac:spMk id="5" creationId="{0E8E1EC7-08B9-9F98-653F-722C40BB6999}"/>
          </ac:spMkLst>
        </pc:spChg>
      </pc:sldChg>
      <pc:sldChg chg="addSp delSp modSp mod">
        <pc:chgData name="krithika bhuvaragan" userId="175a19cadec76d65" providerId="LiveId" clId="{9FE3840C-2306-47B3-AE39-2411B1D7176F}" dt="2024-11-21T14:31:31.961" v="185" actId="255"/>
        <pc:sldMkLst>
          <pc:docMk/>
          <pc:sldMk cId="1769472928" sldId="391"/>
        </pc:sldMkLst>
        <pc:spChg chg="del mod">
          <ac:chgData name="krithika bhuvaragan" userId="175a19cadec76d65" providerId="LiveId" clId="{9FE3840C-2306-47B3-AE39-2411B1D7176F}" dt="2024-11-21T14:19:52.791" v="72"/>
          <ac:spMkLst>
            <pc:docMk/>
            <pc:sldMk cId="1769472928" sldId="391"/>
            <ac:spMk id="3" creationId="{00000000-0000-0000-0000-000000000000}"/>
          </ac:spMkLst>
        </pc:spChg>
        <pc:spChg chg="add">
          <ac:chgData name="krithika bhuvaragan" userId="175a19cadec76d65" providerId="LiveId" clId="{9FE3840C-2306-47B3-AE39-2411B1D7176F}" dt="2024-11-21T14:19:09.394" v="70"/>
          <ac:spMkLst>
            <pc:docMk/>
            <pc:sldMk cId="1769472928" sldId="391"/>
            <ac:spMk id="4" creationId="{64E1E0B4-F3F3-D7EF-1565-58422ADF7B51}"/>
          </ac:spMkLst>
        </pc:spChg>
        <pc:spChg chg="add">
          <ac:chgData name="krithika bhuvaragan" userId="175a19cadec76d65" providerId="LiveId" clId="{9FE3840C-2306-47B3-AE39-2411B1D7176F}" dt="2024-11-21T14:19:09.394" v="70"/>
          <ac:spMkLst>
            <pc:docMk/>
            <pc:sldMk cId="1769472928" sldId="391"/>
            <ac:spMk id="5" creationId="{169454F3-B614-AA16-1899-DC2774DBD477}"/>
          </ac:spMkLst>
        </pc:spChg>
        <pc:spChg chg="add">
          <ac:chgData name="krithika bhuvaragan" userId="175a19cadec76d65" providerId="LiveId" clId="{9FE3840C-2306-47B3-AE39-2411B1D7176F}" dt="2024-11-21T14:19:09.394" v="70"/>
          <ac:spMkLst>
            <pc:docMk/>
            <pc:sldMk cId="1769472928" sldId="391"/>
            <ac:spMk id="6" creationId="{F821F53D-2248-8F0A-BC7D-546F24810ACE}"/>
          </ac:spMkLst>
        </pc:spChg>
        <pc:spChg chg="add">
          <ac:chgData name="krithika bhuvaragan" userId="175a19cadec76d65" providerId="LiveId" clId="{9FE3840C-2306-47B3-AE39-2411B1D7176F}" dt="2024-11-21T14:19:14.534" v="71"/>
          <ac:spMkLst>
            <pc:docMk/>
            <pc:sldMk cId="1769472928" sldId="391"/>
            <ac:spMk id="7" creationId="{145A7D89-0747-7CEE-D722-2F05C4B3607E}"/>
          </ac:spMkLst>
        </pc:spChg>
        <pc:spChg chg="add">
          <ac:chgData name="krithika bhuvaragan" userId="175a19cadec76d65" providerId="LiveId" clId="{9FE3840C-2306-47B3-AE39-2411B1D7176F}" dt="2024-11-21T14:19:14.534" v="71"/>
          <ac:spMkLst>
            <pc:docMk/>
            <pc:sldMk cId="1769472928" sldId="391"/>
            <ac:spMk id="8" creationId="{88DD8F11-96DE-21B4-811D-0A1DA579AE41}"/>
          </ac:spMkLst>
        </pc:spChg>
        <pc:spChg chg="add">
          <ac:chgData name="krithika bhuvaragan" userId="175a19cadec76d65" providerId="LiveId" clId="{9FE3840C-2306-47B3-AE39-2411B1D7176F}" dt="2024-11-21T14:19:14.534" v="71"/>
          <ac:spMkLst>
            <pc:docMk/>
            <pc:sldMk cId="1769472928" sldId="391"/>
            <ac:spMk id="9" creationId="{757F6279-9299-BA0C-2871-E0AABA1F7312}"/>
          </ac:spMkLst>
        </pc:spChg>
        <pc:spChg chg="add mod">
          <ac:chgData name="krithika bhuvaragan" userId="175a19cadec76d65" providerId="LiveId" clId="{9FE3840C-2306-47B3-AE39-2411B1D7176F}" dt="2024-11-21T14:31:31.961" v="185" actId="255"/>
          <ac:spMkLst>
            <pc:docMk/>
            <pc:sldMk cId="1769472928" sldId="391"/>
            <ac:spMk id="10" creationId="{BA203962-DF4D-07AE-3612-E7B86F8FECF1}"/>
          </ac:spMkLst>
        </pc:spChg>
        <pc:spChg chg="add">
          <ac:chgData name="krithika bhuvaragan" userId="175a19cadec76d65" providerId="LiveId" clId="{9FE3840C-2306-47B3-AE39-2411B1D7176F}" dt="2024-11-21T14:27:17.232" v="102"/>
          <ac:spMkLst>
            <pc:docMk/>
            <pc:sldMk cId="1769472928" sldId="391"/>
            <ac:spMk id="11" creationId="{55B028E6-B914-C20D-6F21-48FA0ECF8172}"/>
          </ac:spMkLst>
        </pc:spChg>
        <pc:spChg chg="add">
          <ac:chgData name="krithika bhuvaragan" userId="175a19cadec76d65" providerId="LiveId" clId="{9FE3840C-2306-47B3-AE39-2411B1D7176F}" dt="2024-11-21T14:28:45.601" v="144"/>
          <ac:spMkLst>
            <pc:docMk/>
            <pc:sldMk cId="1769472928" sldId="391"/>
            <ac:spMk id="12" creationId="{62F5494A-E1B9-64CA-F9A7-B59398DE1D10}"/>
          </ac:spMkLst>
        </pc:spChg>
        <pc:spChg chg="add">
          <ac:chgData name="krithika bhuvaragan" userId="175a19cadec76d65" providerId="LiveId" clId="{9FE3840C-2306-47B3-AE39-2411B1D7176F}" dt="2024-11-21T14:28:49.523" v="145"/>
          <ac:spMkLst>
            <pc:docMk/>
            <pc:sldMk cId="1769472928" sldId="391"/>
            <ac:spMk id="13" creationId="{59D7FDCD-D285-4E2D-7D74-8A460450C892}"/>
          </ac:spMkLst>
        </pc:spChg>
        <pc:spChg chg="add">
          <ac:chgData name="krithika bhuvaragan" userId="175a19cadec76d65" providerId="LiveId" clId="{9FE3840C-2306-47B3-AE39-2411B1D7176F}" dt="2024-11-21T14:28:55.389" v="148"/>
          <ac:spMkLst>
            <pc:docMk/>
            <pc:sldMk cId="1769472928" sldId="391"/>
            <ac:spMk id="14" creationId="{76D3E30E-8781-08D1-8C1C-54DAD4DD00B6}"/>
          </ac:spMkLst>
        </pc:spChg>
      </pc:sldChg>
      <pc:sldChg chg="del">
        <pc:chgData name="krithika bhuvaragan" userId="175a19cadec76d65" providerId="LiveId" clId="{9FE3840C-2306-47B3-AE39-2411B1D7176F}" dt="2024-11-21T14:32:51.090" v="232" actId="2696"/>
        <pc:sldMkLst>
          <pc:docMk/>
          <pc:sldMk cId="1921327580" sldId="392"/>
        </pc:sldMkLst>
      </pc:sldChg>
      <pc:sldChg chg="addSp delSp modSp mod">
        <pc:chgData name="krithika bhuvaragan" userId="175a19cadec76d65" providerId="LiveId" clId="{9FE3840C-2306-47B3-AE39-2411B1D7176F}" dt="2024-11-21T14:37:42.509" v="272" actId="255"/>
        <pc:sldMkLst>
          <pc:docMk/>
          <pc:sldMk cId="715374966" sldId="393"/>
        </pc:sldMkLst>
        <pc:spChg chg="add del mod">
          <ac:chgData name="krithika bhuvaragan" userId="175a19cadec76d65" providerId="LiveId" clId="{9FE3840C-2306-47B3-AE39-2411B1D7176F}" dt="2024-11-21T14:37:42.509" v="272" actId="255"/>
          <ac:spMkLst>
            <pc:docMk/>
            <pc:sldMk cId="715374966" sldId="393"/>
            <ac:spMk id="3" creationId="{00000000-0000-0000-0000-000000000000}"/>
          </ac:spMkLst>
        </pc:spChg>
        <pc:spChg chg="add mod">
          <ac:chgData name="krithika bhuvaragan" userId="175a19cadec76d65" providerId="LiveId" clId="{9FE3840C-2306-47B3-AE39-2411B1D7176F}" dt="2024-11-21T14:36:33.020" v="247"/>
          <ac:spMkLst>
            <pc:docMk/>
            <pc:sldMk cId="715374966" sldId="393"/>
            <ac:spMk id="4" creationId="{44D660E1-CB83-8695-1375-C4F4B644C314}"/>
          </ac:spMkLst>
        </pc:spChg>
        <pc:spChg chg="add mod">
          <ac:chgData name="krithika bhuvaragan" userId="175a19cadec76d65" providerId="LiveId" clId="{9FE3840C-2306-47B3-AE39-2411B1D7176F}" dt="2024-11-21T14:37:09.162" v="255"/>
          <ac:spMkLst>
            <pc:docMk/>
            <pc:sldMk cId="715374966" sldId="393"/>
            <ac:spMk id="5" creationId="{CE2DCECC-D8F2-A086-BC27-C4623AB3B76E}"/>
          </ac:spMkLst>
        </pc:spChg>
      </pc:sldChg>
      <pc:sldChg chg="modSp mod">
        <pc:chgData name="krithika bhuvaragan" userId="175a19cadec76d65" providerId="LiveId" clId="{9FE3840C-2306-47B3-AE39-2411B1D7176F}" dt="2024-11-21T14:40:31.788" v="295" actId="27636"/>
        <pc:sldMkLst>
          <pc:docMk/>
          <pc:sldMk cId="2110853201" sldId="394"/>
        </pc:sldMkLst>
        <pc:spChg chg="mod">
          <ac:chgData name="krithika bhuvaragan" userId="175a19cadec76d65" providerId="LiveId" clId="{9FE3840C-2306-47B3-AE39-2411B1D7176F}" dt="2024-11-21T14:40:31.788" v="295" actId="27636"/>
          <ac:spMkLst>
            <pc:docMk/>
            <pc:sldMk cId="2110853201" sldId="394"/>
            <ac:spMk id="3" creationId="{00000000-0000-0000-0000-000000000000}"/>
          </ac:spMkLst>
        </pc:spChg>
      </pc:sldChg>
      <pc:sldChg chg="modSp mod">
        <pc:chgData name="krithika bhuvaragan" userId="175a19cadec76d65" providerId="LiveId" clId="{9FE3840C-2306-47B3-AE39-2411B1D7176F}" dt="2024-11-21T14:45:53.648" v="302" actId="20577"/>
        <pc:sldMkLst>
          <pc:docMk/>
          <pc:sldMk cId="1930474785" sldId="395"/>
        </pc:sldMkLst>
        <pc:spChg chg="mod">
          <ac:chgData name="krithika bhuvaragan" userId="175a19cadec76d65" providerId="LiveId" clId="{9FE3840C-2306-47B3-AE39-2411B1D7176F}" dt="2024-11-21T14:45:53.648" v="302" actId="20577"/>
          <ac:spMkLst>
            <pc:docMk/>
            <pc:sldMk cId="1930474785" sldId="395"/>
            <ac:spMk id="3" creationId="{00000000-0000-0000-0000-000000000000}"/>
          </ac:spMkLst>
        </pc:spChg>
      </pc:sldChg>
      <pc:sldChg chg="del">
        <pc:chgData name="krithika bhuvaragan" userId="175a19cadec76d65" providerId="LiveId" clId="{9FE3840C-2306-47B3-AE39-2411B1D7176F}" dt="2024-11-21T14:41:09.498" v="296" actId="2696"/>
        <pc:sldMkLst>
          <pc:docMk/>
          <pc:sldMk cId="3277262808" sldId="398"/>
        </pc:sldMkLst>
      </pc:sldChg>
      <pc:sldChg chg="addSp delSp modSp new mod">
        <pc:chgData name="krithika bhuvaragan" userId="175a19cadec76d65" providerId="LiveId" clId="{9FE3840C-2306-47B3-AE39-2411B1D7176F}" dt="2024-11-21T14:32:39.160" v="231" actId="931"/>
        <pc:sldMkLst>
          <pc:docMk/>
          <pc:sldMk cId="1996711915" sldId="401"/>
        </pc:sldMkLst>
        <pc:spChg chg="mod">
          <ac:chgData name="krithika bhuvaragan" userId="175a19cadec76d65" providerId="LiveId" clId="{9FE3840C-2306-47B3-AE39-2411B1D7176F}" dt="2024-11-21T14:32:29.015" v="230" actId="20577"/>
          <ac:spMkLst>
            <pc:docMk/>
            <pc:sldMk cId="1996711915" sldId="401"/>
            <ac:spMk id="2" creationId="{62B6C61B-F1F5-C70D-92CF-FB423AB6A6EB}"/>
          </ac:spMkLst>
        </pc:spChg>
        <pc:spChg chg="del">
          <ac:chgData name="krithika bhuvaragan" userId="175a19cadec76d65" providerId="LiveId" clId="{9FE3840C-2306-47B3-AE39-2411B1D7176F}" dt="2024-11-21T14:32:39.160" v="231" actId="931"/>
          <ac:spMkLst>
            <pc:docMk/>
            <pc:sldMk cId="1996711915" sldId="401"/>
            <ac:spMk id="3" creationId="{4BB5E4BE-C899-4F04-E11C-1E58FAC1C0B9}"/>
          </ac:spMkLst>
        </pc:spChg>
        <pc:picChg chg="add mod">
          <ac:chgData name="krithika bhuvaragan" userId="175a19cadec76d65" providerId="LiveId" clId="{9FE3840C-2306-47B3-AE39-2411B1D7176F}" dt="2024-11-21T14:32:39.160" v="231" actId="931"/>
          <ac:picMkLst>
            <pc:docMk/>
            <pc:sldMk cId="1996711915" sldId="401"/>
            <ac:picMk id="5" creationId="{BECD6559-6C42-8582-FAF3-10472E39C00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639367"/>
            <a:chOff x="-14748" y="986564"/>
            <a:chExt cx="9158748" cy="5382439"/>
          </a:xfrm>
        </p:grpSpPr>
        <p:sp>
          <p:nvSpPr>
            <p:cNvPr id="22" name="TextBox 21"/>
            <p:cNvSpPr txBox="1"/>
            <p:nvPr/>
          </p:nvSpPr>
          <p:spPr>
            <a:xfrm>
              <a:off x="177781" y="4812105"/>
              <a:ext cx="5743977" cy="1556898"/>
            </a:xfrm>
            <a:prstGeom prst="rect">
              <a:avLst/>
            </a:prstGeom>
            <a:noFill/>
          </p:spPr>
          <p:txBody>
            <a:bodyPr wrap="square" rtlCol="0">
              <a:spAutoFit/>
            </a:bodyPr>
            <a:lstStyle/>
            <a:p>
              <a:r>
                <a:rPr lang="en-US" sz="2000" b="1" dirty="0"/>
                <a:t>220701137</a:t>
              </a:r>
            </a:p>
            <a:p>
              <a:r>
                <a:rPr lang="en-US" sz="2000" b="1" dirty="0"/>
                <a:t>KRITHIKA B</a:t>
              </a:r>
            </a:p>
            <a:p>
              <a:r>
                <a:rPr lang="en-US" sz="2000" b="1" dirty="0"/>
                <a:t>Mrs. SASIKALA GM</a:t>
              </a:r>
            </a:p>
            <a:p>
              <a:r>
                <a:rPr lang="en-US" sz="2000" b="1" dirty="0"/>
                <a:t>Assistant Professor </a:t>
              </a:r>
            </a:p>
            <a:p>
              <a:r>
                <a:rPr lang="en-US" sz="2000" b="1" dirty="0"/>
                <a:t>Department of Computer Science and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1" y="2100903"/>
                <a:ext cx="5186307" cy="2291284"/>
              </a:xfrm>
              <a:prstGeom prst="rect">
                <a:avLst/>
              </a:prstGeom>
              <a:noFill/>
            </p:spPr>
            <p:txBody>
              <a:bodyPr wrap="square" rtlCol="0">
                <a:spAutoFit/>
              </a:bodyPr>
              <a:lstStyle/>
              <a:p>
                <a:r>
                  <a:rPr lang="en-US" sz="5000" b="1" dirty="0">
                    <a:solidFill>
                      <a:schemeClr val="bg1"/>
                    </a:solidFill>
                    <a:ea typeface="Open Sans Bold" panose="020B0806030504020204" pitchFamily="34" charset="0"/>
                    <a:cs typeface="Open Sans Bold" panose="020B0806030504020204" pitchFamily="34" charset="0"/>
                  </a:rPr>
                  <a:t>Automated Deadline Notification Bot</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5855" y="4161431"/>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b="1" dirty="0"/>
              <a:t>Module 1: Task Data Management </a:t>
            </a:r>
          </a:p>
          <a:p>
            <a:pPr marL="0" indent="0">
              <a:buNone/>
            </a:pPr>
            <a:r>
              <a:rPr lang="en-US" sz="2000" dirty="0"/>
              <a:t>This module is responsible for managing and processing the data related to tasks. It reads task details from an Excel file, including task names, deadlines, assigned personnel, and email addresses. It organizes and analyzes the data to identify tasks with upcoming deadlines.</a:t>
            </a:r>
          </a:p>
          <a:p>
            <a:pPr marL="0" indent="0" algn="just">
              <a:buNone/>
            </a:pPr>
            <a:endParaRPr lang="en-US" sz="2000" dirty="0"/>
          </a:p>
          <a:p>
            <a:pPr marL="0" indent="0" algn="just">
              <a:buNone/>
            </a:pPr>
            <a:r>
              <a:rPr lang="en-US" b="1" dirty="0"/>
              <a:t>Module 2: Notification System</a:t>
            </a:r>
          </a:p>
          <a:p>
            <a:pPr marL="0" indent="0">
              <a:buNone/>
            </a:pPr>
            <a:r>
              <a:rPr lang="en-US" sz="2000" dirty="0"/>
              <a:t>This module handles the generation and sending of email notifications to stakeholders about impending task deadlines. It dynamically calculates deadlines, creates personalized email messages, and sends them to the relevant personnel based on the task's details.</a:t>
            </a:r>
            <a:endParaRPr lang="en-IN"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buNone/>
            </a:pPr>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System Flow diagram</a:t>
            </a:r>
            <a:endParaRPr lang="en-IN" dirty="0">
              <a:latin typeface="+mj-lt"/>
            </a:endParaRPr>
          </a:p>
        </p:txBody>
      </p:sp>
      <p:pic>
        <p:nvPicPr>
          <p:cNvPr id="5" name="Content Placeholder 4">
            <a:extLst>
              <a:ext uri="{FF2B5EF4-FFF2-40B4-BE49-F238E27FC236}">
                <a16:creationId xmlns:a16="http://schemas.microsoft.com/office/drawing/2014/main" id="{443BAE0D-189A-D730-8F5A-E35D77CF0E1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46669" y="990600"/>
            <a:ext cx="5450661" cy="5334000"/>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C61B-F1F5-C70D-92CF-FB423AB6A6EB}"/>
              </a:ext>
            </a:extLst>
          </p:cNvPr>
          <p:cNvSpPr>
            <a:spLocks noGrp="1"/>
          </p:cNvSpPr>
          <p:nvPr>
            <p:ph type="title"/>
          </p:nvPr>
        </p:nvSpPr>
        <p:spPr/>
        <p:txBody>
          <a:bodyPr/>
          <a:lstStyle/>
          <a:p>
            <a:r>
              <a:rPr lang="en-IN" dirty="0"/>
              <a:t>Sequence Diagram</a:t>
            </a:r>
          </a:p>
        </p:txBody>
      </p:sp>
      <p:pic>
        <p:nvPicPr>
          <p:cNvPr id="5" name="Content Placeholder 4">
            <a:extLst>
              <a:ext uri="{FF2B5EF4-FFF2-40B4-BE49-F238E27FC236}">
                <a16:creationId xmlns:a16="http://schemas.microsoft.com/office/drawing/2014/main" id="{BECD6559-6C42-8582-FAF3-10472E39C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807" y="990600"/>
            <a:ext cx="6186385" cy="5334000"/>
          </a:xfrm>
        </p:spPr>
      </p:pic>
    </p:spTree>
    <p:extLst>
      <p:ext uri="{BB962C8B-B14F-4D97-AF65-F5344CB8AC3E}">
        <p14:creationId xmlns:p14="http://schemas.microsoft.com/office/powerpoint/2010/main" val="199671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b="1" dirty="0"/>
              <a:t>Main Process</a:t>
            </a:r>
          </a:p>
          <a:p>
            <a:pPr>
              <a:buFont typeface="Arial" panose="020B0604020202020204" pitchFamily="34" charset="0"/>
              <a:buChar char="•"/>
            </a:pPr>
            <a:r>
              <a:rPr lang="en-US" sz="2200" dirty="0"/>
              <a:t>Automates the workflow of reading task deadlines from an Excel file.</a:t>
            </a:r>
          </a:p>
          <a:p>
            <a:pPr>
              <a:buFont typeface="Arial" panose="020B0604020202020204" pitchFamily="34" charset="0"/>
              <a:buChar char="•"/>
            </a:pPr>
            <a:r>
              <a:rPr lang="en-US" sz="2200" dirty="0"/>
              <a:t>Dynamically identifies tasks with approaching deadlines and notifies stakeholders via email</a:t>
            </a:r>
          </a:p>
          <a:p>
            <a:pPr>
              <a:buFont typeface="Arial" panose="020B0604020202020204" pitchFamily="34" charset="0"/>
              <a:buChar char="•"/>
            </a:pPr>
            <a:endParaRPr lang="en-US" sz="2200" dirty="0"/>
          </a:p>
          <a:p>
            <a:pPr marL="0" indent="0">
              <a:buNone/>
            </a:pPr>
            <a:r>
              <a:rPr lang="en-US" b="1" dirty="0"/>
              <a:t>Sub Process</a:t>
            </a:r>
          </a:p>
          <a:p>
            <a:pPr>
              <a:buFont typeface="Arial" panose="020B0604020202020204" pitchFamily="34" charset="0"/>
              <a:buChar char="•"/>
            </a:pPr>
            <a:r>
              <a:rPr lang="en-US" sz="2200" dirty="0"/>
              <a:t>Extracts task data from the Excel sheet and filters tasks based on proximity to deadlines.</a:t>
            </a:r>
          </a:p>
          <a:p>
            <a:pPr>
              <a:buFont typeface="Arial" panose="020B0604020202020204" pitchFamily="34" charset="0"/>
              <a:buChar char="•"/>
            </a:pPr>
            <a:r>
              <a:rPr lang="en-US" sz="2200" dirty="0"/>
              <a:t>Formats email content to ensure customized notifications.</a:t>
            </a:r>
          </a:p>
          <a:p>
            <a:pPr>
              <a:buFont typeface="Arial" panose="020B0604020202020204" pitchFamily="34" charset="0"/>
              <a:buChar char="•"/>
            </a:pPr>
            <a:r>
              <a:rPr lang="en-US" sz="2200" dirty="0"/>
              <a:t>Sends notifications only to relevant recipients for actionable insights.</a:t>
            </a:r>
          </a:p>
          <a:p>
            <a:pPr marL="0" indent="0">
              <a:buNone/>
            </a:pPr>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10" name="Rectangle 7">
            <a:extLst>
              <a:ext uri="{FF2B5EF4-FFF2-40B4-BE49-F238E27FC236}">
                <a16:creationId xmlns:a16="http://schemas.microsoft.com/office/drawing/2014/main" id="{BA203962-DF4D-07AE-3612-E7B86F8FECF1}"/>
              </a:ext>
            </a:extLst>
          </p:cNvPr>
          <p:cNvSpPr>
            <a:spLocks noGrp="1" noChangeArrowheads="1"/>
          </p:cNvSpPr>
          <p:nvPr>
            <p:ph idx="1"/>
          </p:nvPr>
        </p:nvSpPr>
        <p:spPr bwMode="auto">
          <a:xfrm>
            <a:off x="107504" y="1124877"/>
            <a:ext cx="8629971"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200" b="1" dirty="0">
                <a:latin typeface="+mn-lt"/>
              </a:rPr>
              <a:t>Module 1</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mn-lt"/>
              </a:rPr>
              <a:t>-</a:t>
            </a:r>
            <a:r>
              <a:rPr lang="en-US" sz="1800" b="1" dirty="0">
                <a:latin typeface="+mn-lt"/>
              </a:rPr>
              <a:t>Start Confirmation Message:</a:t>
            </a:r>
            <a:r>
              <a:rPr lang="en-US" sz="1800" dirty="0">
                <a:latin typeface="+mn-lt"/>
              </a:rPr>
              <a:t> Displays an initial message to confirm that the bot has started its process.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mn-lt"/>
              </a:rPr>
              <a:t>-</a:t>
            </a:r>
            <a:r>
              <a:rPr lang="en-US" sz="1800" b="1" dirty="0">
                <a:latin typeface="+mn-lt"/>
              </a:rPr>
              <a:t>Excel Read Activity:</a:t>
            </a:r>
            <a:r>
              <a:rPr lang="en-US" sz="1800" dirty="0">
                <a:latin typeface="+mn-lt"/>
              </a:rPr>
              <a:t> Reads the task data from an Excel file using the Read Range activity.</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mn-lt"/>
              </a:rPr>
              <a:t>-</a:t>
            </a:r>
            <a:r>
              <a:rPr lang="en-US" sz="1800" b="1" dirty="0">
                <a:latin typeface="+mn-lt"/>
              </a:rPr>
              <a:t>For Each Row Activity:</a:t>
            </a:r>
            <a:r>
              <a:rPr lang="en-US" sz="1800" dirty="0">
                <a:latin typeface="+mn-lt"/>
              </a:rPr>
              <a:t> Iterates through each row in the Excel data table to extract relevant task details.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mn-lt"/>
              </a:rPr>
              <a:t>-</a:t>
            </a:r>
            <a:r>
              <a:rPr lang="en-US" sz="1800" b="1" dirty="0">
                <a:latin typeface="+mn-lt"/>
              </a:rPr>
              <a:t>Condition Check:</a:t>
            </a:r>
            <a:r>
              <a:rPr lang="en-US" sz="1800" dirty="0">
                <a:latin typeface="+mn-lt"/>
              </a:rPr>
              <a:t> Implements logical conditions to filter tasks with deadlines approaching within a set timeframe.</a:t>
            </a:r>
            <a:endParaRPr lang="en-US" sz="1800" b="1"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n-lt"/>
              </a:rPr>
              <a:t>Module 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-Open Browser:</a:t>
            </a:r>
            <a:r>
              <a:rPr kumimoji="0" lang="en-US" altLang="en-US" sz="1800" b="0" i="0" u="none" strike="noStrike" cap="none" normalizeH="0" baseline="0" dirty="0">
                <a:ln>
                  <a:noFill/>
                </a:ln>
                <a:solidFill>
                  <a:schemeClr val="tx1"/>
                </a:solidFill>
                <a:effectLst/>
                <a:latin typeface="+mn-lt"/>
              </a:rPr>
              <a:t> Launches the email client or service for performing actions.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-Type Into Activity:</a:t>
            </a:r>
            <a:r>
              <a:rPr kumimoji="0" lang="en-US" altLang="en-US" sz="1800" b="0" i="0" u="none" strike="noStrike" cap="none" normalizeH="0" baseline="0" dirty="0">
                <a:ln>
                  <a:noFill/>
                </a:ln>
                <a:solidFill>
                  <a:schemeClr val="tx1"/>
                </a:solidFill>
                <a:effectLst/>
                <a:latin typeface="+mn-lt"/>
              </a:rPr>
              <a:t> Inputs email content or recipient addresses dynamically based on extracted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-Click Activity:</a:t>
            </a:r>
            <a:r>
              <a:rPr kumimoji="0" lang="en-US" altLang="en-US" sz="1800" b="0" i="0" u="none" strike="noStrike" cap="none" normalizeH="0" baseline="0" dirty="0">
                <a:ln>
                  <a:noFill/>
                </a:ln>
                <a:solidFill>
                  <a:schemeClr val="tx1"/>
                </a:solidFill>
                <a:effectLst/>
                <a:latin typeface="+mn-lt"/>
              </a:rPr>
              <a:t> Automates clicks for navigating the interface, such as the send button.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-SMTP Email Sending:</a:t>
            </a:r>
            <a:r>
              <a:rPr kumimoji="0" lang="en-US" altLang="en-US" sz="1800" b="0" i="0" u="none" strike="noStrike" cap="none" normalizeH="0" baseline="0" dirty="0">
                <a:ln>
                  <a:noFill/>
                </a:ln>
                <a:solidFill>
                  <a:schemeClr val="tx1"/>
                </a:solidFill>
                <a:effectLst/>
                <a:latin typeface="+mn-lt"/>
              </a:rPr>
              <a:t> Configures and sends emails using the </a:t>
            </a:r>
            <a:r>
              <a:rPr kumimoji="0" lang="en-US" altLang="en-US" sz="1800" i="0" u="none" strike="noStrike" cap="none" normalizeH="0" baseline="0" dirty="0">
                <a:ln>
                  <a:noFill/>
                </a:ln>
                <a:solidFill>
                  <a:schemeClr val="tx1"/>
                </a:solidFill>
                <a:effectLst/>
                <a:latin typeface="+mn-lt"/>
              </a:rPr>
              <a:t>Send SMTP Mail Message </a:t>
            </a:r>
            <a:r>
              <a:rPr kumimoji="0" lang="en-US" altLang="en-US" sz="1800" b="0" i="0" u="none" strike="noStrike" cap="none" normalizeH="0" baseline="0" dirty="0">
                <a:ln>
                  <a:noFill/>
                </a:ln>
                <a:solidFill>
                  <a:schemeClr val="tx1"/>
                </a:solidFill>
                <a:effectLst/>
                <a:latin typeface="+mn-lt"/>
              </a:rPr>
              <a:t>activity for automated notifications.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-Success Confirmation Message:</a:t>
            </a:r>
            <a:r>
              <a:rPr kumimoji="0" lang="en-US" altLang="en-US" sz="1800" b="0" i="0" u="none" strike="noStrike" cap="none" normalizeH="0" baseline="0" dirty="0">
                <a:ln>
                  <a:noFill/>
                </a:ln>
                <a:solidFill>
                  <a:schemeClr val="tx1"/>
                </a:solidFill>
                <a:effectLst/>
                <a:latin typeface="+mn-lt"/>
              </a:rPr>
              <a:t> Displays a final confirmation that notifications have been sent successfully.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sz="2000" dirty="0"/>
              <a:t>1. The Automated Deadline Notification Bot effectively streamlines task management by automating the process of tracking deadlines and sending timely reminders, ensuring improved project efficiency.  </a:t>
            </a:r>
          </a:p>
          <a:p>
            <a:pPr marL="0" indent="0">
              <a:buNone/>
            </a:pPr>
            <a:r>
              <a:rPr lang="en-US" sz="2000" dirty="0"/>
              <a:t>2. By leveraging UiPath's RPA capabilities, the system minimizes manual intervention, reduces errors, and enhances productivity in managing project deadlines.  </a:t>
            </a:r>
          </a:p>
          <a:p>
            <a:pPr marL="0" indent="0">
              <a:buNone/>
            </a:pPr>
            <a:r>
              <a:rPr lang="en-US" sz="2000" dirty="0"/>
              <a:t>3. The dynamic and personalized email notification feature ensures that stakeholders receive actionable insights, fostering better collaboration and accountability.  </a:t>
            </a:r>
          </a:p>
          <a:p>
            <a:pPr marL="0" indent="0">
              <a:buNone/>
            </a:pPr>
            <a:r>
              <a:rPr lang="en-US" sz="2000" dirty="0"/>
              <a:t>4. This innovative solution demonstrates the potential of automation in optimizing routine workflows, making it a valuable tool for deadline-driven environments.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Integration with Calendar Systems: </a:t>
            </a:r>
            <a:r>
              <a:rPr lang="en-US" dirty="0"/>
              <a:t>The system can be enhanced to sync with popular calendar applications like Google Calendar or Microsoft Outlook, enabling stakeholders to receive reminders directly on their calendar events.</a:t>
            </a:r>
          </a:p>
          <a:p>
            <a:pPr marL="0" indent="0">
              <a:buNone/>
            </a:pPr>
            <a:r>
              <a:rPr lang="en-US" b="1" dirty="0"/>
              <a:t>AI-Powered Deadline Prediction: </a:t>
            </a:r>
            <a:r>
              <a:rPr lang="en-US" dirty="0"/>
              <a:t>By incorporating AI and machine learning models, the bot could predict potential delays based on historical data, task complexity, or individual performance trends, providing proactive notifications.</a:t>
            </a:r>
          </a:p>
          <a:p>
            <a:pPr marL="0" indent="0">
              <a:buNone/>
            </a:pPr>
            <a:r>
              <a:rPr lang="en-US" b="1" dirty="0"/>
              <a:t>Multilingual Support: </a:t>
            </a:r>
            <a:r>
              <a:rPr lang="en-US" dirty="0"/>
              <a:t>Adding multilingual capabilities to the notification system would allow the bot to send reminders in different languages, making it adaptable to a global team environment.</a:t>
            </a:r>
          </a:p>
          <a:p>
            <a:pPr marL="0" indent="0">
              <a:buNone/>
            </a:pPr>
            <a:r>
              <a:rPr lang="en-US" b="1" dirty="0"/>
              <a:t>Mobile App Integration: </a:t>
            </a:r>
            <a:r>
              <a:rPr lang="en-US" dirty="0"/>
              <a:t>Expanding the system to support mobile app notifications would provide stakeholders with real-time reminders on the go, improving responsiveness.</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marL="0" indent="0">
              <a:buNone/>
            </a:pPr>
            <a:r>
              <a:rPr lang="en-US"/>
              <a:t>1</a:t>
            </a:r>
            <a:r>
              <a:rPr lang="en-US" dirty="0"/>
              <a:t>. UiPath Documentation:  https://docs.uipath.com</a:t>
            </a:r>
          </a:p>
          <a:p>
            <a:pPr marL="0" indent="0">
              <a:buNone/>
            </a:pPr>
            <a:r>
              <a:rPr lang="en-US" dirty="0"/>
              <a:t>2. Microsoft Excel Integration in UiPath:  https://docs.uipath.com/activities/docs/excel </a:t>
            </a:r>
          </a:p>
          <a:p>
            <a:pPr marL="0" indent="0">
              <a:buNone/>
            </a:pPr>
            <a:r>
              <a:rPr lang="en-US" dirty="0"/>
              <a:t>3. SMTP Email Automation:  https://docs.uipath.com/activities/docs/send-smtp-mail-message </a:t>
            </a:r>
          </a:p>
          <a:p>
            <a:pPr marL="0" indent="0">
              <a:buNone/>
            </a:pPr>
            <a:r>
              <a:rPr lang="en-US" dirty="0"/>
              <a:t>4. MySQL Database Integration with UiPath: https://docs.uipath.com/activities/docs/database </a:t>
            </a:r>
          </a:p>
          <a:p>
            <a:pPr marL="0" indent="0">
              <a:buNone/>
            </a:pPr>
            <a:r>
              <a:rPr lang="en-US" dirty="0"/>
              <a:t>5. Email Notification Systems:  https://developers.google.com/gmail/api</a:t>
            </a:r>
          </a:p>
          <a:p>
            <a:pPr marL="0" indent="0">
              <a:buNone/>
            </a:pPr>
            <a:r>
              <a:rPr lang="en-US" dirty="0"/>
              <a:t>6. UiPath Forum: https://forum.uipath.com</a:t>
            </a:r>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marL="0" indent="0">
              <a:lnSpc>
                <a:spcPct val="100000"/>
              </a:lnSpc>
              <a:buNone/>
            </a:pPr>
            <a:r>
              <a:rPr lang="en-US" dirty="0"/>
              <a:t>- The Automated Deadline Notification Bot is an RPA solution developed using UiPath to manage project deadlines.</a:t>
            </a:r>
          </a:p>
          <a:p>
            <a:pPr marL="0" indent="0">
              <a:lnSpc>
                <a:spcPct val="100000"/>
              </a:lnSpc>
              <a:buNone/>
            </a:pPr>
            <a:r>
              <a:rPr lang="en-US" dirty="0"/>
              <a:t>- The bot automates the monitoring of task deadlines and sends email notifications to the concern person.</a:t>
            </a:r>
          </a:p>
          <a:p>
            <a:pPr marL="0" indent="0">
              <a:lnSpc>
                <a:spcPct val="100000"/>
              </a:lnSpc>
              <a:buNone/>
            </a:pPr>
            <a:r>
              <a:rPr lang="en-US" dirty="0"/>
              <a:t>- It processes an Excel file containing task names, deadlines, and assigned personnel to identify tasks with approaching deadlines.</a:t>
            </a:r>
          </a:p>
          <a:p>
            <a:pPr marL="0" indent="0">
              <a:lnSpc>
                <a:spcPct val="100000"/>
              </a:lnSpc>
              <a:buNone/>
            </a:pPr>
            <a:r>
              <a:rPr lang="en-US" dirty="0"/>
              <a:t>- Personalized email alerts are generated for each task to ensure timely action.</a:t>
            </a:r>
          </a:p>
          <a:p>
            <a:pPr marL="0" indent="0">
              <a:lnSpc>
                <a:spcPct val="100000"/>
              </a:lnSpc>
              <a:buNone/>
            </a:pPr>
            <a:r>
              <a:rPr lang="en-US" dirty="0"/>
              <a:t>- The bot uses dynamic date calculations and supports scheduled execution for continuous monitoring.</a:t>
            </a:r>
          </a:p>
          <a:p>
            <a:pPr marL="0" indent="0">
              <a:lnSpc>
                <a:spcPct val="100000"/>
              </a:lnSpc>
              <a:buNone/>
            </a:pPr>
            <a:r>
              <a:rPr lang="en-US" dirty="0"/>
              <a:t>- It reduces manual tracking efforts, enhances productivity, and improves project management efficiency through automation.</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Ensures timely reminders for approaching deadlines, reducing the risk of missed tasks.  </a:t>
            </a:r>
          </a:p>
          <a:p>
            <a:pPr marL="0" indent="0">
              <a:buNone/>
            </a:pPr>
            <a:r>
              <a:rPr lang="en-US" dirty="0"/>
              <a:t>- Automates the process of tracking deadlines, eliminating manual effort and human error.  </a:t>
            </a:r>
          </a:p>
          <a:p>
            <a:pPr marL="0" indent="0">
              <a:buNone/>
            </a:pPr>
            <a:r>
              <a:rPr lang="en-US" dirty="0"/>
              <a:t>- Improves team productivity by enabling stakeholders to focus on task execution rather than deadline monitoring.  </a:t>
            </a:r>
          </a:p>
          <a:p>
            <a:pPr marL="0" indent="0">
              <a:buNone/>
            </a:pPr>
            <a:r>
              <a:rPr lang="en-US"/>
              <a:t>- Provides </a:t>
            </a:r>
            <a:r>
              <a:rPr lang="en-US" dirty="0"/>
              <a:t>a scalable solution that supports multiple projects and dynamic deadline management.  </a:t>
            </a:r>
          </a:p>
          <a:p>
            <a:pPr marL="0" indent="0">
              <a:buNone/>
            </a:pPr>
            <a:r>
              <a:rPr lang="en-US" dirty="0"/>
              <a:t>- Enhances communication and coordination through personalized email notifications for stakeholders. </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Automates deadline tracking and notification processes, saving time and effort.  </a:t>
            </a:r>
          </a:p>
          <a:p>
            <a:pPr marL="0" indent="0">
              <a:buNone/>
            </a:pPr>
            <a:r>
              <a:rPr lang="en-US" dirty="0"/>
              <a:t>- Reduces the risk of missed deadlines by providing timely reminders.  </a:t>
            </a:r>
          </a:p>
          <a:p>
            <a:pPr marL="0" indent="0">
              <a:buNone/>
            </a:pPr>
            <a:r>
              <a:rPr lang="en-US" dirty="0"/>
              <a:t>- Improves accuracy by eliminating human errors in manual tracking.  </a:t>
            </a:r>
          </a:p>
          <a:p>
            <a:pPr marL="0" indent="0">
              <a:buNone/>
            </a:pPr>
            <a:r>
              <a:rPr lang="en-US" dirty="0"/>
              <a:t>- Enhances team collaboration with personalized and targeted notifications.  </a:t>
            </a:r>
          </a:p>
          <a:p>
            <a:pPr marL="0" indent="0">
              <a:buNone/>
            </a:pPr>
            <a:r>
              <a:rPr lang="en-US" dirty="0"/>
              <a:t>- Supports scalability for managing multiple projects and tasks efficiently. </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9600" u="sng" dirty="0"/>
              <a:t>Paper 1</a:t>
            </a:r>
          </a:p>
          <a:p>
            <a:pPr marL="0" indent="0">
              <a:buNone/>
            </a:pPr>
            <a:r>
              <a:rPr lang="en-US" sz="8800" b="1" dirty="0"/>
              <a:t>Advantages</a:t>
            </a:r>
          </a:p>
          <a:p>
            <a:pPr marL="0" indent="0">
              <a:buNone/>
            </a:pPr>
            <a:r>
              <a:rPr lang="en-US" sz="8000" dirty="0"/>
              <a:t>- Provides a comprehensive overview of Robotic Process Automation (RPA) applications in deadline management.  </a:t>
            </a:r>
          </a:p>
          <a:p>
            <a:pPr marL="0" indent="0">
              <a:buNone/>
            </a:pPr>
            <a:r>
              <a:rPr lang="en-US" sz="8000" dirty="0"/>
              <a:t>- Demonstrates a significant reduction in manual workload by automating notification processes.  </a:t>
            </a:r>
          </a:p>
          <a:p>
            <a:pPr marL="0" indent="0">
              <a:buNone/>
            </a:pPr>
            <a:r>
              <a:rPr lang="en-US" sz="8000" dirty="0"/>
              <a:t>- Highlights improved task organization and deadline adherence in collaborative environments.  </a:t>
            </a:r>
          </a:p>
          <a:p>
            <a:pPr marL="0" indent="0">
              <a:buNone/>
            </a:pPr>
            <a:endParaRPr lang="en-US" sz="7400" dirty="0"/>
          </a:p>
          <a:p>
            <a:pPr marL="0" indent="0">
              <a:buNone/>
            </a:pPr>
            <a:r>
              <a:rPr lang="en-US" sz="8800" b="1" dirty="0"/>
              <a:t>Disadvantages</a:t>
            </a:r>
          </a:p>
          <a:p>
            <a:pPr marL="0" indent="0">
              <a:buNone/>
            </a:pPr>
            <a:r>
              <a:rPr lang="en-US" sz="8000" dirty="0"/>
              <a:t>- Focuses primarily on general RPA applications without detailing implementation challenges for specific use cases.  </a:t>
            </a:r>
          </a:p>
          <a:p>
            <a:pPr marL="0" indent="0">
              <a:buNone/>
            </a:pPr>
            <a:r>
              <a:rPr lang="en-US" sz="8000" dirty="0"/>
              <a:t>- Limited discussion on data privacy and security concerns related to handling sensitive project data.  </a:t>
            </a:r>
          </a:p>
          <a:p>
            <a:pPr marL="0" indent="0">
              <a:buNone/>
            </a:pPr>
            <a:endParaRPr lang="en-US" sz="7400"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58075-A400-9D00-8AE6-643498AD5E53}"/>
              </a:ext>
            </a:extLst>
          </p:cNvPr>
          <p:cNvSpPr>
            <a:spLocks noGrp="1"/>
          </p:cNvSpPr>
          <p:nvPr>
            <p:ph idx="1"/>
          </p:nvPr>
        </p:nvSpPr>
        <p:spPr/>
        <p:txBody>
          <a:bodyPr>
            <a:normAutofit lnSpcReduction="10000"/>
          </a:bodyPr>
          <a:lstStyle/>
          <a:p>
            <a:pPr marL="0" indent="0">
              <a:buNone/>
            </a:pPr>
            <a:r>
              <a:rPr lang="en-US" sz="2600" u="sng" dirty="0"/>
              <a:t>Paper 2  </a:t>
            </a:r>
          </a:p>
          <a:p>
            <a:pPr marL="0" indent="0">
              <a:buNone/>
            </a:pPr>
            <a:r>
              <a:rPr lang="en-US" sz="2600" b="1" dirty="0"/>
              <a:t>Advantages</a:t>
            </a:r>
          </a:p>
          <a:p>
            <a:pPr marL="0" indent="0">
              <a:buNone/>
            </a:pPr>
            <a:r>
              <a:rPr lang="en-US" sz="2100" dirty="0"/>
              <a:t>- </a:t>
            </a:r>
            <a:r>
              <a:rPr lang="en-US" sz="2000" dirty="0"/>
              <a:t>Explores the integration of email systems with automation tools for seamless communication.  </a:t>
            </a:r>
          </a:p>
          <a:p>
            <a:pPr marL="0" indent="0">
              <a:buNone/>
            </a:pPr>
            <a:r>
              <a:rPr lang="en-US" sz="2000" dirty="0"/>
              <a:t>- Emphasizes dynamic adaptability to changing deadlines and task statuses.  </a:t>
            </a:r>
          </a:p>
          <a:p>
            <a:pPr marL="0" indent="0">
              <a:buNone/>
            </a:pPr>
            <a:r>
              <a:rPr lang="en-US" sz="2000" dirty="0"/>
              <a:t>- Suggests methods to improve efficiency through periodic task monitoring and scheduled automation.  </a:t>
            </a:r>
          </a:p>
          <a:p>
            <a:pPr marL="0" indent="0">
              <a:buNone/>
            </a:pPr>
            <a:endParaRPr lang="en-US" sz="2400" dirty="0"/>
          </a:p>
          <a:p>
            <a:pPr marL="0" indent="0">
              <a:buNone/>
            </a:pPr>
            <a:r>
              <a:rPr lang="en-US" sz="2600" b="1" dirty="0"/>
              <a:t>Disadvantages</a:t>
            </a:r>
          </a:p>
          <a:p>
            <a:pPr marL="0" indent="0">
              <a:buNone/>
            </a:pPr>
            <a:r>
              <a:rPr lang="en-US" sz="2000" dirty="0"/>
              <a:t>- Requires advanced configuration and knowledge of automation tools, which may not be accessible to all users.  </a:t>
            </a:r>
          </a:p>
          <a:p>
            <a:pPr marL="0" indent="0">
              <a:buNone/>
            </a:pPr>
            <a:r>
              <a:rPr lang="en-US" sz="2000" dirty="0"/>
              <a:t>- Lacks insights into potential issues with email delivery or system compatibility during implementation.  </a:t>
            </a:r>
          </a:p>
          <a:p>
            <a:endParaRPr lang="en-US" dirty="0"/>
          </a:p>
          <a:p>
            <a:pPr marL="0" indent="0">
              <a:buNone/>
            </a:pPr>
            <a:endParaRPr lang="en-IN" dirty="0"/>
          </a:p>
        </p:txBody>
      </p:sp>
    </p:spTree>
    <p:extLst>
      <p:ext uri="{BB962C8B-B14F-4D97-AF65-F5344CB8AC3E}">
        <p14:creationId xmlns:p14="http://schemas.microsoft.com/office/powerpoint/2010/main" val="52513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Automate the tracking of task deadlines within projects.</a:t>
            </a:r>
          </a:p>
          <a:p>
            <a:pPr marL="0" indent="0">
              <a:buNone/>
            </a:pPr>
            <a:r>
              <a:rPr lang="en-US" dirty="0"/>
              <a:t>- Send timely email notifications to relevant stakeholders.</a:t>
            </a:r>
          </a:p>
          <a:p>
            <a:pPr marL="0" indent="0">
              <a:buNone/>
            </a:pPr>
            <a:r>
              <a:rPr lang="en-US" dirty="0"/>
              <a:t>- Reduce manual effort and time spent on deadline management.</a:t>
            </a:r>
          </a:p>
          <a:p>
            <a:pPr marL="0" indent="0">
              <a:buNone/>
            </a:pPr>
            <a:r>
              <a:rPr lang="en-US" dirty="0"/>
              <a:t>- Enhance team productivity by ensuring tasks are completed on time.</a:t>
            </a:r>
          </a:p>
          <a:p>
            <a:pPr marL="0" indent="0">
              <a:buNone/>
            </a:pPr>
            <a:r>
              <a:rPr lang="en-US" dirty="0"/>
              <a:t>- Foster a proactive approach to task execution and prevent delays.</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9" name="Picture 8">
            <a:extLst>
              <a:ext uri="{FF2B5EF4-FFF2-40B4-BE49-F238E27FC236}">
                <a16:creationId xmlns:a16="http://schemas.microsoft.com/office/drawing/2014/main" id="{8F7DCE0B-59F0-77E7-D807-5D3CC1245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1020541"/>
            <a:ext cx="7787222" cy="5209200"/>
          </a:xfrm>
          <a:prstGeom prst="rect">
            <a:avLst/>
          </a:prstGeom>
        </p:spPr>
      </p:pic>
      <p:sp>
        <p:nvSpPr>
          <p:cNvPr id="11" name="Content Placeholder 10">
            <a:extLst>
              <a:ext uri="{FF2B5EF4-FFF2-40B4-BE49-F238E27FC236}">
                <a16:creationId xmlns:a16="http://schemas.microsoft.com/office/drawing/2014/main" id="{A87F5AC2-6023-492E-FA0D-652E264D3433}"/>
              </a:ext>
            </a:extLst>
          </p:cNvPr>
          <p:cNvSpPr>
            <a:spLocks noGrp="1"/>
          </p:cNvSpPr>
          <p:nvPr>
            <p:ph idx="1"/>
          </p:nvPr>
        </p:nvSpPr>
        <p:spPr/>
        <p:txBody>
          <a:bodyPr/>
          <a:lstStyle/>
          <a:p>
            <a:pPr marL="0" indent="0">
              <a:buNone/>
            </a:pPr>
            <a:endParaRPr lang="en-IN" dirty="0"/>
          </a:p>
        </p:txBody>
      </p:sp>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Hardware Requirements:</a:t>
            </a:r>
            <a:endParaRPr lang="en-US" dirty="0"/>
          </a:p>
          <a:p>
            <a:pPr>
              <a:buFont typeface="Arial" panose="020B0604020202020204" pitchFamily="34" charset="0"/>
              <a:buChar char="•"/>
            </a:pPr>
            <a:r>
              <a:rPr lang="en-US" dirty="0"/>
              <a:t>A computer or server with internet access to run UiPath Studio and execute automation processes.</a:t>
            </a:r>
          </a:p>
          <a:p>
            <a:pPr>
              <a:buFont typeface="Arial" panose="020B0604020202020204" pitchFamily="34" charset="0"/>
              <a:buChar char="•"/>
            </a:pPr>
            <a:r>
              <a:rPr lang="en-US" dirty="0"/>
              <a:t>Sufficient RAM (8GB or higher) and storage (at least 50GB free space) to handle the execution of tasks and processing of Excel files.</a:t>
            </a:r>
          </a:p>
          <a:p>
            <a:pPr marL="0" indent="0">
              <a:buNone/>
            </a:pPr>
            <a:r>
              <a:rPr lang="en-US" b="1" dirty="0"/>
              <a:t>Software Requirements:</a:t>
            </a:r>
            <a:endParaRPr lang="en-US" dirty="0"/>
          </a:p>
          <a:p>
            <a:pPr>
              <a:buFont typeface="Arial" panose="020B0604020202020204" pitchFamily="34" charset="0"/>
              <a:buChar char="•"/>
            </a:pPr>
            <a:r>
              <a:rPr lang="en-US" dirty="0"/>
              <a:t>UiPath Studio installed to design and deploy the RPA workflows.</a:t>
            </a:r>
          </a:p>
          <a:p>
            <a:pPr>
              <a:buFont typeface="Arial" panose="020B0604020202020204" pitchFamily="34" charset="0"/>
              <a:buChar char="•"/>
            </a:pPr>
            <a:r>
              <a:rPr lang="en-US" dirty="0"/>
              <a:t>Microsoft Excel (2016 or later) for managing task data and storing the results of deadline notifications.</a:t>
            </a:r>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9326</TotalTime>
  <Words>1252</Words>
  <Application>Microsoft Office PowerPoint</Application>
  <PresentationFormat>On-screen Show (4:3)</PresentationFormat>
  <Paragraphs>129</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PowerPoint Presentation</vt:lpstr>
      <vt:lpstr>Main Objective</vt:lpstr>
      <vt:lpstr>Architecture</vt:lpstr>
      <vt:lpstr>System Requirements</vt:lpstr>
      <vt:lpstr>Functional Description</vt:lpstr>
      <vt:lpstr>System Flow diagram</vt:lpstr>
      <vt:lpstr>Sequence Diagram</vt:lpstr>
      <vt:lpstr>Process Design</vt:lpstr>
      <vt:lpstr>Implementation</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krithika bhuvaragan</cp:lastModifiedBy>
  <cp:revision>1741</cp:revision>
  <dcterms:created xsi:type="dcterms:W3CDTF">2013-05-17T03:00:03Z</dcterms:created>
  <dcterms:modified xsi:type="dcterms:W3CDTF">2024-11-21T14:52:34Z</dcterms:modified>
</cp:coreProperties>
</file>