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legreya Sans ExtraBold"/>
      <p:bold r:id="rId10"/>
      <p:boldItalic r:id="rId11"/>
    </p:embeddedFont>
    <p:embeddedFont>
      <p:font typeface="PT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legreyaSansExtraBold-boldItalic.fntdata"/><Relationship Id="rId10" Type="http://schemas.openxmlformats.org/officeDocument/2006/relationships/font" Target="fonts/AlegreyaSansExtraBold-bold.fntdata"/><Relationship Id="rId13" Type="http://schemas.openxmlformats.org/officeDocument/2006/relationships/font" Target="fonts/PTSans-bold.fntdata"/><Relationship Id="rId12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-boldItalic.fntdata"/><Relationship Id="rId14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03100" y="419225"/>
            <a:ext cx="6288275" cy="1955000"/>
          </a:xfrm>
          <a:custGeom>
            <a:rect b="b" l="l" r="r" t="t"/>
            <a:pathLst>
              <a:path extrusionOk="0" h="78200" w="251531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546200" y="2567725"/>
            <a:ext cx="3081650" cy="902925"/>
          </a:xfrm>
          <a:custGeom>
            <a:rect b="b" l="l" r="r" t="t"/>
            <a:pathLst>
              <a:path extrusionOk="0" h="36117" w="123266">
                <a:moveTo>
                  <a:pt x="0" y="0"/>
                </a:moveTo>
                <a:lnTo>
                  <a:pt x="1935" y="36117"/>
                </a:lnTo>
                <a:lnTo>
                  <a:pt x="116253" y="36117"/>
                </a:lnTo>
                <a:lnTo>
                  <a:pt x="123266" y="249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98175" y="687375"/>
            <a:ext cx="5552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98175" y="2688438"/>
            <a:ext cx="2325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2700000">
            <a:off x="-571439" y="4600550"/>
            <a:ext cx="1295278" cy="1295278"/>
          </a:xfrm>
          <a:prstGeom prst="blockArc">
            <a:avLst>
              <a:gd fmla="val 10800000" name="adj1"/>
              <a:gd fmla="val 263922" name="adj2"/>
              <a:gd fmla="val 11651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>
            <a:off x="8950702" y="434563"/>
            <a:ext cx="553200" cy="553200"/>
          </a:xfrm>
          <a:prstGeom prst="blockArc">
            <a:avLst>
              <a:gd fmla="val 10800000" name="adj1"/>
              <a:gd fmla="val 263922" name="adj2"/>
              <a:gd fmla="val 11651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2986362">
            <a:off x="8759065" y="45996"/>
            <a:ext cx="333993" cy="288825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95250" y="447000"/>
            <a:ext cx="4896051" cy="572620"/>
          </a:xfrm>
          <a:custGeom>
            <a:rect b="b" l="l" r="r" t="t"/>
            <a:pathLst>
              <a:path extrusionOk="0" h="78200" w="251531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20000" y="1304925"/>
            <a:ext cx="77040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 rot="-8999802">
            <a:off x="8124942" y="-386480"/>
            <a:ext cx="1295271" cy="1295271"/>
          </a:xfrm>
          <a:prstGeom prst="blockArc">
            <a:avLst>
              <a:gd fmla="val 10800000" name="adj1"/>
              <a:gd fmla="val 263922" name="adj2"/>
              <a:gd fmla="val 11651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776300" y="4762500"/>
            <a:ext cx="1409700" cy="2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 rot="-989823">
            <a:off x="8605648" y="116721"/>
            <a:ext cx="333843" cy="288843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-279023" y="3438113"/>
            <a:ext cx="553200" cy="553200"/>
          </a:xfrm>
          <a:prstGeom prst="blockArc">
            <a:avLst>
              <a:gd fmla="val 10800000" name="adj1"/>
              <a:gd fmla="val 263922" name="adj2"/>
              <a:gd fmla="val 11651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flipH="1">
            <a:off x="495260" y="1353363"/>
            <a:ext cx="3851964" cy="682036"/>
          </a:xfrm>
          <a:custGeom>
            <a:rect b="b" l="l" r="r" t="t"/>
            <a:pathLst>
              <a:path extrusionOk="0" h="20610" w="32493">
                <a:moveTo>
                  <a:pt x="32493" y="0"/>
                </a:moveTo>
                <a:lnTo>
                  <a:pt x="1" y="1393"/>
                </a:lnTo>
                <a:lnTo>
                  <a:pt x="1882" y="20610"/>
                </a:lnTo>
                <a:lnTo>
                  <a:pt x="31921" y="20562"/>
                </a:lnTo>
                <a:lnTo>
                  <a:pt x="324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1315263"/>
            <a:ext cx="3852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20000" y="2364238"/>
            <a:ext cx="37443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rot="2700000">
            <a:off x="-571439" y="4600550"/>
            <a:ext cx="1295278" cy="1295278"/>
          </a:xfrm>
          <a:prstGeom prst="blockArc">
            <a:avLst>
              <a:gd fmla="val 10800000" name="adj1"/>
              <a:gd fmla="val 263922" name="adj2"/>
              <a:gd fmla="val 11651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 rot="-8999802">
            <a:off x="8486192" y="-786200"/>
            <a:ext cx="1295271" cy="1295271"/>
          </a:xfrm>
          <a:prstGeom prst="blockArc">
            <a:avLst>
              <a:gd fmla="val 10800000" name="adj1"/>
              <a:gd fmla="val 263922" name="adj2"/>
              <a:gd fmla="val 11651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 rot="3089">
            <a:off x="4405048" y="4764963"/>
            <a:ext cx="333900" cy="288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495250" y="447000"/>
            <a:ext cx="2952974" cy="572620"/>
          </a:xfrm>
          <a:custGeom>
            <a:rect b="b" l="l" r="r" t="t"/>
            <a:pathLst>
              <a:path extrusionOk="0" h="78200" w="251531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0000" y="1304925"/>
            <a:ext cx="3642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77575" y="1304925"/>
            <a:ext cx="3642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greya Sans ExtraBold"/>
              <a:buNone/>
              <a:defRPr b="0" i="0" sz="3000" u="none" cap="none" strike="noStrike">
                <a:solidFill>
                  <a:schemeClr val="dk1"/>
                </a:solidFill>
                <a:latin typeface="Alegreya Sans ExtraBold"/>
                <a:ea typeface="Alegreya Sans ExtraBold"/>
                <a:cs typeface="Alegreya Sans ExtraBold"/>
                <a:sym typeface="Alegreya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798175" y="687375"/>
            <a:ext cx="5552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/>
              <a:t>LimbusBot</a:t>
            </a:r>
            <a:endParaRPr/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98175" y="2688438"/>
            <a:ext cx="2325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400"/>
              <a:t>Работу выполнили: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400"/>
              <a:t>Антонов Федор,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400"/>
              <a:t>Филимонова Виктория</a:t>
            </a:r>
            <a:endParaRPr sz="1400"/>
          </a:p>
        </p:txBody>
      </p:sp>
      <p:sp>
        <p:nvSpPr>
          <p:cNvPr id="44" name="Google Shape;44;p7"/>
          <p:cNvSpPr/>
          <p:nvPr/>
        </p:nvSpPr>
        <p:spPr>
          <a:xfrm>
            <a:off x="7312957" y="3347538"/>
            <a:ext cx="3237723" cy="3061734"/>
          </a:xfrm>
          <a:prstGeom prst="ellipse">
            <a:avLst/>
          </a:prstGeom>
          <a:noFill/>
          <a:ln cap="flat" cmpd="sng" w="1238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 rot="-2776279">
            <a:off x="6552613" y="4142260"/>
            <a:ext cx="471953" cy="370145"/>
          </a:xfrm>
          <a:prstGeom prst="triangle">
            <a:avLst>
              <a:gd fmla="val 49289" name="adj"/>
            </a:avLst>
          </a:prstGeom>
          <a:solidFill>
            <a:srgbClr val="23B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 rot="1878631">
            <a:off x="7281762" y="3061856"/>
            <a:ext cx="425857" cy="321555"/>
          </a:xfrm>
          <a:prstGeom prst="triangle">
            <a:avLst>
              <a:gd fmla="val 4928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rot="6049267">
            <a:off x="8596084" y="2794025"/>
            <a:ext cx="406214" cy="361184"/>
          </a:xfrm>
          <a:prstGeom prst="triangle">
            <a:avLst>
              <a:gd fmla="val 49289" name="adj"/>
            </a:avLst>
          </a:prstGeom>
          <a:solidFill>
            <a:srgbClr val="23B7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944" y="3891988"/>
            <a:ext cx="1079115" cy="10791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8633755" y="80831"/>
            <a:ext cx="570868" cy="338394"/>
          </a:xfrm>
          <a:prstGeom prst="rect">
            <a:avLst/>
          </a:prstGeom>
          <a:solidFill>
            <a:srgbClr val="F9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35278">
            <a:off x="8757373" y="131497"/>
            <a:ext cx="255569" cy="24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391301" y="1745443"/>
            <a:ext cx="1444854" cy="469828"/>
          </a:xfrm>
          <a:custGeom>
            <a:rect b="b" l="l" r="r" t="t"/>
            <a:pathLst>
              <a:path extrusionOk="0" h="439518" w="1358971">
                <a:moveTo>
                  <a:pt x="0" y="0"/>
                </a:moveTo>
                <a:lnTo>
                  <a:pt x="1358971" y="0"/>
                </a:lnTo>
                <a:lnTo>
                  <a:pt x="1156893" y="404155"/>
                </a:lnTo>
                <a:lnTo>
                  <a:pt x="146507" y="439518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1662087" y="1801013"/>
            <a:ext cx="1323607" cy="414258"/>
          </a:xfrm>
          <a:custGeom>
            <a:rect b="b" l="l" r="r" t="t"/>
            <a:pathLst>
              <a:path extrusionOk="0" h="343531" w="1217516">
                <a:moveTo>
                  <a:pt x="212181" y="0"/>
                </a:moveTo>
                <a:lnTo>
                  <a:pt x="0" y="313219"/>
                </a:lnTo>
                <a:lnTo>
                  <a:pt x="1217516" y="343531"/>
                </a:lnTo>
                <a:lnTo>
                  <a:pt x="1187205" y="15155"/>
                </a:lnTo>
                <a:lnTo>
                  <a:pt x="21218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495250" y="447000"/>
            <a:ext cx="4896051" cy="572620"/>
          </a:xfrm>
          <a:custGeom>
            <a:rect b="b" l="l" r="r" t="t"/>
            <a:pathLst>
              <a:path extrusionOk="0" h="78200" w="251531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Идея и цели проекта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967831" y="1881844"/>
            <a:ext cx="881462" cy="3182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2000"/>
              <a:t>Идея:</a:t>
            </a:r>
            <a:endParaRPr b="1" sz="2000"/>
          </a:p>
        </p:txBody>
      </p:sp>
      <p:sp>
        <p:nvSpPr>
          <p:cNvPr id="60" name="Google Shape;60;p8"/>
          <p:cNvSpPr txBox="1"/>
          <p:nvPr/>
        </p:nvSpPr>
        <p:spPr>
          <a:xfrm>
            <a:off x="5538233" y="1854059"/>
            <a:ext cx="1151841" cy="3182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"/>
              <a:buNone/>
            </a:pPr>
            <a:r>
              <a:rPr b="1" i="0" lang="ru-RU" sz="2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Цели</a:t>
            </a:r>
            <a:r>
              <a:rPr b="1" i="0" lang="ru-RU" sz="24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b="1" i="0" sz="2400" u="none" cap="none" strike="noStrike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340078" y="2402077"/>
            <a:ext cx="21369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Telegram-бот для обслуживания канала</a:t>
            </a:r>
            <a:endParaRPr b="0" i="0" sz="1600" u="none" cap="none" strike="noStrike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4934100" y="2402077"/>
            <a:ext cx="290276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Научиться работать с библиотекой telebot</a:t>
            </a:r>
            <a:endParaRPr b="0" i="0" sz="1600" u="none" cap="none" strike="noStrike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Закрепить навыки работы с git</a:t>
            </a:r>
            <a:endParaRPr b="0" i="0" sz="1600" u="none" cap="none" strike="noStrike">
              <a:solidFill>
                <a:schemeClr val="dk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484985" y="1333717"/>
            <a:ext cx="4188054" cy="914400"/>
          </a:xfrm>
          <a:prstGeom prst="rect">
            <a:avLst/>
          </a:prstGeom>
          <a:solidFill>
            <a:srgbClr val="F9F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2187487" y="810069"/>
            <a:ext cx="3854626" cy="676959"/>
          </a:xfrm>
          <a:custGeom>
            <a:rect b="b" l="l" r="r" t="t"/>
            <a:pathLst>
              <a:path extrusionOk="0" h="676959" w="3854626">
                <a:moveTo>
                  <a:pt x="0" y="0"/>
                </a:moveTo>
                <a:lnTo>
                  <a:pt x="3854626" y="45468"/>
                </a:lnTo>
                <a:lnTo>
                  <a:pt x="3622237" y="676959"/>
                </a:lnTo>
                <a:lnTo>
                  <a:pt x="50520" y="666855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2422502" y="695628"/>
            <a:ext cx="3852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-RU"/>
              <a:t>Функции бота </a:t>
            </a:r>
            <a:endParaRPr/>
          </a:p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1726343" y="1333717"/>
            <a:ext cx="5244317" cy="3258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ru-RU"/>
              <a:t>Вход в канал по платной подписке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ru-RU"/>
              <a:t>Отправка приветственного сообщения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ru-RU"/>
              <a:t>Уведомления о скором истечении подписки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ru-RU"/>
              <a:t>Чат поддержки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ru-RU"/>
              <a:t>Создание рассылки (для админов)</a:t>
            </a:r>
            <a:endParaRPr/>
          </a:p>
          <a:p>
            <a:pPr indent="-20955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492369" y="401934"/>
            <a:ext cx="3938954" cy="612950"/>
          </a:xfrm>
          <a:custGeom>
            <a:rect b="b" l="l" r="r" t="t"/>
            <a:pathLst>
              <a:path extrusionOk="0" h="612950" w="3938954">
                <a:moveTo>
                  <a:pt x="0" y="0"/>
                </a:moveTo>
                <a:lnTo>
                  <a:pt x="3938954" y="10048"/>
                </a:lnTo>
                <a:lnTo>
                  <a:pt x="3577213" y="612950"/>
                </a:lnTo>
                <a:lnTo>
                  <a:pt x="60290" y="61295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200"/>
              <a:t>Структура проекта</a:t>
            </a:r>
            <a:endParaRPr sz="3200"/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20000" y="1304925"/>
            <a:ext cx="3642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4777575" y="1304925"/>
            <a:ext cx="3642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151" y="1302084"/>
            <a:ext cx="3771613" cy="1771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7575" y="1302084"/>
            <a:ext cx="3771613" cy="176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1222" y="3365703"/>
            <a:ext cx="4814679" cy="123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720000" y="445025"/>
            <a:ext cx="42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Возможности развития</a:t>
            </a:r>
            <a:endParaRPr/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559226" y="1361552"/>
            <a:ext cx="7704000" cy="19142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sz="1600"/>
              <a:t>Сбор информации о пользователях для создания разного рода статистик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sz="1600"/>
              <a:t>Разговорный/игровой модуль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sz="1600"/>
              <a:t>Возможность покупки товаров/услуг с сайта владельцев канала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sz="1600"/>
              <a:t>Возможность добавления изображений при создании рассылки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sz="1600"/>
              <a:t>Отслеживание самых длительных подписчиков и выражение им благодарности в виде личных сообщений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hool Counseling about Social Media by Slidesgo">
  <a:themeElements>
    <a:clrScheme name="Simple Light">
      <a:dk1>
        <a:srgbClr val="3D3C3B"/>
      </a:dk1>
      <a:lt1>
        <a:srgbClr val="FFFFFF"/>
      </a:lt1>
      <a:dk2>
        <a:srgbClr val="6A6D70"/>
      </a:dk2>
      <a:lt2>
        <a:srgbClr val="C9F5FF"/>
      </a:lt2>
      <a:accent1>
        <a:srgbClr val="589AAF"/>
      </a:accent1>
      <a:accent2>
        <a:srgbClr val="7BC276"/>
      </a:accent2>
      <a:accent3>
        <a:srgbClr val="FFB614"/>
      </a:accent3>
      <a:accent4>
        <a:srgbClr val="E06E6E"/>
      </a:accent4>
      <a:accent5>
        <a:srgbClr val="F9FBFF"/>
      </a:accent5>
      <a:accent6>
        <a:srgbClr val="E08727"/>
      </a:accent6>
      <a:hlink>
        <a:srgbClr val="6A6D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