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304" r:id="rId10"/>
    <p:sldId id="266" r:id="rId11"/>
    <p:sldId id="267" r:id="rId12"/>
    <p:sldId id="306" r:id="rId13"/>
    <p:sldId id="274" r:id="rId14"/>
    <p:sldId id="307" r:id="rId15"/>
    <p:sldId id="275" r:id="rId16"/>
    <p:sldId id="308" r:id="rId17"/>
    <p:sldId id="269" r:id="rId18"/>
    <p:sldId id="279" r:id="rId19"/>
    <p:sldId id="280" r:id="rId20"/>
    <p:sldId id="282" r:id="rId21"/>
    <p:sldId id="283" r:id="rId22"/>
    <p:sldId id="287" r:id="rId23"/>
    <p:sldId id="295" r:id="rId24"/>
    <p:sldId id="302" r:id="rId25"/>
    <p:sldId id="303" r:id="rId26"/>
    <p:sldId id="309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8" autoAdjust="0"/>
    <p:restoredTop sz="94660"/>
  </p:normalViewPr>
  <p:slideViewPr>
    <p:cSldViewPr>
      <p:cViewPr varScale="1">
        <p:scale>
          <a:sx n="80" d="100"/>
          <a:sy n="80" d="100"/>
        </p:scale>
        <p:origin x="64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Alunos por cor/raça</a:t>
            </a:r>
            <a:r>
              <a:rPr lang="pt-BR" baseline="0" dirty="0" smtClean="0"/>
              <a:t> (em milhões)</a:t>
            </a:r>
            <a:endParaRPr lang="pt-BR" dirty="0"/>
          </a:p>
        </c:rich>
      </c:tx>
      <c:layout>
        <c:manualLayout>
          <c:xMode val="edge"/>
          <c:yMode val="edge"/>
          <c:x val="0.2426697530864197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Amarela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DE-4EEF-AB4A-ECAEF9C89C39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Branca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16.7</c:v>
                </c:pt>
                <c:pt idx="1">
                  <c:v>16.600000000000001</c:v>
                </c:pt>
                <c:pt idx="2">
                  <c:v>16.899999999999999</c:v>
                </c:pt>
                <c:pt idx="3">
                  <c:v>16.399999999999999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DE-4EEF-AB4A-ECAEF9C89C39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Indígena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DE-4EEF-AB4A-ECAEF9C89C39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Não declarada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-7.716049382716063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5DE-4EEF-AB4A-ECAEF9C89C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16.600000000000001</c:v>
                </c:pt>
                <c:pt idx="1">
                  <c:v>15</c:v>
                </c:pt>
                <c:pt idx="2">
                  <c:v>15.2</c:v>
                </c:pt>
                <c:pt idx="3">
                  <c:v>14.5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DE-4EEF-AB4A-ECAEF9C89C39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Parda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Planilha1!$F$2:$F$5</c:f>
              <c:numCache>
                <c:formatCode>General</c:formatCode>
                <c:ptCount val="4"/>
                <c:pt idx="0">
                  <c:v>19.2</c:v>
                </c:pt>
                <c:pt idx="1">
                  <c:v>18.5</c:v>
                </c:pt>
                <c:pt idx="2">
                  <c:v>19.5</c:v>
                </c:pt>
                <c:pt idx="3">
                  <c:v>18.7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5DE-4EEF-AB4A-ECAEF9C89C39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1.8</c:v>
                </c:pt>
                <c:pt idx="1">
                  <c:v>1.8</c:v>
                </c:pt>
                <c:pt idx="2">
                  <c:v>1.9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5DE-4EEF-AB4A-ECAEF9C89C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Alunos que se declararam negros (em milhões)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1.83</c:v>
                </c:pt>
                <c:pt idx="1">
                  <c:v>1.82</c:v>
                </c:pt>
                <c:pt idx="2">
                  <c:v>1.87</c:v>
                </c:pt>
                <c:pt idx="3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A7-4093-975A-07747621BF8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4645312"/>
        <c:axId val="234644896"/>
      </c:line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Países</a:t>
            </a:r>
            <a:r>
              <a:rPr lang="pt-BR" baseline="0" dirty="0" smtClean="0"/>
              <a:t> com alunos estrangeiros negros (em milhares)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Negros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Haiti</c:v>
                </c:pt>
                <c:pt idx="1">
                  <c:v>Angola</c:v>
                </c:pt>
                <c:pt idx="2">
                  <c:v>Congo</c:v>
                </c:pt>
                <c:pt idx="3">
                  <c:v>Portugal</c:v>
                </c:pt>
                <c:pt idx="4">
                  <c:v>Venzuela</c:v>
                </c:pt>
                <c:pt idx="5">
                  <c:v>Nigéria</c:v>
                </c:pt>
                <c:pt idx="6">
                  <c:v>Guiné Bissau</c:v>
                </c:pt>
                <c:pt idx="7">
                  <c:v>Bolívia</c:v>
                </c:pt>
                <c:pt idx="8">
                  <c:v>República Dominicana</c:v>
                </c:pt>
                <c:pt idx="9">
                  <c:v>República Democrática do Congo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14.9</c:v>
                </c:pt>
                <c:pt idx="1">
                  <c:v>3.7</c:v>
                </c:pt>
                <c:pt idx="2">
                  <c:v>0.6</c:v>
                </c:pt>
                <c:pt idx="3">
                  <c:v>0.6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FF-4DD6-8BF6-AB6C7459C36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baseline="0" dirty="0" smtClean="0"/>
              <a:t>UFs com concentração de alunos negros (em milhares)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Amarela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São Paulo</c:v>
                </c:pt>
                <c:pt idx="1">
                  <c:v>Santa Catarina</c:v>
                </c:pt>
                <c:pt idx="2">
                  <c:v>Paraná</c:v>
                </c:pt>
                <c:pt idx="3">
                  <c:v>Rio Grande do Sul</c:v>
                </c:pt>
                <c:pt idx="4">
                  <c:v>Minas Gerais</c:v>
                </c:pt>
                <c:pt idx="5">
                  <c:v>Rio de Janeiro</c:v>
                </c:pt>
                <c:pt idx="6">
                  <c:v>Amazonas</c:v>
                </c:pt>
                <c:pt idx="7">
                  <c:v>Mato Grosso</c:v>
                </c:pt>
                <c:pt idx="8">
                  <c:v>Distrito Federal</c:v>
                </c:pt>
                <c:pt idx="9">
                  <c:v>Roraima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7.5</c:v>
                </c:pt>
                <c:pt idx="1">
                  <c:v>4.8</c:v>
                </c:pt>
                <c:pt idx="2">
                  <c:v>3.7</c:v>
                </c:pt>
                <c:pt idx="3">
                  <c:v>2.8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0.7</c:v>
                </c:pt>
                <c:pt idx="8">
                  <c:v>0.7</c:v>
                </c:pt>
                <c:pt idx="9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40-4E6C-8837-15EAD3EDF72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Total</a:t>
            </a:r>
            <a:r>
              <a:rPr lang="pt-BR" baseline="0" dirty="0" smtClean="0"/>
              <a:t> de alunos negros no DF por ano (em milhares)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20.190000000000001</c:v>
                </c:pt>
                <c:pt idx="1">
                  <c:v>20.95</c:v>
                </c:pt>
                <c:pt idx="2">
                  <c:v>21.23</c:v>
                </c:pt>
                <c:pt idx="3">
                  <c:v>21.34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87-4608-95AF-4B132C95887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4645312"/>
        <c:axId val="234644896"/>
      </c:line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Alunos por zona residencial</a:t>
            </a:r>
            <a:r>
              <a:rPr lang="pt-BR" baseline="0" dirty="0" smtClean="0"/>
              <a:t> (em milhões)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Rural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0.31</c:v>
                </c:pt>
                <c:pt idx="1">
                  <c:v>0.28000000000000003</c:v>
                </c:pt>
                <c:pt idx="2">
                  <c:v>0.3</c:v>
                </c:pt>
                <c:pt idx="3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4-4878-B64E-B5CB2000297F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Urbana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1.52</c:v>
                </c:pt>
                <c:pt idx="1">
                  <c:v>1.54</c:v>
                </c:pt>
                <c:pt idx="2">
                  <c:v>1.57</c:v>
                </c:pt>
                <c:pt idx="3">
                  <c:v>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F4-4878-B64E-B5CB2000297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BBDE4-B257-4B28-AF9B-80911A110866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317E3-5008-4269-9B00-BEFB3D118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8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Início</a:t>
            </a:r>
            <a:r>
              <a:rPr lang="pt-BR" baseline="0" dirty="0" smtClean="0"/>
              <a:t> da apresentação com um ‘boa noite’ a todos da banca, professor orientador e plateia </a:t>
            </a:r>
            <a:r>
              <a:rPr lang="pt-BR" baseline="0" smtClean="0"/>
              <a:t>e apresentação de</a:t>
            </a:r>
            <a:r>
              <a:rPr lang="pt-BR" smtClean="0"/>
              <a:t> </a:t>
            </a:r>
            <a:r>
              <a:rPr lang="pt-BR" dirty="0" smtClean="0"/>
              <a:t>cada um dos membros do</a:t>
            </a:r>
            <a:r>
              <a:rPr lang="pt-BR" baseline="0" dirty="0" smtClean="0"/>
              <a:t>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143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Rápida</a:t>
            </a:r>
            <a:r>
              <a:rPr lang="pt-BR" baseline="0" dirty="0" smtClean="0"/>
              <a:t> apresentação das ferramentas utilizadas no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109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Rápida</a:t>
            </a:r>
            <a:r>
              <a:rPr lang="pt-BR" baseline="0" dirty="0" smtClean="0"/>
              <a:t> apresentação sobre o MEC e INEP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280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Iniciar a descrição da montagem apresentando</a:t>
            </a:r>
            <a:r>
              <a:rPr lang="pt-BR" baseline="0" dirty="0" smtClean="0"/>
              <a:t> o que é fato/dimensão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30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a abordagem</a:t>
            </a:r>
            <a:r>
              <a:rPr lang="pt-BR" baseline="0" dirty="0" smtClean="0"/>
              <a:t> Kimball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155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a abordagem Inmon e concluir com a escolhida pro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177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o modelo estrela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604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o modelo floco de neve e</a:t>
            </a:r>
            <a:r>
              <a:rPr lang="pt-BR" baseline="0" dirty="0" smtClean="0"/>
              <a:t> concluir com o escolhido para o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41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a criação do ambiente utilizando</a:t>
            </a:r>
            <a:r>
              <a:rPr lang="pt-BR" baseline="0" dirty="0" smtClean="0"/>
              <a:t> a imagem no slide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111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816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34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Descrição das</a:t>
            </a:r>
            <a:r>
              <a:rPr lang="pt-BR" baseline="0" dirty="0" smtClean="0"/>
              <a:t> justificativas do trabalho.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778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995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55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</a:t>
            </a:r>
            <a:r>
              <a:rPr lang="pt-BR" baseline="0" dirty="0" smtClean="0"/>
              <a:t>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918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24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Concluir</a:t>
            </a:r>
            <a:r>
              <a:rPr lang="pt-BR" baseline="0" dirty="0" smtClean="0"/>
              <a:t> a apresentação com o total dos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392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Citar a frase de Deming e </a:t>
            </a:r>
            <a:r>
              <a:rPr lang="pt-BR" dirty="0" smtClean="0"/>
              <a:t>passar logo</a:t>
            </a:r>
            <a:r>
              <a:rPr lang="pt-BR" baseline="0" dirty="0" smtClean="0"/>
              <a:t> pro último slide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878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Encerrar o </a:t>
            </a:r>
            <a:r>
              <a:rPr lang="pt-BR" dirty="0" smtClean="0"/>
              <a:t>trabalho com</a:t>
            </a:r>
            <a:r>
              <a:rPr lang="pt-BR" baseline="0" dirty="0" smtClean="0"/>
              <a:t> um </a:t>
            </a:r>
            <a:r>
              <a:rPr lang="pt-BR" baseline="0" dirty="0" smtClean="0"/>
              <a:t>‘muito obrigado e boa </a:t>
            </a:r>
            <a:r>
              <a:rPr lang="pt-BR" baseline="0" dirty="0" smtClean="0"/>
              <a:t>noite...’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705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Delimitar o tema de pesquisa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11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Formular o problema que ocasionou na criação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67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</a:t>
            </a:r>
            <a:r>
              <a:rPr lang="pt-BR" baseline="0" dirty="0" smtClean="0"/>
              <a:t> os objetivos gerais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37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 os objetivos específicos</a:t>
            </a:r>
            <a:r>
              <a:rPr lang="pt-BR" baseline="0" dirty="0" smtClean="0"/>
              <a:t> para alcançar o objetivo geral.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34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 a metodologia utilizada</a:t>
            </a:r>
            <a:r>
              <a:rPr lang="pt-BR" baseline="0" dirty="0" smtClean="0"/>
              <a:t> no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61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a</a:t>
            </a:r>
            <a:r>
              <a:rPr lang="pt-BR" baseline="0" dirty="0" smtClean="0"/>
              <a:t> metodologia business intelligence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98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</a:t>
            </a:r>
            <a:r>
              <a:rPr lang="pt-BR" baseline="0" dirty="0" smtClean="0"/>
              <a:t> Data Warehouse por meio dos postulados de Inmon.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79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231A-01C7-43A8-9F27-B8568746F2D0}" type="datetime1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1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437F-4746-41D5-875E-3EDF8407A153}" type="datetime1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39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BADB-CEE7-4513-85C6-02AC753FE149}" type="datetime1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9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A431-1949-4491-8E05-D347E3C74D10}" type="datetime1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74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7C8F-DAFF-4C6C-A210-F26CDA289138}" type="datetime1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52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03A6-FA3E-4FD5-BDA2-C2E2A7B9D603}" type="datetime1">
              <a:rPr lang="pt-BR" smtClean="0"/>
              <a:t>10/12/2019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61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EAC6-DEB8-400E-A784-4E74099B4BB6}" type="datetime1">
              <a:rPr lang="pt-BR" smtClean="0"/>
              <a:t>10/12/2019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8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5247-18B5-42C5-B49D-DD105872AB72}" type="datetime1">
              <a:rPr lang="pt-BR" smtClean="0"/>
              <a:t>10/12/2019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44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856F-47A2-47FE-8E15-AFCA9D099C04}" type="datetime1">
              <a:rPr lang="pt-BR" smtClean="0"/>
              <a:t>10/12/2019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47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D85C-2C24-4C92-B3DE-64369A769FDA}" type="datetime1">
              <a:rPr lang="pt-BR" smtClean="0"/>
              <a:t>10/12/2019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66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CC5-01CD-4AA9-8FD2-35C2BF59A90E}" type="datetime1">
              <a:rPr lang="pt-BR" smtClean="0"/>
              <a:t>10/12/2019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99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C9F72-14F3-4865-972A-67D71CFBAA47}" type="datetime1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76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1435024"/>
            <a:ext cx="8280920" cy="1470025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latin typeface="+mn-lt"/>
              </a:rPr>
              <a:t>Análise </a:t>
            </a:r>
            <a:r>
              <a:rPr lang="pt-BR" sz="2800" b="1" dirty="0">
                <a:solidFill>
                  <a:srgbClr val="FF0000"/>
                </a:solidFill>
                <a:latin typeface="+mn-lt"/>
              </a:rPr>
              <a:t>do </a:t>
            </a:r>
            <a:r>
              <a:rPr lang="pt-BR" sz="2800" b="1" dirty="0" smtClean="0">
                <a:solidFill>
                  <a:srgbClr val="FF0000"/>
                </a:solidFill>
                <a:latin typeface="+mn-lt"/>
              </a:rPr>
              <a:t>panorama </a:t>
            </a:r>
            <a:r>
              <a:rPr lang="pt-BR" sz="2800" b="1" dirty="0">
                <a:solidFill>
                  <a:srgbClr val="FF0000"/>
                </a:solidFill>
                <a:latin typeface="+mn-lt"/>
              </a:rPr>
              <a:t>da </a:t>
            </a:r>
            <a:r>
              <a:rPr lang="pt-BR" sz="2800" b="1" dirty="0" smtClean="0">
                <a:solidFill>
                  <a:srgbClr val="FF0000"/>
                </a:solidFill>
                <a:latin typeface="+mn-lt"/>
              </a:rPr>
              <a:t>atuação </a:t>
            </a:r>
            <a:r>
              <a:rPr lang="pt-BR" sz="2800" b="1" dirty="0">
                <a:solidFill>
                  <a:srgbClr val="FF0000"/>
                </a:solidFill>
                <a:latin typeface="+mn-lt"/>
              </a:rPr>
              <a:t>do </a:t>
            </a:r>
            <a:r>
              <a:rPr lang="pt-BR" sz="2800" b="1" dirty="0" smtClean="0">
                <a:solidFill>
                  <a:srgbClr val="FF0000"/>
                </a:solidFill>
                <a:latin typeface="+mn-lt"/>
              </a:rPr>
              <a:t>aluno </a:t>
            </a:r>
            <a:r>
              <a:rPr lang="pt-BR" sz="2800" b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pt-BR" sz="2800" b="1" dirty="0" smtClean="0">
                <a:solidFill>
                  <a:srgbClr val="FF0000"/>
                </a:solidFill>
                <a:latin typeface="+mn-lt"/>
              </a:rPr>
              <a:t>egro </a:t>
            </a:r>
            <a:r>
              <a:rPr lang="pt-BR" sz="2800" b="1" dirty="0">
                <a:solidFill>
                  <a:srgbClr val="FF0000"/>
                </a:solidFill>
                <a:latin typeface="+mn-lt"/>
              </a:rPr>
              <a:t>na </a:t>
            </a:r>
            <a:r>
              <a:rPr lang="pt-BR" sz="2800" b="1" dirty="0" smtClean="0">
                <a:solidFill>
                  <a:srgbClr val="FF0000"/>
                </a:solidFill>
                <a:latin typeface="+mn-lt"/>
              </a:rPr>
              <a:t>educação </a:t>
            </a:r>
            <a:r>
              <a:rPr lang="pt-BR" sz="2800" b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pt-BR" sz="2800" b="1" dirty="0" smtClean="0">
                <a:solidFill>
                  <a:srgbClr val="FF0000"/>
                </a:solidFill>
                <a:latin typeface="+mn-lt"/>
              </a:rPr>
              <a:t>ásica </a:t>
            </a:r>
            <a:r>
              <a:rPr lang="pt-BR" sz="2800" b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pt-BR" sz="2800" b="1" dirty="0" smtClean="0">
                <a:solidFill>
                  <a:srgbClr val="FF0000"/>
                </a:solidFill>
                <a:latin typeface="+mn-lt"/>
              </a:rPr>
              <a:t>rasileira </a:t>
            </a:r>
            <a:r>
              <a:rPr lang="pt-BR" sz="2800" b="1" dirty="0">
                <a:solidFill>
                  <a:srgbClr val="FF0000"/>
                </a:solidFill>
                <a:latin typeface="+mn-lt"/>
              </a:rPr>
              <a:t>de 2015 a 2018 utilizando </a:t>
            </a:r>
            <a:r>
              <a:rPr lang="pt-BR" sz="2800" b="1" i="1" dirty="0" smtClean="0">
                <a:solidFill>
                  <a:srgbClr val="FF0000"/>
                </a:solidFill>
                <a:latin typeface="+mn-lt"/>
              </a:rPr>
              <a:t>Business Intelligence</a:t>
            </a:r>
            <a:endParaRPr lang="pt-BR" sz="2800" b="1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83968" y="3167024"/>
            <a:ext cx="4032448" cy="1846152"/>
          </a:xfrm>
        </p:spPr>
        <p:txBody>
          <a:bodyPr>
            <a:normAutofit lnSpcReduction="10000"/>
          </a:bodyPr>
          <a:lstStyle/>
          <a:p>
            <a:pPr algn="r"/>
            <a:r>
              <a:rPr lang="pt-BR" sz="2000" b="1" dirty="0" smtClean="0">
                <a:solidFill>
                  <a:schemeClr val="tx1"/>
                </a:solidFill>
              </a:rPr>
              <a:t>Daniel Gads Melo Sousa</a:t>
            </a:r>
          </a:p>
          <a:p>
            <a:pPr algn="r"/>
            <a:r>
              <a:rPr lang="pt-BR" sz="2000" b="1" dirty="0" smtClean="0">
                <a:solidFill>
                  <a:schemeClr val="tx1"/>
                </a:solidFill>
              </a:rPr>
              <a:t>Gabriel De Brito Silva</a:t>
            </a:r>
          </a:p>
          <a:p>
            <a:pPr algn="r"/>
            <a:r>
              <a:rPr lang="pt-BR" sz="2000" b="1" dirty="0" smtClean="0">
                <a:solidFill>
                  <a:schemeClr val="tx1"/>
                </a:solidFill>
              </a:rPr>
              <a:t>Marcelo Antônio Da Silva Júnior</a:t>
            </a:r>
          </a:p>
          <a:p>
            <a:pPr algn="r"/>
            <a:r>
              <a:rPr lang="pt-BR" sz="2000" b="1" dirty="0" smtClean="0">
                <a:solidFill>
                  <a:schemeClr val="tx1"/>
                </a:solidFill>
              </a:rPr>
              <a:t>Pedro Henrique Pereira De Oliveira</a:t>
            </a:r>
          </a:p>
          <a:p>
            <a:pPr algn="r"/>
            <a:r>
              <a:rPr lang="pt-BR" sz="2000" b="1" dirty="0" smtClean="0">
                <a:solidFill>
                  <a:schemeClr val="tx1"/>
                </a:solidFill>
              </a:rPr>
              <a:t>Willian De Sousa Rodrigues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2555776" y="369529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cap="all" dirty="0"/>
              <a:t>UNIVERSIDADE PAULISTA – UNIP</a:t>
            </a:r>
          </a:p>
          <a:p>
            <a:r>
              <a:rPr lang="pt-BR" sz="2000" b="1" dirty="0"/>
              <a:t>INSTITUTO DE CIÊNCIAS EXATAS E TECNOLOGIA - </a:t>
            </a:r>
            <a:r>
              <a:rPr lang="pt-BR" sz="2000" b="1" dirty="0" smtClean="0"/>
              <a:t>ICET</a:t>
            </a: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5800" y="5373215"/>
            <a:ext cx="705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6">
                    <a:lumMod val="50000"/>
                  </a:schemeClr>
                </a:solidFill>
              </a:rPr>
              <a:t>Orientador: </a:t>
            </a:r>
            <a:r>
              <a:rPr lang="pt-BR" sz="2400" b="1" dirty="0">
                <a:solidFill>
                  <a:schemeClr val="accent6">
                    <a:lumMod val="50000"/>
                  </a:schemeClr>
                </a:solidFill>
              </a:rPr>
              <a:t>Prof. </a:t>
            </a:r>
            <a:r>
              <a:rPr lang="pt-BR" sz="2400" b="1" dirty="0" err="1" smtClean="0">
                <a:solidFill>
                  <a:schemeClr val="accent6">
                    <a:lumMod val="50000"/>
                  </a:schemeClr>
                </a:solidFill>
              </a:rPr>
              <a:t>MSc</a:t>
            </a:r>
            <a:r>
              <a:rPr lang="pt-BR" sz="2400" b="1" dirty="0" smtClean="0">
                <a:solidFill>
                  <a:schemeClr val="accent6">
                    <a:lumMod val="50000"/>
                  </a:schemeClr>
                </a:solidFill>
              </a:rPr>
              <a:t>. Claudio Gonçalves Bernardo </a:t>
            </a:r>
            <a:endParaRPr lang="pt-BR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689870" y="6124654"/>
            <a:ext cx="562654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400" b="1" dirty="0" smtClean="0"/>
              <a:t>Brasília </a:t>
            </a:r>
            <a:r>
              <a:rPr lang="pt-BR" sz="2400" b="1" dirty="0"/>
              <a:t>– DF, </a:t>
            </a:r>
            <a:r>
              <a:rPr lang="pt-BR" sz="2400" b="1" dirty="0" smtClean="0"/>
              <a:t>12 de dezembro de 2019</a:t>
            </a:r>
            <a:endParaRPr lang="pt-BR" sz="2400" b="1" dirty="0"/>
          </a:p>
          <a:p>
            <a:pPr algn="ctr"/>
            <a:endParaRPr 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7189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2611" y="33265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Embasamento teórico</a:t>
            </a:r>
            <a:endParaRPr lang="pt-BR" sz="2800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10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861270" y="1367190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Ferramentas</a:t>
            </a:r>
            <a:endParaRPr lang="pt-BR" sz="2800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3374546" y="3097160"/>
            <a:ext cx="4320480" cy="61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mtClean="0"/>
              <a:t>Pentaho Data Integrator</a:t>
            </a:r>
            <a:endParaRPr lang="pt-BR" dirty="0" smtClean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26" y="2620818"/>
            <a:ext cx="1080120" cy="10801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60" y="4342847"/>
            <a:ext cx="1890852" cy="9926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/>
          <p:cNvSpPr txBox="1"/>
          <p:nvPr/>
        </p:nvSpPr>
        <p:spPr>
          <a:xfrm>
            <a:off x="3779912" y="4437112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Power BI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91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43086" y="188640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Estudo de caso: MEC e INEP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3086" y="1592796"/>
            <a:ext cx="8229600" cy="415148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800" cap="all" dirty="0" smtClean="0"/>
              <a:t>MEC: </a:t>
            </a:r>
            <a:r>
              <a:rPr lang="pt-BR" sz="2800" dirty="0" smtClean="0"/>
              <a:t>Início em 1930 – Ministério dos Negócios da Educação e Saúde Pública; 1995 – criou-se o </a:t>
            </a:r>
            <a:r>
              <a:rPr lang="pt-BR" sz="2800" dirty="0"/>
              <a:t>Ministério da Educação e </a:t>
            </a:r>
            <a:r>
              <a:rPr lang="pt-BR" sz="2800" dirty="0" smtClean="0"/>
              <a:t>Cultura (MEC).</a:t>
            </a:r>
          </a:p>
          <a:p>
            <a:pPr>
              <a:lnSpc>
                <a:spcPct val="150000"/>
              </a:lnSpc>
            </a:pPr>
            <a:endParaRPr lang="pt-BR" sz="2800" cap="all" dirty="0" smtClean="0"/>
          </a:p>
          <a:p>
            <a:pPr algn="just">
              <a:lnSpc>
                <a:spcPct val="150000"/>
              </a:lnSpc>
            </a:pPr>
            <a:r>
              <a:rPr lang="pt-BR" sz="2800" cap="all" dirty="0" smtClean="0"/>
              <a:t>INEP: </a:t>
            </a:r>
            <a:r>
              <a:rPr lang="pt-BR" sz="2800" dirty="0" smtClean="0"/>
              <a:t>Criado </a:t>
            </a:r>
            <a:r>
              <a:rPr lang="pt-BR" sz="2800" dirty="0"/>
              <a:t>em 13 de janeiro de </a:t>
            </a:r>
            <a:r>
              <a:rPr lang="pt-BR" sz="2800" dirty="0" smtClean="0"/>
              <a:t>1937; 1938 – início dos trabalhos; Decreto-Lei nº 580;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7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5481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Descrição da Montagem do Ambiente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03709" y="980728"/>
            <a:ext cx="8401372" cy="648072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pt-BR" dirty="0" smtClean="0"/>
              <a:t>Fato </a:t>
            </a:r>
            <a:r>
              <a:rPr lang="pt-BR" dirty="0"/>
              <a:t>e </a:t>
            </a:r>
            <a:r>
              <a:rPr lang="pt-BR" dirty="0" smtClean="0"/>
              <a:t>Dimensão</a:t>
            </a:r>
            <a:endParaRPr lang="pt-BR" sz="20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12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75481" y="1700808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Fato: Dados quantitativos sendo números ou textos;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	Ex.: 50%, 10.000, M, F.</a:t>
            </a:r>
          </a:p>
          <a:p>
            <a:pPr>
              <a:lnSpc>
                <a:spcPct val="150000"/>
              </a:lnSpc>
            </a:pPr>
            <a:endParaRPr lang="pt-B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Dimensão: Dados com característica descritiva;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	Ex.: Total de alunos por sexo, total de alunos por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</a:t>
            </a:r>
            <a:r>
              <a:rPr lang="pt-BR" sz="2800" dirty="0" smtClean="0"/>
              <a:t>       cor/raça, total de alunos por ano.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670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5481" y="4462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Descrição da Montagem do Ambiente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Abordagem Kimball x Inmon</a:t>
            </a:r>
          </a:p>
          <a:p>
            <a:pPr marL="0" indent="0" algn="ctr">
              <a:buNone/>
            </a:pPr>
            <a:endParaRPr lang="pt-BR" sz="28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13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555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5481" y="116632"/>
            <a:ext cx="8229600" cy="426963"/>
          </a:xfrm>
        </p:spPr>
        <p:txBody>
          <a:bodyPr>
            <a:normAutofit fontScale="90000"/>
          </a:bodyPr>
          <a:lstStyle/>
          <a:p>
            <a:r>
              <a:rPr lang="pt-BR" sz="2800" b="1" dirty="0" smtClean="0"/>
              <a:t>Descrição da Montagem do Ambiente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3595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smtClean="0"/>
              <a:t>Abordagem Kimball x Inmon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14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659"/>
            <a:ext cx="9144000" cy="573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5662" y="116632"/>
            <a:ext cx="8229600" cy="699442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Descrição da Montagem do Ambiente</a:t>
            </a:r>
            <a:endParaRPr lang="pt-BR" sz="2800" b="1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455662" y="816074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smtClean="0"/>
              <a:t>Modelos </a:t>
            </a:r>
            <a:r>
              <a:rPr lang="pt-BR" sz="2800" dirty="0"/>
              <a:t>Estrela e Floco de </a:t>
            </a:r>
            <a:r>
              <a:rPr lang="pt-BR" sz="2800" dirty="0" smtClean="0"/>
              <a:t>Neve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15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4" y="1694962"/>
            <a:ext cx="6342856" cy="48618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9922"/>
            <a:ext cx="9144000" cy="52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5662" y="116632"/>
            <a:ext cx="8229600" cy="663625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Descrição da Montagem do Ambiente</a:t>
            </a:r>
            <a:endParaRPr lang="pt-BR" sz="2800" b="1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455662" y="816074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smtClean="0"/>
              <a:t>Modelos </a:t>
            </a:r>
            <a:r>
              <a:rPr lang="pt-BR" sz="2800" dirty="0"/>
              <a:t>Estrela e Floco de </a:t>
            </a:r>
            <a:r>
              <a:rPr lang="pt-BR" sz="2800" dirty="0" smtClean="0"/>
              <a:t>Neve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16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4" y="1694962"/>
            <a:ext cx="6342856" cy="48618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138"/>
            <a:ext cx="9143999" cy="54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Descrição da Montagem do Ambiente</a:t>
            </a:r>
            <a:endParaRPr lang="pt-BR" sz="2800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17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92472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Resultados </a:t>
            </a:r>
            <a:r>
              <a:rPr lang="pt-BR" sz="2800" b="1" dirty="0"/>
              <a:t>d</a:t>
            </a:r>
            <a:r>
              <a:rPr lang="pt-BR" sz="2800" b="1" dirty="0" smtClean="0"/>
              <a:t>a </a:t>
            </a:r>
            <a:r>
              <a:rPr lang="pt-BR" sz="2800" b="1" dirty="0"/>
              <a:t>a</a:t>
            </a:r>
            <a:r>
              <a:rPr lang="pt-BR" sz="2800" b="1" dirty="0" smtClean="0"/>
              <a:t>nálise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20480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pPr lvl="0"/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18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453429" y="777627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o total de alunos por cada Cor/Raça definida pelo Censo Escolar entre os anos da análise?</a:t>
            </a:r>
          </a:p>
          <a:p>
            <a:endParaRPr lang="pt-BR" dirty="0"/>
          </a:p>
        </p:txBody>
      </p:sp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2298257052"/>
              </p:ext>
            </p:extLst>
          </p:nvPr>
        </p:nvGraphicFramePr>
        <p:xfrm>
          <a:off x="0" y="1872208"/>
          <a:ext cx="9144000" cy="4985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29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1617374136"/>
              </p:ext>
            </p:extLst>
          </p:nvPr>
        </p:nvGraphicFramePr>
        <p:xfrm>
          <a:off x="457200" y="1580798"/>
          <a:ext cx="8229600" cy="4687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Resultados da </a:t>
            </a:r>
            <a:r>
              <a:rPr lang="pt-BR" sz="2800" b="1" dirty="0"/>
              <a:t>a</a:t>
            </a:r>
            <a:r>
              <a:rPr lang="pt-BR" sz="2800" b="1" dirty="0" smtClean="0"/>
              <a:t>nálise</a:t>
            </a:r>
            <a:endParaRPr lang="pt-BR" sz="2800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19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457200" y="969569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o total de alunos que se declararam 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</a:rPr>
              <a:t>negros?</a:t>
            </a:r>
            <a:endParaRPr lang="pt-B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94407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Justificativa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7093"/>
            <a:ext cx="8229600" cy="4464496"/>
          </a:xfrm>
        </p:spPr>
        <p:txBody>
          <a:bodyPr anchor="t">
            <a:noAutofit/>
          </a:bodyPr>
          <a:lstStyle/>
          <a:p>
            <a:pPr algn="just"/>
            <a:r>
              <a:rPr lang="pt-BR" sz="2800" dirty="0" smtClean="0"/>
              <a:t>Princípio da transparência na Administração Pública previstas no Art. 37 da Constituição Federal de 1988;</a:t>
            </a:r>
          </a:p>
          <a:p>
            <a:pPr marL="0" indent="0" algn="just">
              <a:buNone/>
            </a:pPr>
            <a:endParaRPr lang="pt-BR" sz="2800" dirty="0" smtClean="0"/>
          </a:p>
          <a:p>
            <a:pPr algn="just"/>
            <a:r>
              <a:rPr lang="pt-BR" sz="2800" dirty="0" smtClean="0"/>
              <a:t>Necessidade </a:t>
            </a:r>
            <a:r>
              <a:rPr lang="pt-BR" sz="2800" dirty="0"/>
              <a:t>de uma análise do panorama da atuação do aluno negro na educação básica </a:t>
            </a:r>
            <a:r>
              <a:rPr lang="pt-BR" sz="2800" dirty="0" smtClean="0"/>
              <a:t>brasileira;</a:t>
            </a:r>
          </a:p>
          <a:p>
            <a:pPr marL="0" indent="0" algn="just">
              <a:buNone/>
            </a:pPr>
            <a:endParaRPr lang="pt-BR" sz="2800" dirty="0" smtClean="0"/>
          </a:p>
          <a:p>
            <a:pPr algn="just"/>
            <a:r>
              <a:rPr lang="pt-BR" sz="2800" dirty="0" smtClean="0"/>
              <a:t>Demonstrar </a:t>
            </a:r>
            <a:r>
              <a:rPr lang="pt-BR" sz="2800" dirty="0"/>
              <a:t>o processo de </a:t>
            </a:r>
            <a:r>
              <a:rPr lang="pt-BR" sz="2800" dirty="0" smtClean="0"/>
              <a:t>BI </a:t>
            </a:r>
            <a:r>
              <a:rPr lang="pt-BR" sz="2800" dirty="0"/>
              <a:t>para análise de </a:t>
            </a:r>
            <a:r>
              <a:rPr lang="pt-BR" sz="2800" dirty="0" smtClean="0"/>
              <a:t>dados.</a:t>
            </a:r>
            <a:endParaRPr lang="pt-BR" sz="2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5872187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2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44624"/>
            <a:ext cx="822960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/>
              <a:t>Resultados </a:t>
            </a:r>
            <a:r>
              <a:rPr lang="pt-BR" sz="2800" b="1" dirty="0"/>
              <a:t>d</a:t>
            </a:r>
            <a:r>
              <a:rPr lang="pt-BR" sz="2800" b="1" dirty="0" smtClean="0"/>
              <a:t>a </a:t>
            </a:r>
            <a:r>
              <a:rPr lang="pt-BR" sz="2800" b="1" dirty="0"/>
              <a:t>a</a:t>
            </a:r>
            <a:r>
              <a:rPr lang="pt-BR" sz="2800" b="1" dirty="0" smtClean="0"/>
              <a:t>nálise</a:t>
            </a:r>
            <a:endParaRPr lang="pt-BR" sz="2800" b="1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20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57200" y="548680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o país que possui a maior quantidade de alunos estrangeiros negros no Brasil entre os anos da análise?</a:t>
            </a: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1631139269"/>
              </p:ext>
            </p:extLst>
          </p:nvPr>
        </p:nvGraphicFramePr>
        <p:xfrm>
          <a:off x="0" y="1708754"/>
          <a:ext cx="9144000" cy="5149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95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3007206376"/>
              </p:ext>
            </p:extLst>
          </p:nvPr>
        </p:nvGraphicFramePr>
        <p:xfrm>
          <a:off x="457200" y="1612994"/>
          <a:ext cx="8229600" cy="4743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/>
          <p:cNvSpPr txBox="1">
            <a:spLocks/>
          </p:cNvSpPr>
          <p:nvPr/>
        </p:nvSpPr>
        <p:spPr>
          <a:xfrm>
            <a:off x="457200" y="116632"/>
            <a:ext cx="822960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/>
              <a:t>Resultados da </a:t>
            </a:r>
            <a:r>
              <a:rPr lang="pt-BR" sz="2800" b="1" dirty="0"/>
              <a:t>a</a:t>
            </a:r>
            <a:r>
              <a:rPr lang="pt-BR" sz="2800" b="1" dirty="0" smtClean="0"/>
              <a:t>nálise</a:t>
            </a:r>
            <a:endParaRPr lang="pt-BR" sz="2800" b="1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3356992"/>
            <a:ext cx="8229600" cy="31683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21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57200" y="625277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a UF que possui a maior concentração de alunos estrangeiros negros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pt-B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202604864"/>
              </p:ext>
            </p:extLst>
          </p:nvPr>
        </p:nvGraphicFramePr>
        <p:xfrm>
          <a:off x="457200" y="1715283"/>
          <a:ext cx="8229600" cy="4562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/>
          <p:cNvSpPr txBox="1">
            <a:spLocks/>
          </p:cNvSpPr>
          <p:nvPr/>
        </p:nvSpPr>
        <p:spPr>
          <a:xfrm>
            <a:off x="457200" y="116632"/>
            <a:ext cx="8229600" cy="54494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/>
              <a:t>Resultados da </a:t>
            </a:r>
            <a:r>
              <a:rPr lang="pt-BR" sz="2800" b="1" dirty="0"/>
              <a:t>a</a:t>
            </a:r>
            <a:r>
              <a:rPr lang="pt-BR" sz="2800" b="1" dirty="0" smtClean="0"/>
              <a:t>nálise</a:t>
            </a:r>
            <a:endParaRPr lang="pt-BR" sz="2800" b="1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687744"/>
            <a:ext cx="8229600" cy="9361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</a:rPr>
              <a:t>Qual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é a quantidade de alunos negros no Distrito Federal entre os anos da análise?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116632"/>
            <a:ext cx="8229600" cy="52757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/>
              <a:t>Resultados da análise</a:t>
            </a:r>
            <a:endParaRPr lang="pt-BR" sz="2800" b="1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23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72058" y="64420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a quantidade de alunos negros que moram em zona urbana ou rural entre os anos da análise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2195167269"/>
              </p:ext>
            </p:extLst>
          </p:nvPr>
        </p:nvGraphicFramePr>
        <p:xfrm>
          <a:off x="0" y="1817646"/>
          <a:ext cx="9144000" cy="5040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6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65956" y="116632"/>
            <a:ext cx="822960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/>
              <a:t>Considerações Finais</a:t>
            </a:r>
            <a:endParaRPr lang="pt-BR" sz="2800" b="1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5956" y="597048"/>
            <a:ext cx="8229600" cy="57593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endParaRPr lang="pt-BR" sz="2400" dirty="0" smtClean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pt-BR" sz="2800" dirty="0" smtClean="0"/>
              <a:t>Foram analisados: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Quase 200 </a:t>
            </a:r>
            <a:r>
              <a:rPr lang="pt-BR" sz="2800" dirty="0"/>
              <a:t>milhões de alunos envolvidos na base do INEP segundo o recorte temporal de 2015 a </a:t>
            </a:r>
            <a:r>
              <a:rPr lang="pt-BR" sz="2800" dirty="0" smtClean="0"/>
              <a:t>2018;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Em média, </a:t>
            </a:r>
            <a:r>
              <a:rPr lang="pt-BR" sz="2800" dirty="0"/>
              <a:t>50 milhões de alunos para cada um dos anos da análise. </a:t>
            </a:r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Para </a:t>
            </a:r>
            <a:r>
              <a:rPr lang="pt-BR" sz="2800" dirty="0"/>
              <a:t>os alunos negros, tem-se, em média, 1,8 milhões de registros em cada um dos </a:t>
            </a:r>
            <a:r>
              <a:rPr lang="pt-BR" sz="2800" dirty="0" smtClean="0"/>
              <a:t>anos;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2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323528" y="1808820"/>
            <a:ext cx="4709864" cy="32494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</a:pPr>
            <a:r>
              <a:rPr lang="pt-BR" dirty="0" smtClean="0"/>
              <a:t>“Sem dados você é apenas mais uma pessoa com uma opinião”.</a:t>
            </a:r>
          </a:p>
          <a:p>
            <a:pPr marL="0" lvl="0" indent="0" algn="r">
              <a:lnSpc>
                <a:spcPct val="150000"/>
              </a:lnSpc>
              <a:buNone/>
            </a:pPr>
            <a:r>
              <a:rPr lang="pt-BR" sz="2000" dirty="0" smtClean="0"/>
              <a:t>W. Edwards Deming</a:t>
            </a:r>
            <a:endParaRPr lang="pt-BR" sz="20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25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980728"/>
            <a:ext cx="3098304" cy="4905648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51520" y="3289448"/>
            <a:ext cx="4709864" cy="32494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</a:pP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26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67544" y="2708920"/>
            <a:ext cx="8291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Obrigado!</a:t>
            </a:r>
            <a:endParaRPr lang="pt-BR" sz="4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480828" y="4101747"/>
            <a:ext cx="62646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danielgads@hotmail.com</a:t>
            </a:r>
          </a:p>
          <a:p>
            <a:pPr algn="ctr"/>
            <a:r>
              <a:rPr lang="pt-BR" sz="2000" dirty="0" smtClean="0"/>
              <a:t>gdebrito98@gmail.com</a:t>
            </a:r>
          </a:p>
          <a:p>
            <a:pPr algn="ctr"/>
            <a:r>
              <a:rPr lang="pt-BR" sz="2000" dirty="0" smtClean="0"/>
              <a:t>marceloccljr@gmail.com</a:t>
            </a:r>
          </a:p>
          <a:p>
            <a:pPr algn="ctr"/>
            <a:r>
              <a:rPr lang="pt-BR" sz="2000" dirty="0"/>
              <a:t>sr.hudrick@gmail.com</a:t>
            </a:r>
          </a:p>
          <a:p>
            <a:pPr algn="ctr"/>
            <a:r>
              <a:rPr lang="pt-BR" sz="2000" dirty="0" smtClean="0"/>
              <a:t>willian.rodrigues1106@gmail.com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782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421754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Delimitação do tema</a:t>
            </a:r>
            <a:endParaRPr lang="pt-BR" sz="2800" b="1" dirty="0"/>
          </a:p>
        </p:txBody>
      </p:sp>
      <p:sp>
        <p:nvSpPr>
          <p:cNvPr id="1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6939"/>
            <a:ext cx="8229600" cy="424847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pt-BR" sz="4000" dirty="0" smtClean="0"/>
              <a:t>Colher informações sobre a </a:t>
            </a:r>
            <a:r>
              <a:rPr lang="pt-BR" sz="4000" dirty="0"/>
              <a:t>aplicação do processo de </a:t>
            </a:r>
            <a:r>
              <a:rPr lang="pt-BR" sz="4000" i="1" dirty="0"/>
              <a:t>Business </a:t>
            </a:r>
            <a:r>
              <a:rPr lang="pt-BR" sz="4000" i="1" dirty="0" smtClean="0"/>
              <a:t>Intelligence</a:t>
            </a:r>
            <a:r>
              <a:rPr lang="pt-BR" sz="4000" dirty="0" smtClean="0"/>
              <a:t>;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4000" dirty="0" smtClean="0"/>
          </a:p>
          <a:p>
            <a:pPr algn="just">
              <a:lnSpc>
                <a:spcPct val="120000"/>
              </a:lnSpc>
            </a:pPr>
            <a:r>
              <a:rPr lang="pt-BR" sz="4000" dirty="0"/>
              <a:t>A</a:t>
            </a:r>
            <a:r>
              <a:rPr lang="pt-BR" sz="4000" dirty="0" smtClean="0"/>
              <a:t>nálise </a:t>
            </a:r>
            <a:r>
              <a:rPr lang="pt-BR" sz="4000" dirty="0"/>
              <a:t>do panorama da atuação do aluno </a:t>
            </a:r>
            <a:r>
              <a:rPr lang="pt-BR" sz="4000" dirty="0" smtClean="0"/>
              <a:t>negro na </a:t>
            </a:r>
            <a:r>
              <a:rPr lang="pt-BR" sz="4000" dirty="0"/>
              <a:t>educação básica </a:t>
            </a:r>
            <a:r>
              <a:rPr lang="pt-BR" sz="4000" dirty="0" smtClean="0"/>
              <a:t>brasileira;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4000" dirty="0" smtClean="0"/>
          </a:p>
          <a:p>
            <a:pPr algn="just">
              <a:lnSpc>
                <a:spcPct val="120000"/>
              </a:lnSpc>
            </a:pPr>
            <a:r>
              <a:rPr lang="pt-BR" sz="4000" dirty="0" smtClean="0"/>
              <a:t>Referência: </a:t>
            </a:r>
            <a:r>
              <a:rPr lang="pt-BR" sz="4000" dirty="0"/>
              <a:t>Base de Micro dados do Censo Escolar dos Anos de 2015 a 2018 do </a:t>
            </a:r>
            <a:r>
              <a:rPr lang="pt-BR" sz="4000" dirty="0" smtClean="0"/>
              <a:t>INEP;</a:t>
            </a:r>
            <a:endParaRPr lang="pt-BR" sz="4000" dirty="0"/>
          </a:p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553200" y="557842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1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Formulação do problema</a:t>
            </a:r>
            <a:endParaRPr lang="pt-BR" sz="2800" b="1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6939"/>
            <a:ext cx="8229600" cy="392129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800" dirty="0" smtClean="0"/>
              <a:t>De </a:t>
            </a:r>
            <a:r>
              <a:rPr lang="pt-BR" sz="2800" dirty="0"/>
              <a:t>que forma a aplicação do processo de </a:t>
            </a:r>
            <a:r>
              <a:rPr lang="en-US" sz="2800" i="1" dirty="0" smtClean="0"/>
              <a:t>Business Intelligence</a:t>
            </a:r>
            <a:r>
              <a:rPr lang="en-US" sz="2800" dirty="0" smtClean="0"/>
              <a:t> </a:t>
            </a:r>
            <a:r>
              <a:rPr lang="pt-BR" sz="2800" dirty="0" smtClean="0"/>
              <a:t>auxilia </a:t>
            </a:r>
            <a:r>
              <a:rPr lang="pt-BR" sz="2800" dirty="0"/>
              <a:t>uma análise do panorama da atuação do aluno negro na educação básica brasileira?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553200" y="557842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7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22870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Objetivos gerais</a:t>
            </a:r>
            <a:endParaRPr lang="pt-BR" sz="2800" b="1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22870" y="1426636"/>
            <a:ext cx="8229600" cy="484384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/>
              <a:t>A</a:t>
            </a:r>
            <a:r>
              <a:rPr lang="pt-BR" sz="2800" dirty="0" smtClean="0"/>
              <a:t>presentar </a:t>
            </a:r>
            <a:r>
              <a:rPr lang="pt-BR" sz="2800" dirty="0"/>
              <a:t>de que forma a aplicação do processo de </a:t>
            </a:r>
            <a:r>
              <a:rPr lang="en-US" sz="2800" i="1" dirty="0" smtClean="0"/>
              <a:t>Business Intelligence</a:t>
            </a:r>
            <a:r>
              <a:rPr lang="en-US" sz="2800" dirty="0" smtClean="0"/>
              <a:t> </a:t>
            </a:r>
            <a:r>
              <a:rPr lang="pt-BR" sz="2800" dirty="0" smtClean="0"/>
              <a:t>auxilia </a:t>
            </a:r>
            <a:r>
              <a:rPr lang="pt-BR" sz="2800" dirty="0"/>
              <a:t>uma análise dos dados da atuação do aluno negro na educação básica </a:t>
            </a:r>
            <a:r>
              <a:rPr lang="pt-BR" sz="2800" dirty="0" smtClean="0"/>
              <a:t>brasileira;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Comprovar a </a:t>
            </a:r>
            <a:r>
              <a:rPr lang="pt-BR" sz="2800" dirty="0"/>
              <a:t>utilidade do processo de BI para análise dos dados na Base de Micro dados do Censo Escolar dos Anos de 2015 a 2018 do </a:t>
            </a:r>
            <a:r>
              <a:rPr lang="pt-BR" sz="2800" dirty="0" smtClean="0"/>
              <a:t>INEP;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0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Objetivos específicos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364283"/>
            <a:ext cx="8363272" cy="4752528"/>
          </a:xfr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 smtClean="0"/>
              <a:t>Levantar </a:t>
            </a:r>
            <a:r>
              <a:rPr lang="pt-BR" sz="2800" dirty="0"/>
              <a:t>o estado da arte </a:t>
            </a:r>
            <a:r>
              <a:rPr lang="pt-BR" sz="2800" dirty="0" smtClean="0"/>
              <a:t>sobre </a:t>
            </a:r>
            <a:r>
              <a:rPr lang="en-US" sz="2800" i="1" dirty="0" smtClean="0"/>
              <a:t>Business Intelligence</a:t>
            </a:r>
            <a:r>
              <a:rPr lang="pt-BR" sz="2800" dirty="0" smtClean="0"/>
              <a:t>, </a:t>
            </a:r>
            <a:r>
              <a:rPr lang="pt-BR" sz="2800" dirty="0"/>
              <a:t>sua metodologia e processos;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Apresentar os indicadores sobre a atuação do aluno negro na educação brasileira e seus requisitos;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Aplicar a metodologia de </a:t>
            </a:r>
            <a:r>
              <a:rPr lang="en-US" sz="2800" i="1" dirty="0" smtClean="0"/>
              <a:t>Business Intelligence</a:t>
            </a:r>
            <a:r>
              <a:rPr lang="pt-BR" sz="2800" dirty="0" smtClean="0"/>
              <a:t>, </a:t>
            </a:r>
            <a:r>
              <a:rPr lang="pt-BR" sz="2800" dirty="0"/>
              <a:t>bem como os processos de ETL </a:t>
            </a:r>
            <a:r>
              <a:rPr lang="pt-BR" sz="2800" dirty="0" smtClean="0"/>
              <a:t>e </a:t>
            </a:r>
            <a:r>
              <a:rPr lang="pt-BR" sz="2800" dirty="0"/>
              <a:t>a montagem do ambiente de </a:t>
            </a:r>
            <a:r>
              <a:rPr lang="en-US" sz="2800" i="1" dirty="0" smtClean="0"/>
              <a:t>Data </a:t>
            </a:r>
            <a:r>
              <a:rPr lang="en-US" sz="2800" i="1" dirty="0" smtClean="0"/>
              <a:t>Warehouse</a:t>
            </a:r>
            <a:r>
              <a:rPr lang="pt-BR" sz="2800" dirty="0" smtClean="0"/>
              <a:t>;</a:t>
            </a:r>
            <a:endParaRPr lang="pt-BR" sz="2800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Desenvolver os resultados das análises através da solução de BI;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0138" y="260648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Metodologia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61936"/>
            <a:ext cx="8229600" cy="412517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pt-BR" sz="2800" b="1" dirty="0" smtClean="0"/>
              <a:t>Pesquisa aplicada</a:t>
            </a:r>
            <a:r>
              <a:rPr lang="pt-BR" sz="2800" dirty="0" smtClean="0"/>
              <a:t>: aplicação prática da ciência;</a:t>
            </a:r>
          </a:p>
          <a:p>
            <a:pPr algn="just">
              <a:lnSpc>
                <a:spcPct val="170000"/>
              </a:lnSpc>
            </a:pPr>
            <a:r>
              <a:rPr lang="pt-BR" sz="2800" b="1" dirty="0"/>
              <a:t>Pesquisa descritiva</a:t>
            </a:r>
            <a:r>
              <a:rPr lang="pt-BR" sz="2800" dirty="0" smtClean="0"/>
              <a:t>: descrever </a:t>
            </a:r>
            <a:r>
              <a:rPr lang="pt-BR" sz="2800" dirty="0"/>
              <a:t>características de uma determinada população ou fenômeno</a:t>
            </a:r>
            <a:r>
              <a:rPr lang="pt-BR" sz="2800" dirty="0" smtClean="0"/>
              <a:t>;</a:t>
            </a:r>
          </a:p>
          <a:p>
            <a:pPr algn="just">
              <a:lnSpc>
                <a:spcPct val="170000"/>
              </a:lnSpc>
            </a:pPr>
            <a:r>
              <a:rPr lang="pt-BR" sz="2800" b="1" dirty="0"/>
              <a:t>Pesquisa Bibliográfica</a:t>
            </a:r>
            <a:r>
              <a:rPr lang="pt-BR" sz="2800" dirty="0" smtClean="0"/>
              <a:t>: utilização de materias já publicados como ferramenta de estudo.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553200" y="5996312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6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5187" y="332656"/>
            <a:ext cx="8229600" cy="564579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Embasamento teórico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384188" y="836712"/>
            <a:ext cx="6356573" cy="71663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/>
              <a:t>Business Intelligence</a:t>
            </a:r>
            <a:endParaRPr lang="pt-BR" sz="28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8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345"/>
            <a:ext cx="9144000" cy="53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5187" y="33265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Embasamento teórico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7675" y="1128192"/>
            <a:ext cx="8229600" cy="86409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/>
              <a:t>Data Warehouse</a:t>
            </a:r>
            <a:endParaRPr lang="pt-BR" sz="28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9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85601" y="2111960"/>
            <a:ext cx="83537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 smtClean="0"/>
              <a:t>Depósito de dados orientado por: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Assunto;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Integrado;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Não volátil;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Variável com o tempo;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692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1011</Words>
  <Application>Microsoft Office PowerPoint</Application>
  <PresentationFormat>Apresentação na tela (4:3)</PresentationFormat>
  <Paragraphs>180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Tema do Office</vt:lpstr>
      <vt:lpstr>Análise do panorama da atuação do aluno negro na educação básica brasileira de 2015 a 2018 utilizando Business Intelligence</vt:lpstr>
      <vt:lpstr>Justificativa</vt:lpstr>
      <vt:lpstr>Delimitação do tema</vt:lpstr>
      <vt:lpstr>Formulação do problema</vt:lpstr>
      <vt:lpstr>Objetivos gerais</vt:lpstr>
      <vt:lpstr>Objetivos específicos</vt:lpstr>
      <vt:lpstr>Metodologia</vt:lpstr>
      <vt:lpstr>Embasamento teórico</vt:lpstr>
      <vt:lpstr>Embasamento teórico</vt:lpstr>
      <vt:lpstr>Embasamento teórico</vt:lpstr>
      <vt:lpstr>Estudo de caso: MEC e INEP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Resultados da análise</vt:lpstr>
      <vt:lpstr>Resultados da análise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TCC</dc:title>
  <dc:creator>Microsoft</dc:creator>
  <cp:lastModifiedBy>Daniel Gads</cp:lastModifiedBy>
  <cp:revision>170</cp:revision>
  <dcterms:created xsi:type="dcterms:W3CDTF">2019-12-06T04:09:26Z</dcterms:created>
  <dcterms:modified xsi:type="dcterms:W3CDTF">2019-12-11T00:32:55Z</dcterms:modified>
</cp:coreProperties>
</file>