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  <p:sldId id="30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60"/>
  </p:normalViewPr>
  <p:slideViewPr>
    <p:cSldViewPr>
      <p:cViewPr varScale="1">
        <p:scale>
          <a:sx n="110" d="100"/>
          <a:sy n="110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por cor/raça</a:t>
            </a:r>
            <a:r>
              <a:rPr lang="pt-BR" baseline="0" dirty="0" smtClean="0">
                <a:effectLst/>
              </a:rPr>
              <a:t> (em milhões)</a:t>
            </a:r>
            <a:endParaRPr lang="pt-BR" dirty="0">
              <a:effectLst/>
            </a:endParaRPr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E-411E-93BF-9D6E46F713C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5E-411E-93BF-9D6E46F713C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5E-411E-93BF-9D6E46F713C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55E-411E-93BF-9D6E46F71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5E-411E-93BF-9D6E46F713C1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5E-411E-93BF-9D6E46F713C1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5E-411E-93BF-9D6E46F713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que se </a:t>
            </a:r>
            <a:r>
              <a:rPr lang="pt-BR" dirty="0" smtClean="0">
                <a:effectLst/>
              </a:rPr>
              <a:t>declararam</a:t>
            </a:r>
            <a:r>
              <a:rPr lang="pt-BR" dirty="0" smtClean="0">
                <a:effectLst/>
              </a:rPr>
              <a:t> negros (em milhões)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7-4093-975A-07747621B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0-4529-8164-E5D1E3A81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0-4E6C-8837-15EAD3EDF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7-4608-95AF-4B132C958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D-42D2-863B-B905448DAC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D-42D2-863B-B905448DAC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11/12/2019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passar logo</a:t>
            </a:r>
            <a:r>
              <a:rPr lang="pt-BR" baseline="0" dirty="0" smtClean="0"/>
              <a:t> pro último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Encerrar o trabalho com</a:t>
            </a:r>
            <a:r>
              <a:rPr lang="pt-BR" baseline="0" dirty="0" smtClean="0"/>
              <a:t> um ‘muito obrigado e 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11/12/2019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11/12/2019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11/12/2019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435024"/>
            <a:ext cx="8280920" cy="1470025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Análise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do 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panorama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da 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atuação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do 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aluno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n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egro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na 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educação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ásica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pt-BR" sz="2800" b="1" dirty="0" smtClean="0">
                <a:solidFill>
                  <a:srgbClr val="C00000"/>
                </a:solidFill>
                <a:latin typeface="+mn-lt"/>
              </a:rPr>
              <a:t>rasileira </a:t>
            </a:r>
            <a:r>
              <a:rPr lang="pt-BR" sz="2800" b="1" dirty="0">
                <a:solidFill>
                  <a:srgbClr val="C00000"/>
                </a:solidFill>
                <a:latin typeface="+mn-lt"/>
              </a:rPr>
              <a:t>de 2015 a 2018 utilizando </a:t>
            </a:r>
            <a:r>
              <a:rPr lang="pt-BR" sz="2800" b="1" i="1" dirty="0" smtClean="0">
                <a:solidFill>
                  <a:srgbClr val="C00000"/>
                </a:solidFill>
                <a:latin typeface="+mn-lt"/>
              </a:rPr>
              <a:t>Business Intelligence</a:t>
            </a:r>
            <a:endParaRPr lang="pt-BR" sz="2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3155682"/>
            <a:ext cx="4032448" cy="184615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000" b="1" dirty="0" smtClean="0">
                <a:solidFill>
                  <a:schemeClr val="tx1"/>
                </a:solidFill>
              </a:rPr>
              <a:t>Willian De Sousa Rodrigues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555776" y="369529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/>
              <a:t>UNIVERSIDADE PAULISTA – UNIP</a:t>
            </a:r>
          </a:p>
          <a:p>
            <a:r>
              <a:rPr lang="pt-BR" sz="2000" b="1" dirty="0"/>
              <a:t>INSTITUTO DE CIÊNCIAS EXATAS E TECNOLOGIA - </a:t>
            </a:r>
            <a:r>
              <a:rPr lang="pt-BR" sz="2000" b="1" dirty="0" smtClean="0"/>
              <a:t>ICET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5"/>
            <a:ext cx="70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2"/>
                </a:solidFill>
              </a:rPr>
              <a:t>Orientador: </a:t>
            </a:r>
            <a:r>
              <a:rPr lang="pt-BR" sz="2400" b="1" dirty="0">
                <a:solidFill>
                  <a:schemeClr val="accent2"/>
                </a:solidFill>
              </a:rPr>
              <a:t>Prof. </a:t>
            </a:r>
            <a:r>
              <a:rPr lang="pt-BR" sz="2400" b="1" dirty="0" err="1" smtClean="0">
                <a:solidFill>
                  <a:schemeClr val="accent2"/>
                </a:solidFill>
              </a:rPr>
              <a:t>MSc</a:t>
            </a:r>
            <a:r>
              <a:rPr lang="pt-BR" sz="2400" b="1" dirty="0" smtClean="0">
                <a:solidFill>
                  <a:schemeClr val="accent2"/>
                </a:solidFill>
              </a:rPr>
              <a:t>. Claudio Gonçalves Bernardo </a:t>
            </a: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87824" y="6013251"/>
            <a:ext cx="5472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b="1" dirty="0" smtClean="0"/>
              <a:t>Brasília </a:t>
            </a:r>
            <a:r>
              <a:rPr lang="pt-BR" sz="2400" b="1" dirty="0"/>
              <a:t>– DF, </a:t>
            </a:r>
            <a:r>
              <a:rPr lang="pt-BR" sz="2400" b="1" dirty="0" smtClean="0"/>
              <a:t>12 de dezembro de 2019</a:t>
            </a:r>
            <a:endParaRPr lang="pt-BR" sz="2400" b="1" dirty="0"/>
          </a:p>
          <a:p>
            <a:pPr algn="r"/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46770" y="34103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Embasamento teórico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36719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Ferramentas</a:t>
            </a:r>
            <a:endParaRPr lang="pt-BR" sz="28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3374546" y="3097160"/>
            <a:ext cx="4320480" cy="61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mtClean="0"/>
              <a:t>Pentaho Data Integrator</a:t>
            </a:r>
            <a:endParaRPr lang="pt-BR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26" y="2620818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60" y="4342847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3779912" y="443711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Power BI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Estudo de caso: MEC e INEP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800" cap="all" dirty="0" smtClean="0"/>
              <a:t>MEC: </a:t>
            </a:r>
            <a:r>
              <a:rPr lang="pt-BR" sz="2800" dirty="0" smtClean="0"/>
              <a:t>Início em 1930 – Ministério dos Negócios da Educação e Saúde Pública; 1995 – criou-se o </a:t>
            </a:r>
            <a:r>
              <a:rPr lang="pt-BR" sz="2800" dirty="0"/>
              <a:t>Ministério da Educação e </a:t>
            </a:r>
            <a:r>
              <a:rPr lang="pt-BR" sz="2800" dirty="0" smtClean="0"/>
              <a:t>Cultura (MEC).</a:t>
            </a:r>
          </a:p>
          <a:p>
            <a:pPr>
              <a:lnSpc>
                <a:spcPct val="150000"/>
              </a:lnSpc>
            </a:pPr>
            <a:endParaRPr lang="pt-BR" sz="2800" cap="all" dirty="0" smtClean="0"/>
          </a:p>
          <a:p>
            <a:pPr algn="just">
              <a:lnSpc>
                <a:spcPct val="150000"/>
              </a:lnSpc>
            </a:pPr>
            <a:r>
              <a:rPr lang="pt-BR" sz="2800" cap="all" dirty="0" smtClean="0"/>
              <a:t>INEP: </a:t>
            </a:r>
            <a:r>
              <a:rPr lang="pt-BR" sz="2800" dirty="0" smtClean="0"/>
              <a:t>Criado </a:t>
            </a:r>
            <a:r>
              <a:rPr lang="pt-BR" sz="2800" dirty="0"/>
              <a:t>em 13 de janeiro de </a:t>
            </a:r>
            <a:r>
              <a:rPr lang="pt-BR" sz="2800" dirty="0" smtClean="0"/>
              <a:t>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	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	Ex.: Total de alunos por sexo, total de alunos por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</a:t>
            </a:r>
            <a:r>
              <a:rPr lang="pt-BR" sz="2800" dirty="0" smtClean="0"/>
              <a:t>       cor/raça, total de alunos por ano.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00808"/>
            <a:ext cx="9144001" cy="5157192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39637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8403" y="260648"/>
            <a:ext cx="8229600" cy="426963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8403" y="687611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Abordagem Kimball x Inmon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22"/>
            <a:ext cx="9144000" cy="5311378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5333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9944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921"/>
            <a:ext cx="9144000" cy="5208079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63625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138"/>
            <a:ext cx="9143999" cy="5465862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Descrição da Montagem do Ambiente</a:t>
            </a:r>
            <a:endParaRPr lang="pt-BR" sz="2800" b="1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52187"/>
          </a:xfrm>
          <a:prstGeom prst="rect">
            <a:avLst/>
          </a:prstGeom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9247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Resultados </a:t>
            </a:r>
            <a:r>
              <a:rPr lang="pt-BR" sz="2800" b="1" dirty="0"/>
              <a:t>d</a:t>
            </a:r>
            <a:r>
              <a:rPr lang="pt-BR" sz="2800" b="1" dirty="0" smtClean="0"/>
              <a:t>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/>
            <a:endParaRPr lang="pt-BR" sz="2400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714836512"/>
              </p:ext>
            </p:extLst>
          </p:nvPr>
        </p:nvGraphicFramePr>
        <p:xfrm>
          <a:off x="0" y="1872208"/>
          <a:ext cx="9144000" cy="498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53429" y="777627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81408" y="6476641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649259902"/>
              </p:ext>
            </p:extLst>
          </p:nvPr>
        </p:nvGraphicFramePr>
        <p:xfrm>
          <a:off x="0" y="1844824"/>
          <a:ext cx="9144000" cy="50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Resultados da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que se declararam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negros?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440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Justificativa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7093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 smtClean="0"/>
              <a:t>Princípio da transparência na Administração Pública previstas no Art. 37 da Constituição Federal de 1988;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Necessidade </a:t>
            </a:r>
            <a:r>
              <a:rPr lang="pt-BR" sz="2800" dirty="0"/>
              <a:t>de uma análise do panorama da atuação do aluno negro na educação básica </a:t>
            </a:r>
            <a:r>
              <a:rPr lang="pt-BR" sz="2800" dirty="0" smtClean="0"/>
              <a:t>brasileira;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Demonstrar </a:t>
            </a:r>
            <a:r>
              <a:rPr lang="pt-BR" sz="2800" dirty="0"/>
              <a:t>o processo de </a:t>
            </a:r>
            <a:r>
              <a:rPr lang="pt-BR" sz="2800" dirty="0" smtClean="0"/>
              <a:t>BI </a:t>
            </a:r>
            <a:r>
              <a:rPr lang="pt-BR" sz="2800" dirty="0"/>
              <a:t>para análise de </a:t>
            </a:r>
            <a:r>
              <a:rPr lang="pt-BR" sz="2800" dirty="0" smtClean="0"/>
              <a:t>dados.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1861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5664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</a:t>
            </a:r>
            <a:r>
              <a:rPr lang="pt-BR" sz="2800" b="1" dirty="0"/>
              <a:t>d</a:t>
            </a:r>
            <a:r>
              <a:rPr lang="pt-BR" sz="2800" b="1" dirty="0" smtClean="0"/>
              <a:t>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3986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país que possui a maior quantidade de alunos estrangeiros negros no Brasil entre os anos da análise?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497972825"/>
              </p:ext>
            </p:extLst>
          </p:nvPr>
        </p:nvGraphicFramePr>
        <p:xfrm>
          <a:off x="0" y="1844824"/>
          <a:ext cx="9144000" cy="5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477" y="6541482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06162075"/>
              </p:ext>
            </p:extLst>
          </p:nvPr>
        </p:nvGraphicFramePr>
        <p:xfrm>
          <a:off x="0" y="1795557"/>
          <a:ext cx="9144000" cy="50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5707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da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219" y="650911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7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UF que possui a maior concentração de alunos estrangeiros negros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4541789"/>
              </p:ext>
            </p:extLst>
          </p:nvPr>
        </p:nvGraphicFramePr>
        <p:xfrm>
          <a:off x="-36512" y="1793813"/>
          <a:ext cx="9180512" cy="50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da </a:t>
            </a:r>
            <a:r>
              <a:rPr lang="pt-BR" sz="2800" b="1" dirty="0"/>
              <a:t>a</a:t>
            </a:r>
            <a:r>
              <a:rPr lang="pt-BR" sz="2800" b="1" dirty="0" smtClean="0"/>
              <a:t>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Qual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Resultados da análise</a:t>
            </a:r>
            <a:endParaRPr lang="pt-BR" sz="28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quantidade de alunos negros que moram em zona urbana ou rural entre os anos da análise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92919880"/>
              </p:ext>
            </p:extLst>
          </p:nvPr>
        </p:nvGraphicFramePr>
        <p:xfrm>
          <a:off x="0" y="1817646"/>
          <a:ext cx="9144000" cy="50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7663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33265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Considerações Finais</a:t>
            </a:r>
            <a:endParaRPr lang="pt-BR" sz="2800" b="1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 smtClean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pt-BR" sz="2800" dirty="0" smtClean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Quase 200 </a:t>
            </a:r>
            <a:r>
              <a:rPr lang="pt-BR" sz="2800" dirty="0"/>
              <a:t>milhões de alunos envolvidos na base do INEP segundo o recorte temporal de 2015 a </a:t>
            </a:r>
            <a:r>
              <a:rPr lang="pt-BR" sz="2800" dirty="0" smtClean="0"/>
              <a:t>2018;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Em média, </a:t>
            </a:r>
            <a:r>
              <a:rPr lang="pt-BR" sz="2800" dirty="0"/>
              <a:t>50 milhões de alunos para cada um dos anos da análise. </a:t>
            </a:r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Para </a:t>
            </a:r>
            <a:r>
              <a:rPr lang="pt-BR" sz="2800" dirty="0"/>
              <a:t>os alunos negros, tem-se, em média, 1,8 milhões de registros em cada um dos </a:t>
            </a:r>
            <a:r>
              <a:rPr lang="pt-BR" sz="2800" dirty="0" smtClean="0"/>
              <a:t>anos;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6101" y="65006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23528" y="1808820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“Sem dados você é apenas mais uma pessoa com uma opinião”.</a:t>
            </a:r>
          </a:p>
          <a:p>
            <a:pPr marL="0" lvl="0" indent="0" algn="r">
              <a:lnSpc>
                <a:spcPct val="150000"/>
              </a:lnSpc>
              <a:buNone/>
            </a:pPr>
            <a:r>
              <a:rPr lang="pt-BR" sz="2000" dirty="0" smtClean="0"/>
              <a:t>W. Edwards Deming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52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3289448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0"/>
            <a:ext cx="82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Obrigado!</a:t>
            </a:r>
            <a:endParaRPr lang="pt-BR" sz="4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0828" y="4101747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danielgads@hotmail.com</a:t>
            </a:r>
          </a:p>
          <a:p>
            <a:pPr algn="ctr"/>
            <a:r>
              <a:rPr lang="pt-BR" sz="2000" dirty="0" smtClean="0"/>
              <a:t>gdebrito98@gmail.com</a:t>
            </a:r>
          </a:p>
          <a:p>
            <a:pPr algn="ctr"/>
            <a:r>
              <a:rPr lang="pt-BR" sz="2000" dirty="0" smtClean="0"/>
              <a:t>marceloccljr@gmail.com</a:t>
            </a:r>
          </a:p>
          <a:p>
            <a:pPr algn="ctr"/>
            <a:r>
              <a:rPr lang="pt-BR" sz="2000" dirty="0"/>
              <a:t>sr.hudrick@gmail.com</a:t>
            </a:r>
          </a:p>
          <a:p>
            <a:pPr algn="ctr"/>
            <a:r>
              <a:rPr lang="pt-BR" sz="2000" dirty="0" smtClean="0"/>
              <a:t>willian.rodrigues1106@gmail.com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78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Delimitação do tema</a:t>
            </a:r>
            <a:endParaRPr lang="pt-BR" sz="2800" b="1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 smtClean="0"/>
              <a:t>Colher informações sobre a </a:t>
            </a:r>
            <a:r>
              <a:rPr lang="pt-BR" sz="4000" dirty="0"/>
              <a:t>aplicação do processo de </a:t>
            </a:r>
            <a:r>
              <a:rPr lang="pt-BR" sz="4000" i="1" dirty="0"/>
              <a:t>Business </a:t>
            </a:r>
            <a:r>
              <a:rPr lang="pt-BR" sz="4000" i="1" dirty="0" smtClean="0"/>
              <a:t>Intelligence</a:t>
            </a:r>
            <a:r>
              <a:rPr lang="pt-BR" sz="4000" dirty="0" smtClean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/>
              <a:t>A</a:t>
            </a:r>
            <a:r>
              <a:rPr lang="pt-BR" sz="4000" dirty="0" smtClean="0"/>
              <a:t>nálise </a:t>
            </a:r>
            <a:r>
              <a:rPr lang="pt-BR" sz="4000" dirty="0"/>
              <a:t>do panorama da atuação do aluno </a:t>
            </a:r>
            <a:r>
              <a:rPr lang="pt-BR" sz="4000" dirty="0" smtClean="0"/>
              <a:t>negro na </a:t>
            </a:r>
            <a:r>
              <a:rPr lang="pt-BR" sz="4000" dirty="0"/>
              <a:t>educação básica </a:t>
            </a:r>
            <a:r>
              <a:rPr lang="pt-BR" sz="4000" dirty="0" smtClean="0"/>
              <a:t>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 smtClean="0"/>
              <a:t>Referência: </a:t>
            </a:r>
            <a:r>
              <a:rPr lang="pt-BR" sz="4000" dirty="0"/>
              <a:t>Base de Micro dados do Censo Escolar dos Anos de 2015 a 2018 do </a:t>
            </a:r>
            <a:r>
              <a:rPr lang="pt-BR" sz="4000" dirty="0" smtClean="0"/>
              <a:t>INEP;</a:t>
            </a:r>
            <a:endParaRPr lang="pt-BR" sz="40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4809" y="650862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Formulação do problema</a:t>
            </a:r>
            <a:endParaRPr lang="pt-BR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De </a:t>
            </a:r>
            <a:r>
              <a:rPr lang="pt-BR" sz="2800" dirty="0"/>
              <a:t>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921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Objetivos gerais</a:t>
            </a:r>
            <a:endParaRPr lang="pt-BR" sz="2800" b="1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</a:t>
            </a:r>
            <a:r>
              <a:rPr lang="pt-BR" sz="2800" dirty="0" smtClean="0"/>
              <a:t>presentar </a:t>
            </a:r>
            <a:r>
              <a:rPr lang="pt-BR" sz="2800" dirty="0"/>
              <a:t>de 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dos dados da atuação do aluno negro na educação básica </a:t>
            </a:r>
            <a:r>
              <a:rPr lang="pt-BR" sz="2800" dirty="0" smtClean="0"/>
              <a:t>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Comprovar a </a:t>
            </a:r>
            <a:r>
              <a:rPr lang="pt-BR" sz="2800" dirty="0"/>
              <a:t>utilidade do processo de BI para análise dos dados na Base de Micro dados do Censo Escolar dos Anos de 2015 a 2018 do </a:t>
            </a:r>
            <a:r>
              <a:rPr lang="pt-BR" sz="2800" dirty="0" smtClean="0"/>
              <a:t>INEP;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50036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Objetivos específicos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7525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 smtClean="0"/>
              <a:t>Levantar </a:t>
            </a:r>
            <a:r>
              <a:rPr lang="pt-BR" sz="2800" dirty="0"/>
              <a:t>o estado da arte </a:t>
            </a:r>
            <a:r>
              <a:rPr lang="pt-BR" sz="2800" dirty="0" smtClean="0"/>
              <a:t>sobre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sua metodologia e processos;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Aplicar a metodologia de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bem como os processos de ETL </a:t>
            </a:r>
            <a:r>
              <a:rPr lang="pt-BR" sz="2800" dirty="0" smtClean="0"/>
              <a:t>e </a:t>
            </a:r>
            <a:r>
              <a:rPr lang="pt-BR" sz="2800" dirty="0"/>
              <a:t>a montagem do ambiente de </a:t>
            </a:r>
            <a:r>
              <a:rPr lang="en-US" sz="2800" i="1" dirty="0" smtClean="0"/>
              <a:t>Data Warehouse</a:t>
            </a:r>
            <a:r>
              <a:rPr lang="pt-BR" sz="2800" dirty="0" smtClean="0"/>
              <a:t>;</a:t>
            </a:r>
            <a:endParaRPr lang="pt-BR" sz="2800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6499" y="6479772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Metodologia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30138" y="1694787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b="1" dirty="0" smtClean="0"/>
              <a:t>Pesquisa aplicada</a:t>
            </a:r>
            <a:r>
              <a:rPr lang="pt-BR" sz="2800" dirty="0" smtClean="0"/>
              <a:t>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descritiva</a:t>
            </a:r>
            <a:r>
              <a:rPr lang="pt-BR" sz="2800" dirty="0" smtClean="0"/>
              <a:t>: descrever </a:t>
            </a:r>
            <a:r>
              <a:rPr lang="pt-BR" sz="2800" dirty="0"/>
              <a:t>características de uma determinada população ou fenômeno</a:t>
            </a:r>
            <a:r>
              <a:rPr lang="pt-BR" sz="2800" dirty="0" smtClean="0"/>
              <a:t>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Bibliográfica</a:t>
            </a:r>
            <a:r>
              <a:rPr lang="pt-BR" sz="2800" dirty="0" smtClean="0"/>
              <a:t>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56"/>
            <a:ext cx="8229600" cy="564579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Embasamento teórico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84188" y="836712"/>
            <a:ext cx="6356573" cy="716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Business Intelligence</a:t>
            </a:r>
            <a:endParaRPr lang="pt-BR" sz="2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345"/>
            <a:ext cx="9144000" cy="5304656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Embasamento teórico</a:t>
            </a:r>
            <a:endParaRPr lang="pt-BR" sz="2800" b="1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Data Warehouse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79772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601" y="2111960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Depósito de dados orientado por: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Variável com o tempo;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1011</Words>
  <Application>Microsoft Office PowerPoint</Application>
  <PresentationFormat>Apresentação na tela (4:3)</PresentationFormat>
  <Paragraphs>180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Usuário do Windows</cp:lastModifiedBy>
  <cp:revision>173</cp:revision>
  <dcterms:created xsi:type="dcterms:W3CDTF">2019-12-06T04:09:26Z</dcterms:created>
  <dcterms:modified xsi:type="dcterms:W3CDTF">2019-12-11T17:27:11Z</dcterms:modified>
</cp:coreProperties>
</file>