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ADB8-A454-4D68-B05E-4B1A39519855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>
                <a:latin typeface="+mn-lt"/>
              </a:rPr>
              <a:t>Análise do Panorama da Atuação do ALUNO Negro na Educação Básica Brasileira de 2015 a 2018 utilizando BUSINESS INTELLIGENCE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1778" y="4005064"/>
            <a:ext cx="7068654" cy="1368152"/>
          </a:xfrm>
        </p:spPr>
        <p:txBody>
          <a:bodyPr>
            <a:normAutofit/>
          </a:bodyPr>
          <a:lstStyle/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1400" b="1" dirty="0" smtClean="0">
                <a:solidFill>
                  <a:schemeClr val="tx1"/>
                </a:solidFill>
              </a:rPr>
              <a:t>Willian De Sousa Rodrigues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3568" y="5949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Orientador: </a:t>
            </a:r>
            <a:r>
              <a:rPr lang="pt-BR" b="1" dirty="0"/>
              <a:t>Prof. Claudio </a:t>
            </a:r>
            <a:r>
              <a:rPr lang="pt-BR" b="1" dirty="0" smtClean="0"/>
              <a:t>Bernardo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Estudo de Caso: MEC e INEP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/>
              <a:t>Demandas e observações sobre os dados do </a:t>
            </a:r>
            <a:r>
              <a:rPr lang="pt-BR" sz="2400" dirty="0" smtClean="0"/>
              <a:t>INEP;</a:t>
            </a:r>
          </a:p>
          <a:p>
            <a:r>
              <a:rPr lang="pt-BR" sz="2400" cap="all" dirty="0" smtClean="0"/>
              <a:t>MEC:</a:t>
            </a:r>
          </a:p>
          <a:p>
            <a:pPr lvl="1" algn="just"/>
            <a:r>
              <a:rPr lang="pt-BR" sz="2000" dirty="0" smtClean="0"/>
              <a:t>Início em 1930 </a:t>
            </a:r>
            <a:r>
              <a:rPr lang="pt-BR" sz="2000" dirty="0" smtClean="0"/>
              <a:t>–</a:t>
            </a:r>
            <a:r>
              <a:rPr lang="pt-BR" sz="2000" dirty="0" smtClean="0"/>
              <a:t> Ministério dos Negócios da Educação e Saúde Pública;</a:t>
            </a:r>
          </a:p>
          <a:p>
            <a:pPr lvl="1" algn="just"/>
            <a:r>
              <a:rPr lang="pt-BR" sz="2000" dirty="0" smtClean="0"/>
              <a:t>1995 – criou-se o </a:t>
            </a:r>
            <a:r>
              <a:rPr lang="pt-BR" sz="2000" dirty="0"/>
              <a:t>Ministério da Educação e </a:t>
            </a:r>
            <a:r>
              <a:rPr lang="pt-BR" sz="2000" dirty="0" smtClean="0"/>
              <a:t>Cultura (MEC).</a:t>
            </a:r>
            <a:endParaRPr lang="pt-BR" sz="2000" cap="all" dirty="0" smtClean="0"/>
          </a:p>
          <a:p>
            <a:pPr algn="just"/>
            <a:r>
              <a:rPr lang="pt-BR" sz="2400" cap="all" dirty="0" smtClean="0"/>
              <a:t>INEP:</a:t>
            </a:r>
          </a:p>
          <a:p>
            <a:pPr lvl="1" algn="just"/>
            <a:r>
              <a:rPr lang="pt-BR" sz="2000" dirty="0" smtClean="0"/>
              <a:t>Criado </a:t>
            </a:r>
            <a:r>
              <a:rPr lang="pt-BR" sz="2000" dirty="0"/>
              <a:t>em 13 de janeiro de </a:t>
            </a:r>
            <a:r>
              <a:rPr lang="pt-BR" sz="2000" dirty="0" smtClean="0"/>
              <a:t>1937;</a:t>
            </a:r>
          </a:p>
          <a:p>
            <a:pPr lvl="1" algn="just"/>
            <a:r>
              <a:rPr lang="pt-BR" sz="2000" dirty="0" smtClean="0"/>
              <a:t>1938 – início dos trabalhos;</a:t>
            </a:r>
          </a:p>
          <a:p>
            <a:pPr lvl="1" algn="just"/>
            <a:r>
              <a:rPr lang="pt-BR" sz="2000" dirty="0"/>
              <a:t>Decreto-Lei nº </a:t>
            </a:r>
            <a:r>
              <a:rPr lang="pt-BR" sz="2000" dirty="0" smtClean="0"/>
              <a:t>580;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000" dirty="0" smtClean="0"/>
              <a:t>Introdução:</a:t>
            </a:r>
          </a:p>
          <a:p>
            <a:pPr lvl="1"/>
            <a:r>
              <a:rPr lang="pt-BR" sz="1600" dirty="0"/>
              <a:t>Fontes de Dados </a:t>
            </a:r>
            <a:r>
              <a:rPr lang="pt-BR" sz="1600" dirty="0" smtClean="0"/>
              <a:t>(</a:t>
            </a:r>
            <a:r>
              <a:rPr lang="en-US" sz="1600" i="1" dirty="0" smtClean="0"/>
              <a:t>Data Source</a:t>
            </a:r>
            <a:r>
              <a:rPr lang="pt-BR" sz="1600" dirty="0" smtClean="0"/>
              <a:t>);</a:t>
            </a:r>
            <a:endParaRPr lang="pt-BR" sz="1600" dirty="0"/>
          </a:p>
          <a:p>
            <a:pPr lvl="1"/>
            <a:r>
              <a:rPr lang="pt-BR" sz="1600" dirty="0"/>
              <a:t>Área de </a:t>
            </a:r>
            <a:r>
              <a:rPr lang="en-US" sz="1600" i="1" dirty="0" smtClean="0"/>
              <a:t>Staging</a:t>
            </a:r>
            <a:r>
              <a:rPr lang="en-US" sz="1600" dirty="0" smtClean="0"/>
              <a:t> (</a:t>
            </a:r>
            <a:r>
              <a:rPr lang="en-US" sz="1600" i="1" dirty="0" smtClean="0"/>
              <a:t>Staging Area</a:t>
            </a:r>
            <a:r>
              <a:rPr lang="pt-BR" sz="1600" dirty="0" smtClean="0"/>
              <a:t>);</a:t>
            </a:r>
          </a:p>
          <a:p>
            <a:pPr lvl="1"/>
            <a:r>
              <a:rPr lang="en-US" sz="1600" i="1" dirty="0" smtClean="0"/>
              <a:t>Data Warehouse </a:t>
            </a:r>
            <a:r>
              <a:rPr lang="pt-BR" sz="1600" dirty="0" smtClean="0"/>
              <a:t>(</a:t>
            </a:r>
            <a:r>
              <a:rPr lang="pt-BR" sz="1600" dirty="0"/>
              <a:t>DW</a:t>
            </a:r>
            <a:r>
              <a:rPr lang="pt-BR" sz="1600" dirty="0" smtClean="0"/>
              <a:t>);</a:t>
            </a:r>
          </a:p>
          <a:p>
            <a:pPr lvl="1"/>
            <a:r>
              <a:rPr lang="en-US" sz="1600" i="1" dirty="0" smtClean="0"/>
              <a:t>Data Marts</a:t>
            </a:r>
            <a:r>
              <a:rPr lang="pt-BR" sz="1600" i="1" dirty="0" smtClean="0"/>
              <a:t>;</a:t>
            </a:r>
          </a:p>
          <a:p>
            <a:pPr lvl="1"/>
            <a:r>
              <a:rPr lang="pt-BR" sz="1600" dirty="0"/>
              <a:t>Análise dos </a:t>
            </a:r>
            <a:r>
              <a:rPr lang="pt-BR" sz="1600" dirty="0" smtClean="0"/>
              <a:t>resultados.</a:t>
            </a:r>
          </a:p>
          <a:p>
            <a:pPr lvl="1"/>
            <a:endParaRPr lang="pt-BR" sz="16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8" name="Imagem 7" descr="https://panoply.io/uploads/versions/diagram8-1---x----750-376x---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97491"/>
            <a:ext cx="4392488" cy="250515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252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Fontes </a:t>
            </a:r>
            <a:r>
              <a:rPr lang="pt-BR" sz="2400" dirty="0"/>
              <a:t>de Dados </a:t>
            </a:r>
            <a:r>
              <a:rPr lang="pt-BR" sz="2400" dirty="0" smtClean="0"/>
              <a:t>(</a:t>
            </a:r>
            <a:r>
              <a:rPr lang="en-US" sz="2400" i="1" dirty="0" smtClean="0"/>
              <a:t>Data Source</a:t>
            </a:r>
            <a:r>
              <a:rPr lang="pt-BR" sz="2400" dirty="0" smtClean="0"/>
              <a:t>):</a:t>
            </a:r>
          </a:p>
          <a:p>
            <a:pPr lvl="1"/>
            <a:r>
              <a:rPr lang="pt-BR" sz="2000" dirty="0" smtClean="0"/>
              <a:t>Definição das </a:t>
            </a:r>
            <a:r>
              <a:rPr lang="pt-BR" sz="2000" dirty="0"/>
              <a:t>bases de </a:t>
            </a:r>
            <a:r>
              <a:rPr lang="pt-BR" sz="2000" dirty="0" smtClean="0"/>
              <a:t>dados;</a:t>
            </a:r>
          </a:p>
          <a:p>
            <a:pPr lvl="1"/>
            <a:r>
              <a:rPr lang="pt-BR" sz="2000" dirty="0" smtClean="0"/>
              <a:t>Arquivos em </a:t>
            </a:r>
            <a:r>
              <a:rPr lang="pt-BR" sz="2000" dirty="0"/>
              <a:t>formato CSV </a:t>
            </a:r>
            <a:r>
              <a:rPr lang="pt-BR" sz="2000" dirty="0" smtClean="0"/>
              <a:t>(</a:t>
            </a:r>
            <a:r>
              <a:rPr lang="en-US" sz="2000" i="1" dirty="0" smtClean="0"/>
              <a:t>Comma-separated Values</a:t>
            </a:r>
            <a:r>
              <a:rPr lang="pt-BR" sz="2000" i="1" dirty="0" smtClean="0"/>
              <a:t>);</a:t>
            </a:r>
          </a:p>
          <a:p>
            <a:pPr lvl="1"/>
            <a:r>
              <a:rPr lang="pt-BR" sz="2000" dirty="0" smtClean="0"/>
              <a:t>Tabelas auxiliares:</a:t>
            </a:r>
          </a:p>
          <a:p>
            <a:pPr lvl="2"/>
            <a:r>
              <a:rPr lang="pt-BR" sz="1600" dirty="0" smtClean="0"/>
              <a:t>Códigos </a:t>
            </a:r>
            <a:r>
              <a:rPr lang="pt-BR" sz="1600" dirty="0"/>
              <a:t>dos </a:t>
            </a:r>
            <a:r>
              <a:rPr lang="pt-BR" sz="1600" dirty="0" smtClean="0"/>
              <a:t>Países;</a:t>
            </a:r>
          </a:p>
          <a:p>
            <a:pPr lvl="2"/>
            <a:r>
              <a:rPr lang="pt-BR" sz="1600" dirty="0" smtClean="0"/>
              <a:t>Unidades </a:t>
            </a:r>
            <a:r>
              <a:rPr lang="pt-BR" sz="1600" dirty="0"/>
              <a:t>da Federação (</a:t>
            </a:r>
            <a:r>
              <a:rPr lang="pt-BR" sz="1600" dirty="0" smtClean="0"/>
              <a:t>UF);</a:t>
            </a:r>
          </a:p>
          <a:p>
            <a:pPr lvl="2"/>
            <a:r>
              <a:rPr lang="pt-BR" sz="1600" dirty="0" smtClean="0"/>
              <a:t>Municípios;</a:t>
            </a:r>
          </a:p>
          <a:p>
            <a:pPr lvl="2"/>
            <a:r>
              <a:rPr lang="pt-BR" sz="1600" dirty="0" smtClean="0"/>
              <a:t>Distritos;</a:t>
            </a:r>
          </a:p>
          <a:p>
            <a:pPr lvl="2"/>
            <a:r>
              <a:rPr lang="pt-BR" sz="1600" dirty="0" smtClean="0"/>
              <a:t>Mesorregiões;</a:t>
            </a:r>
            <a:endParaRPr lang="pt-BR" sz="1600" dirty="0"/>
          </a:p>
          <a:p>
            <a:pPr lvl="2"/>
            <a:r>
              <a:rPr lang="pt-BR" sz="1600" dirty="0" smtClean="0"/>
              <a:t>Microrregiões.</a:t>
            </a:r>
            <a:endParaRPr lang="pt-BR" sz="1600" i="1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/>
              <a:t>Área de </a:t>
            </a:r>
            <a:r>
              <a:rPr lang="en-US" sz="2400" i="1" dirty="0" smtClean="0"/>
              <a:t>Staging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Não volatilidade;</a:t>
            </a:r>
          </a:p>
          <a:p>
            <a:pPr lvl="1"/>
            <a:r>
              <a:rPr lang="pt-BR" sz="2000" dirty="0" smtClean="0"/>
              <a:t>Carrega </a:t>
            </a:r>
            <a:r>
              <a:rPr lang="pt-BR" sz="2000" dirty="0"/>
              <a:t>os dados no </a:t>
            </a:r>
            <a:r>
              <a:rPr lang="pt-BR" sz="2000" dirty="0" smtClean="0"/>
              <a:t>DW;</a:t>
            </a:r>
          </a:p>
          <a:p>
            <a:pPr lvl="1"/>
            <a:r>
              <a:rPr lang="en-US" sz="2000" i="1" dirty="0" smtClean="0"/>
              <a:t>Pentaho Data Integrator </a:t>
            </a:r>
            <a:r>
              <a:rPr lang="pt-BR" sz="2000" dirty="0" smtClean="0"/>
              <a:t>(</a:t>
            </a:r>
            <a:r>
              <a:rPr lang="pt-BR" sz="2000" dirty="0"/>
              <a:t>PDI</a:t>
            </a:r>
            <a:r>
              <a:rPr lang="pt-BR" sz="2000" dirty="0" smtClean="0"/>
              <a:t>);</a:t>
            </a:r>
          </a:p>
          <a:p>
            <a:pPr lvl="2"/>
            <a:r>
              <a:rPr lang="en-US" sz="1600" i="1" dirty="0" smtClean="0"/>
              <a:t>Job </a:t>
            </a:r>
            <a:r>
              <a:rPr lang="en-US" sz="1600" dirty="0" smtClean="0"/>
              <a:t>e </a:t>
            </a:r>
            <a:r>
              <a:rPr lang="en-US" sz="1600" i="1" dirty="0" smtClean="0"/>
              <a:t>Transformation</a:t>
            </a:r>
            <a:r>
              <a:rPr lang="pt-BR" sz="1600" i="1" dirty="0" smtClean="0"/>
              <a:t>;</a:t>
            </a:r>
            <a:endParaRPr lang="pt-BR" sz="16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8" name="Imagem 7" descr="https://help.pentaho.com/@api/deki/files/17546/PDI_JobExecutor_Samples.png?revision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4176464" cy="2448272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8092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/>
              <a:t>Área de </a:t>
            </a:r>
            <a:r>
              <a:rPr lang="en-US" sz="2400" i="1" dirty="0" smtClean="0"/>
              <a:t>Staging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Visão da ETL para bases principais:</a:t>
            </a:r>
          </a:p>
          <a:p>
            <a:pPr lvl="2"/>
            <a:r>
              <a:rPr lang="en-US" sz="1600" i="1" dirty="0" smtClean="0"/>
              <a:t>Get</a:t>
            </a:r>
            <a:r>
              <a:rPr lang="en-US" sz="1600" dirty="0" smtClean="0"/>
              <a:t> </a:t>
            </a:r>
            <a:r>
              <a:rPr lang="en-US" sz="1600" i="1" dirty="0" smtClean="0"/>
              <a:t>File Names;</a:t>
            </a:r>
          </a:p>
          <a:p>
            <a:pPr lvl="2"/>
            <a:r>
              <a:rPr lang="en-US" sz="1600" i="1" dirty="0" smtClean="0"/>
              <a:t>Text File Input;</a:t>
            </a:r>
          </a:p>
          <a:p>
            <a:pPr lvl="2"/>
            <a:r>
              <a:rPr lang="en-US" sz="1600" i="1" dirty="0" smtClean="0"/>
              <a:t>Table Output.</a:t>
            </a:r>
          </a:p>
          <a:p>
            <a:pPr lvl="2"/>
            <a:endParaRPr lang="en-US" sz="1600" dirty="0"/>
          </a:p>
          <a:p>
            <a:pPr lvl="1"/>
            <a:r>
              <a:rPr lang="pt-BR" sz="2000" dirty="0" smtClean="0"/>
              <a:t>Visão geral da ETL de auxiliares:</a:t>
            </a:r>
          </a:p>
          <a:p>
            <a:pPr lvl="2"/>
            <a:r>
              <a:rPr lang="en-US" sz="1600" i="1" dirty="0" smtClean="0"/>
              <a:t>Microsoft Excel Input;</a:t>
            </a:r>
          </a:p>
          <a:p>
            <a:pPr lvl="2"/>
            <a:r>
              <a:rPr lang="en-US" sz="1600" i="1" dirty="0" smtClean="0"/>
              <a:t>Table Output.</a:t>
            </a:r>
            <a:endParaRPr lang="en-US" sz="16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16" name="Imagem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1860" y="3717032"/>
            <a:ext cx="4176464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952" y="5113383"/>
            <a:ext cx="2520280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3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/>
              <a:t>Área de </a:t>
            </a:r>
            <a:r>
              <a:rPr lang="en-US" sz="2400" i="1" dirty="0" smtClean="0"/>
              <a:t>Staging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 smtClean="0"/>
              <a:t>Visão geral da ETL </a:t>
            </a:r>
            <a:r>
              <a:rPr lang="en-US" sz="2000" dirty="0" smtClean="0"/>
              <a:t>Staging</a:t>
            </a:r>
            <a:r>
              <a:rPr lang="pt-BR" sz="2000" dirty="0" smtClean="0"/>
              <a:t>: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Visão do Banco </a:t>
            </a:r>
            <a:r>
              <a:rPr lang="en-US" sz="2000" dirty="0" smtClean="0"/>
              <a:t>Staging</a:t>
            </a:r>
            <a:r>
              <a:rPr lang="pt-BR" sz="2000" dirty="0" smtClean="0"/>
              <a:t>:</a:t>
            </a:r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11" name="Imagem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3485776"/>
            <a:ext cx="4176464" cy="103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4005064"/>
            <a:ext cx="1418427" cy="2500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6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i="1" dirty="0"/>
              <a:t>Data </a:t>
            </a:r>
            <a:r>
              <a:rPr lang="pt-BR" sz="2400" i="1" dirty="0" err="1"/>
              <a:t>Warehouse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Fato e </a:t>
            </a:r>
            <a:r>
              <a:rPr lang="pt-BR" sz="2000" dirty="0" smtClean="0"/>
              <a:t>Dimensão;</a:t>
            </a:r>
          </a:p>
          <a:p>
            <a:pPr lvl="1"/>
            <a:r>
              <a:rPr lang="pt-BR" sz="2000" dirty="0"/>
              <a:t>Abordagem </a:t>
            </a:r>
            <a:r>
              <a:rPr lang="pt-BR" sz="2000" dirty="0" err="1"/>
              <a:t>Inmon</a:t>
            </a:r>
            <a:r>
              <a:rPr lang="pt-BR" sz="2000" dirty="0"/>
              <a:t> x </a:t>
            </a:r>
            <a:r>
              <a:rPr lang="pt-BR" sz="2000" dirty="0" err="1" smtClean="0"/>
              <a:t>Kimball</a:t>
            </a:r>
            <a:r>
              <a:rPr lang="pt-BR" sz="2000" dirty="0" smtClean="0"/>
              <a:t>;</a:t>
            </a:r>
          </a:p>
          <a:p>
            <a:pPr lvl="1"/>
            <a:endParaRPr lang="pt-BR" sz="20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39049"/>
            <a:ext cx="3577962" cy="164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39049"/>
            <a:ext cx="3671768" cy="16485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/>
          <p:cNvSpPr txBox="1"/>
          <p:nvPr/>
        </p:nvSpPr>
        <p:spPr>
          <a:xfrm>
            <a:off x="4442604" y="477599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i="1" dirty="0"/>
              <a:t>Data </a:t>
            </a:r>
            <a:r>
              <a:rPr lang="pt-BR" sz="2400" i="1" dirty="0" err="1"/>
              <a:t>Warehouse</a:t>
            </a:r>
            <a:r>
              <a:rPr lang="pt-BR" sz="2400" dirty="0" smtClean="0"/>
              <a:t>:</a:t>
            </a:r>
          </a:p>
          <a:p>
            <a:pPr lvl="1" algn="just"/>
            <a:r>
              <a:rPr lang="pt-BR" sz="2000" dirty="0"/>
              <a:t>Modelos Estrela e Floco de Neve (</a:t>
            </a:r>
            <a:r>
              <a:rPr lang="pt-BR" sz="2000" i="1" dirty="0"/>
              <a:t>Star </a:t>
            </a:r>
            <a:r>
              <a:rPr lang="pt-BR" sz="2000" i="1" dirty="0" err="1"/>
              <a:t>Schema</a:t>
            </a:r>
            <a:r>
              <a:rPr lang="pt-BR" sz="2000" i="1" dirty="0"/>
              <a:t> </a:t>
            </a:r>
            <a:r>
              <a:rPr lang="pt-BR" sz="2000" i="1" dirty="0" err="1"/>
              <a:t>and</a:t>
            </a:r>
            <a:r>
              <a:rPr lang="pt-BR" sz="2000" dirty="0"/>
              <a:t> </a:t>
            </a:r>
            <a:r>
              <a:rPr lang="pt-BR" sz="2000" i="1" dirty="0" err="1"/>
              <a:t>Snow-Flake</a:t>
            </a:r>
            <a:r>
              <a:rPr lang="pt-BR" sz="2000" dirty="0"/>
              <a:t> </a:t>
            </a:r>
            <a:r>
              <a:rPr lang="pt-BR" sz="2000" i="1" dirty="0" err="1"/>
              <a:t>Schema</a:t>
            </a:r>
            <a:r>
              <a:rPr lang="pt-BR" sz="2000" dirty="0" smtClean="0"/>
              <a:t>);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18" name="Imagem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077072"/>
            <a:ext cx="3384376" cy="1944216"/>
          </a:xfrm>
          <a:prstGeom prst="rect">
            <a:avLst/>
          </a:prstGeom>
          <a:noFill/>
        </p:spPr>
      </p:pic>
      <p:pic>
        <p:nvPicPr>
          <p:cNvPr id="19" name="Imagem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7209" y="4081090"/>
            <a:ext cx="3384376" cy="19361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aixaDeTexto 19"/>
          <p:cNvSpPr txBox="1"/>
          <p:nvPr/>
        </p:nvSpPr>
        <p:spPr>
          <a:xfrm>
            <a:off x="4364602" y="4772954"/>
            <a:ext cx="2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92488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i="1" dirty="0"/>
              <a:t>Data </a:t>
            </a:r>
            <a:r>
              <a:rPr lang="pt-BR" sz="2400" i="1" dirty="0" err="1"/>
              <a:t>Warehouse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Indicadores levantados para as </a:t>
            </a:r>
            <a:r>
              <a:rPr lang="pt-BR" sz="2000" dirty="0" smtClean="0"/>
              <a:t>análises:</a:t>
            </a:r>
          </a:p>
          <a:p>
            <a:pPr lvl="2" algn="just"/>
            <a:r>
              <a:rPr lang="pt-BR" sz="1600" dirty="0" smtClean="0"/>
              <a:t>Qual o total de alunos por cada Cor/Raça definida pelo Censo Escolar entre os anos da análise?</a:t>
            </a:r>
          </a:p>
          <a:p>
            <a:pPr lvl="2" algn="just"/>
            <a:r>
              <a:rPr lang="pt-BR" sz="1600" dirty="0" smtClean="0"/>
              <a:t>Qual o total de alunos que se declararam negros entre os anos da análise?</a:t>
            </a:r>
          </a:p>
          <a:p>
            <a:pPr lvl="2" algn="just"/>
            <a:r>
              <a:rPr lang="pt-BR" sz="1600" dirty="0" smtClean="0"/>
              <a:t>Qual o total de alunos estrangeiros que se declararam negros entre os anos da análise?</a:t>
            </a:r>
          </a:p>
          <a:p>
            <a:pPr lvl="2" algn="just"/>
            <a:r>
              <a:rPr lang="pt-BR" sz="1600" dirty="0" smtClean="0"/>
              <a:t>Qual o país que possui a maior quantidade de alunos estrangeiros negros no Brasil entre os anos da análise?</a:t>
            </a:r>
          </a:p>
          <a:p>
            <a:pPr lvl="2" algn="just"/>
            <a:r>
              <a:rPr lang="pt-BR" sz="1600" dirty="0" smtClean="0"/>
              <a:t>Qual a UF que possui a maior concentração de alunos estrangeiros negros?</a:t>
            </a:r>
          </a:p>
          <a:p>
            <a:pPr lvl="2" algn="just"/>
            <a:r>
              <a:rPr lang="pt-BR" sz="1600" dirty="0"/>
              <a:t>Qual o total de alunos negros por região, UF e município entre os anos da análise</a:t>
            </a:r>
            <a:r>
              <a:rPr lang="pt-BR" sz="1600" dirty="0" smtClean="0"/>
              <a:t>?</a:t>
            </a:r>
          </a:p>
          <a:p>
            <a:pPr lvl="2" algn="just"/>
            <a:r>
              <a:rPr lang="pt-BR" sz="1600" dirty="0" smtClean="0"/>
              <a:t>Qual é a diferença de alunos negros entre as regiões Nordeste e Sudeste nos anos da análise?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1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 lnSpcReduction="10000"/>
          </a:bodyPr>
          <a:lstStyle/>
          <a:p>
            <a:endParaRPr lang="pt-BR" sz="2400" dirty="0" smtClean="0"/>
          </a:p>
          <a:p>
            <a:r>
              <a:rPr lang="pt-BR" sz="2400" i="1" dirty="0"/>
              <a:t>Data </a:t>
            </a:r>
            <a:r>
              <a:rPr lang="pt-BR" sz="2400" i="1" dirty="0" err="1"/>
              <a:t>Warehouse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Indicadores levantados para as </a:t>
            </a:r>
            <a:r>
              <a:rPr lang="pt-BR" sz="2000" dirty="0" smtClean="0"/>
              <a:t>análises:</a:t>
            </a:r>
          </a:p>
          <a:p>
            <a:pPr lvl="2" algn="just"/>
            <a:r>
              <a:rPr lang="pt-BR" sz="1600" dirty="0" smtClean="0"/>
              <a:t>Qual é a quantidade de alunos negros no Distrito Federal entre os anos da análise?</a:t>
            </a:r>
          </a:p>
          <a:p>
            <a:pPr lvl="2" algn="just"/>
            <a:r>
              <a:rPr lang="pt-BR" sz="1600" dirty="0" smtClean="0"/>
              <a:t>Qual a quantidade de alunos negros que estudam em escolas sem água, energia, esgoto e alimentação entre os anos da análise?</a:t>
            </a:r>
          </a:p>
          <a:p>
            <a:pPr lvl="2" algn="just"/>
            <a:r>
              <a:rPr lang="pt-BR" sz="1600" dirty="0" smtClean="0"/>
              <a:t>Qual a quantidade de alunos negros por sexo entre os anos da análise?</a:t>
            </a:r>
          </a:p>
          <a:p>
            <a:pPr lvl="2" algn="just"/>
            <a:r>
              <a:rPr lang="pt-BR" sz="1600" dirty="0" smtClean="0"/>
              <a:t>Qual a quantidade de alunos negros nos módulos de ensino Presencial, Semipresencial e a Distância entre os anos da análise?</a:t>
            </a:r>
          </a:p>
          <a:p>
            <a:pPr lvl="2" algn="just"/>
            <a:r>
              <a:rPr lang="pt-BR" sz="1600" dirty="0" smtClean="0"/>
              <a:t>Qual a quantidade de alunos negros que moram em zona Urbana ou Rural entre os anos da análise?</a:t>
            </a:r>
          </a:p>
          <a:p>
            <a:pPr lvl="2" algn="just"/>
            <a:r>
              <a:rPr lang="pt-BR" sz="1600" dirty="0" smtClean="0"/>
              <a:t>Qual a quantidade de alunos negros que estudam em escolas Públicas e Privadas?</a:t>
            </a:r>
          </a:p>
          <a:p>
            <a:pPr lvl="2" algn="just"/>
            <a:r>
              <a:rPr lang="pt-BR" sz="1600" dirty="0" smtClean="0"/>
              <a:t>Qual a quantidade de alunos negros que estudam em escolas Urbanas e Rurais?</a:t>
            </a:r>
          </a:p>
          <a:p>
            <a:pPr lvl="2" algn="just"/>
            <a:r>
              <a:rPr lang="pt-BR" sz="1600" dirty="0" smtClean="0"/>
              <a:t>Qual a quantidade de alunos negros em cada etapa de ensino definida no censo entre os anos da análise?</a:t>
            </a:r>
          </a:p>
          <a:p>
            <a:pPr lvl="2"/>
            <a:endParaRPr lang="pt-BR" sz="16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endParaRPr lang="pt-BR" sz="2400" dirty="0"/>
          </a:p>
          <a:p>
            <a:pPr algn="just"/>
            <a:r>
              <a:rPr lang="pt-BR" sz="2400" dirty="0" smtClean="0"/>
              <a:t>Princípio da transparência na Administração Pública previstas no Art. 37 da Constituição Federal de 1988;</a:t>
            </a:r>
          </a:p>
          <a:p>
            <a:pPr algn="just"/>
            <a:r>
              <a:rPr lang="pt-BR" sz="2400" dirty="0" smtClean="0"/>
              <a:t>Necessidade </a:t>
            </a:r>
            <a:r>
              <a:rPr lang="pt-BR" sz="2400" dirty="0"/>
              <a:t>de uma análise do panorama da atuação do aluno negro na educação básica </a:t>
            </a:r>
            <a:r>
              <a:rPr lang="pt-BR" sz="2400" dirty="0" smtClean="0"/>
              <a:t>brasileira;</a:t>
            </a:r>
          </a:p>
          <a:p>
            <a:pPr algn="just"/>
            <a:r>
              <a:rPr lang="pt-BR" sz="2400" dirty="0" smtClean="0"/>
              <a:t>Demonstrar </a:t>
            </a:r>
            <a:r>
              <a:rPr lang="pt-BR" sz="2400" dirty="0"/>
              <a:t>o processo de BI para análise de </a:t>
            </a:r>
            <a:r>
              <a:rPr lang="pt-BR" sz="2400" dirty="0" smtClean="0"/>
              <a:t>dados.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Descrição da Montagem do Ambiente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i="1" dirty="0"/>
              <a:t>Data </a:t>
            </a:r>
            <a:r>
              <a:rPr lang="pt-BR" sz="2400" i="1" dirty="0" err="1"/>
              <a:t>Warehouse</a:t>
            </a:r>
            <a:r>
              <a:rPr lang="pt-BR" sz="2400" dirty="0" smtClean="0"/>
              <a:t>:</a:t>
            </a:r>
            <a:endParaRPr lang="pt-BR" sz="1600" dirty="0"/>
          </a:p>
          <a:p>
            <a:pPr lvl="1"/>
            <a:r>
              <a:rPr lang="pt-BR" sz="2000" dirty="0"/>
              <a:t>Processo ETL para carga do </a:t>
            </a:r>
            <a:r>
              <a:rPr lang="pt-BR" sz="2000" i="1" dirty="0"/>
              <a:t>Data </a:t>
            </a:r>
            <a:r>
              <a:rPr lang="pt-BR" sz="2000" i="1" dirty="0" err="1" smtClean="0"/>
              <a:t>Warehouse</a:t>
            </a:r>
            <a:r>
              <a:rPr lang="pt-BR" sz="2000" i="1" dirty="0" smtClean="0"/>
              <a:t>:</a:t>
            </a:r>
          </a:p>
          <a:p>
            <a:pPr lvl="2"/>
            <a:r>
              <a:rPr lang="pt-BR" sz="1600" dirty="0"/>
              <a:t>Definição dos indicadores </a:t>
            </a:r>
            <a:r>
              <a:rPr lang="pt-BR" sz="1600" dirty="0" smtClean="0"/>
              <a:t>nulos;</a:t>
            </a:r>
          </a:p>
          <a:p>
            <a:pPr lvl="2"/>
            <a:r>
              <a:rPr lang="pt-BR" sz="1600" dirty="0"/>
              <a:t>Dimensão Tempo (Ano</a:t>
            </a:r>
            <a:r>
              <a:rPr lang="pt-BR" sz="1600" dirty="0" smtClean="0"/>
              <a:t>):</a:t>
            </a:r>
          </a:p>
          <a:p>
            <a:pPr lvl="3"/>
            <a:r>
              <a:rPr lang="pt-BR" sz="1200" i="1" dirty="0" smtClean="0"/>
              <a:t>Data Grid;</a:t>
            </a:r>
          </a:p>
          <a:p>
            <a:pPr lvl="3"/>
            <a:r>
              <a:rPr lang="pt-BR" sz="1200" i="1" dirty="0" err="1" smtClean="0"/>
              <a:t>Table</a:t>
            </a:r>
            <a:r>
              <a:rPr lang="pt-BR" sz="1200" i="1" dirty="0" smtClean="0"/>
              <a:t> Output.</a:t>
            </a:r>
          </a:p>
          <a:p>
            <a:pPr lvl="2"/>
            <a:r>
              <a:rPr lang="pt-BR" sz="1600" dirty="0"/>
              <a:t>Dimensões </a:t>
            </a:r>
            <a:r>
              <a:rPr lang="pt-BR" sz="1600" dirty="0" smtClean="0"/>
              <a:t>Localidade:</a:t>
            </a:r>
          </a:p>
          <a:p>
            <a:pPr lvl="3"/>
            <a:r>
              <a:rPr lang="pt-BR" sz="1200" dirty="0" smtClean="0"/>
              <a:t>Dimensão Localidade Distrito;</a:t>
            </a:r>
          </a:p>
          <a:p>
            <a:pPr lvl="3"/>
            <a:r>
              <a:rPr lang="pt-BR" sz="1200" dirty="0" smtClean="0"/>
              <a:t>Dimensão Localidade Município;</a:t>
            </a:r>
            <a:endParaRPr lang="pt-BR" sz="1600" dirty="0" smtClean="0"/>
          </a:p>
          <a:p>
            <a:pPr lvl="2"/>
            <a:r>
              <a:rPr lang="pt-BR" sz="1600" dirty="0"/>
              <a:t>Dimensão </a:t>
            </a:r>
            <a:r>
              <a:rPr lang="pt-BR" sz="1600" dirty="0" smtClean="0"/>
              <a:t>Escola;</a:t>
            </a:r>
            <a:endParaRPr lang="pt-BR" sz="1200" dirty="0"/>
          </a:p>
          <a:p>
            <a:pPr lvl="2"/>
            <a:r>
              <a:rPr lang="pt-BR" sz="1600" dirty="0"/>
              <a:t>Fato </a:t>
            </a:r>
            <a:r>
              <a:rPr lang="pt-BR" sz="1600" dirty="0" smtClean="0"/>
              <a:t>Aluno.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32310"/>
            <a:ext cx="1611234" cy="676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0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Resultados Da Análise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 algn="just"/>
            <a:r>
              <a:rPr lang="pt-BR" sz="2400" dirty="0"/>
              <a:t>Qual o total de alunos por cada Cor/Raça definida pelo Censo Escolar entre os anos da análise</a:t>
            </a:r>
            <a:r>
              <a:rPr lang="pt-BR" sz="2400" dirty="0" smtClean="0"/>
              <a:t>?</a:t>
            </a:r>
          </a:p>
          <a:p>
            <a:pPr lvl="0"/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92" y="3573016"/>
            <a:ext cx="5735320" cy="28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Resultados Da Análise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 algn="just"/>
            <a:r>
              <a:rPr lang="pt-BR" sz="2400" dirty="0"/>
              <a:t>Qual o total de alunos que se declararam negros entre os anos da análise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01008"/>
            <a:ext cx="5759450" cy="29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Resultados Da Análise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 algn="just"/>
            <a:r>
              <a:rPr lang="pt-BR" sz="2400" dirty="0"/>
              <a:t>Qual o total de alunos estrangeiros que se declararam negros entre os anos da análise?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61" y="3501008"/>
            <a:ext cx="5728335" cy="30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o país que possui a maior quantidade de alunos estrangeiros negros no Brasil entre os anos da análise?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32" y="3577285"/>
            <a:ext cx="5759450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a UF que possui a maior concentração de alunos estrangeiros negros?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46" y="3573015"/>
            <a:ext cx="5760085" cy="28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Qual </a:t>
            </a:r>
            <a:r>
              <a:rPr lang="pt-BR" sz="2400" dirty="0"/>
              <a:t>o total de alunos negros por região, UF e município entre os anos da análise</a:t>
            </a:r>
            <a:r>
              <a:rPr lang="pt-BR" sz="2400" dirty="0" smtClean="0"/>
              <a:t>?</a:t>
            </a:r>
          </a:p>
          <a:p>
            <a:pPr lvl="0" algn="just"/>
            <a:r>
              <a:rPr lang="pt-BR" sz="2400" dirty="0"/>
              <a:t>Qual é a diferença de alunos negros entre as regiões nordeste e sudeste nos anos da análise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82" y="3798532"/>
            <a:ext cx="540032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r>
              <a:rPr lang="pt-BR" sz="2400" dirty="0"/>
              <a:t>Contagem de alunos negros por UF (Top 10)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1" y="3518449"/>
            <a:ext cx="57600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r>
              <a:rPr lang="pt-BR" sz="2400" dirty="0"/>
              <a:t>Contagem de alunos negros por município (Top 10)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19" y="3429000"/>
            <a:ext cx="5759450" cy="29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é a quantidade de alunos negros no Distrito Federal entre os anos da análise?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340" y="3501008"/>
            <a:ext cx="5735320" cy="2793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Delimitação do Tema</a:t>
            </a:r>
            <a:endParaRPr lang="pt-BR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Este </a:t>
            </a:r>
            <a:r>
              <a:rPr lang="pt-BR" sz="2400" dirty="0"/>
              <a:t>projeto de pesquisa delimitou-se em colher informações sobre de que forma a aplicação do processo de </a:t>
            </a:r>
            <a:r>
              <a:rPr lang="pt-BR" sz="2400" i="1" dirty="0"/>
              <a:t>Business </a:t>
            </a:r>
            <a:r>
              <a:rPr lang="pt-BR" sz="2400" i="1" dirty="0" err="1"/>
              <a:t>Intelligence</a:t>
            </a:r>
            <a:r>
              <a:rPr lang="pt-BR" sz="2400" dirty="0"/>
              <a:t> auxilia uma análise do panorama da atuação do aluno negro na educação básica brasileira tendo como referência a/o Base de Micro dados do Censo Escolar dos Anos de 2015 a 2018 do INEP.</a:t>
            </a:r>
          </a:p>
          <a:p>
            <a:endParaRPr lang="pt-BR" sz="2400" dirty="0" smtClean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a quantidade de alunos negros que estudam em escolas sem água, energia, esgoto e alimentação entre os anos da análise?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33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Contagem de alunos negros com água inexistente nas escolas por ano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0714" y="3416423"/>
            <a:ext cx="5763260" cy="3255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7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algn="just"/>
            <a:r>
              <a:rPr lang="pt-BR" sz="2400" dirty="0"/>
              <a:t>Contagem de alunos negros com energia inexistente nas escolas por ano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7355" y="3428999"/>
            <a:ext cx="5749290" cy="2976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9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algn="just"/>
            <a:r>
              <a:rPr lang="pt-BR" sz="2400" dirty="0"/>
              <a:t>Contagem de alunos negros com alimentação inexistente nas escolas por ano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1" y="3429000"/>
            <a:ext cx="576008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algn="just"/>
            <a:r>
              <a:rPr lang="pt-BR" sz="2400" dirty="0"/>
              <a:t>Contagem de alunos negros com esgoto inexistente nas escolas por ano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21" y="3501008"/>
            <a:ext cx="577024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a quantidade de alunos negros por sexo entre os anos da análise?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1" y="3501008"/>
            <a:ext cx="5760085" cy="26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algn="just"/>
            <a:r>
              <a:rPr lang="pt-BR" sz="2400" dirty="0"/>
              <a:t>Qual a quantidade de alunos negros nos módulos de ensino presencial, semipresencial e a distância entre os anos da análise?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3645024"/>
            <a:ext cx="5741035" cy="297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0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a quantidade de alunos negros que moram em zona urbana ou rural entre os anos da análise</a:t>
            </a:r>
            <a:r>
              <a:rPr lang="pt-BR" sz="2400" dirty="0" smtClean="0"/>
              <a:t>?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021" y="3501008"/>
            <a:ext cx="5735955" cy="296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a quantidade de alunos negros que estudam em escolas públicas e privadas?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0370" y="3527083"/>
            <a:ext cx="5763260" cy="2980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3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pPr lvl="0" algn="just"/>
            <a:r>
              <a:rPr lang="pt-BR" sz="2400" dirty="0"/>
              <a:t>Qual a quantidade de alunos negros que estudam em escolas urbanas e rurais?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47" y="3573016"/>
            <a:ext cx="5742305" cy="2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Formulação do Problema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De </a:t>
            </a:r>
            <a:r>
              <a:rPr lang="pt-BR" sz="2400" dirty="0"/>
              <a:t>que forma a aplicação do processo de </a:t>
            </a:r>
            <a:r>
              <a:rPr lang="en-US" sz="2400" i="1" dirty="0" smtClean="0"/>
              <a:t>Business Intelligence</a:t>
            </a:r>
            <a:r>
              <a:rPr lang="en-US" sz="2400" dirty="0" smtClean="0"/>
              <a:t> </a:t>
            </a:r>
            <a:r>
              <a:rPr lang="pt-BR" sz="2400" dirty="0" smtClean="0"/>
              <a:t>auxilia </a:t>
            </a:r>
            <a:r>
              <a:rPr lang="pt-BR" sz="2400" dirty="0"/>
              <a:t>uma análise do panorama da atuação do aluno negro na educação básica brasileira?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dirty="0" smtClean="0"/>
              <a:t>Qual </a:t>
            </a:r>
            <a:r>
              <a:rPr lang="pt-BR" sz="2400" dirty="0"/>
              <a:t>a quantidade de alunos negros em cada etapa de ensino definida no censo entre os anos da análise</a:t>
            </a:r>
            <a:r>
              <a:rPr lang="pt-BR" sz="2400" dirty="0" smtClean="0"/>
              <a:t>?</a:t>
            </a:r>
          </a:p>
          <a:p>
            <a:pPr lvl="1" algn="just"/>
            <a:r>
              <a:rPr lang="pt-BR" sz="2000" dirty="0"/>
              <a:t>Contagem de alunos negros por etapa de ensino em 2015 (Top 10)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4376" cy="29523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76056" y="378904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-1: Informação desconhecida;</a:t>
            </a:r>
          </a:p>
          <a:p>
            <a:r>
              <a:rPr lang="pt-BR" sz="1200" b="1" dirty="0"/>
              <a:t>14: Ensino Fundamental de 9 anos - 1º Ano;</a:t>
            </a:r>
          </a:p>
          <a:p>
            <a:r>
              <a:rPr lang="pt-BR" sz="1200" b="1" dirty="0"/>
              <a:t>15: Ensino Fundamental de 9 anos - 2º Ano;</a:t>
            </a:r>
          </a:p>
          <a:p>
            <a:r>
              <a:rPr lang="pt-BR" sz="1200" b="1" dirty="0"/>
              <a:t>16: Ensino Fundamental de 9 anos - 3º Ano;</a:t>
            </a:r>
          </a:p>
          <a:p>
            <a:r>
              <a:rPr lang="pt-BR" sz="1200" b="1" dirty="0"/>
              <a:t>17: Ensino Fundamental de 9 anos - 4º Ano;</a:t>
            </a:r>
          </a:p>
          <a:p>
            <a:r>
              <a:rPr lang="pt-BR" sz="1200" b="1" dirty="0"/>
              <a:t>18: Ensino Fundamental de 9 anos - 5º Ano</a:t>
            </a:r>
            <a:r>
              <a:rPr lang="pt-BR" sz="1200" b="1" dirty="0" smtClean="0"/>
              <a:t>;</a:t>
            </a:r>
            <a:endParaRPr lang="pt-BR" sz="1200" b="1" dirty="0"/>
          </a:p>
          <a:p>
            <a:r>
              <a:rPr lang="pt-BR" sz="1200" b="1" dirty="0" smtClean="0"/>
              <a:t>19</a:t>
            </a:r>
            <a:r>
              <a:rPr lang="pt-BR" sz="1200" b="1" dirty="0"/>
              <a:t>: Ensino Fundamental de 9 anos - 6º Ano;</a:t>
            </a:r>
          </a:p>
          <a:p>
            <a:r>
              <a:rPr lang="pt-BR" sz="1200" b="1" dirty="0"/>
              <a:t>2: Educação Infantil - Pré-escola;</a:t>
            </a:r>
          </a:p>
          <a:p>
            <a:r>
              <a:rPr lang="pt-BR" sz="1200" b="1" dirty="0"/>
              <a:t>20: Ensino Fundamental de 9 anos - 7º Ano;</a:t>
            </a:r>
          </a:p>
          <a:p>
            <a:r>
              <a:rPr lang="pt-BR" sz="1200" b="1" dirty="0"/>
              <a:t>25: Ensino Médio - 1ª Série</a:t>
            </a:r>
            <a:r>
              <a:rPr lang="pt-BR" sz="1200" b="1" dirty="0" smtClean="0"/>
              <a:t>;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5348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dirty="0" smtClean="0"/>
              <a:t>Qual </a:t>
            </a:r>
            <a:r>
              <a:rPr lang="pt-BR" sz="2400" dirty="0"/>
              <a:t>a quantidade de alunos negros em cada etapa de ensino definida no censo entre os anos da análise</a:t>
            </a:r>
            <a:r>
              <a:rPr lang="pt-BR" sz="2400" dirty="0" smtClean="0"/>
              <a:t>?</a:t>
            </a:r>
          </a:p>
          <a:p>
            <a:pPr lvl="1" algn="just"/>
            <a:r>
              <a:rPr lang="pt-BR" sz="2000" dirty="0"/>
              <a:t>Contagem de alunos negros por etapa de ensino em 2016 (Top 10)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76056" y="378904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1: Educação Infantil – Creche;</a:t>
            </a:r>
          </a:p>
          <a:p>
            <a:r>
              <a:rPr lang="pt-BR" sz="1200" b="1" dirty="0"/>
              <a:t>-1: Informação desconhecida;</a:t>
            </a:r>
          </a:p>
          <a:p>
            <a:r>
              <a:rPr lang="pt-BR" sz="1200" b="1" dirty="0"/>
              <a:t>15: Ensino Fundamental de 9 anos - 2º Ano;</a:t>
            </a:r>
          </a:p>
          <a:p>
            <a:r>
              <a:rPr lang="pt-BR" sz="1200" b="1" dirty="0"/>
              <a:t>16: Ensino Fundamental de 9 anos - 3º Ano;</a:t>
            </a:r>
          </a:p>
          <a:p>
            <a:r>
              <a:rPr lang="pt-BR" sz="1200" b="1" dirty="0"/>
              <a:t>17: Ensino Fundamental de 9 anos - 4º Ano;</a:t>
            </a:r>
          </a:p>
          <a:p>
            <a:r>
              <a:rPr lang="pt-BR" sz="1200" b="1" dirty="0"/>
              <a:t>18: Ensino Fundamental de 9 anos - 5º Ano;</a:t>
            </a:r>
          </a:p>
          <a:p>
            <a:r>
              <a:rPr lang="pt-BR" sz="1200" b="1" dirty="0" smtClean="0"/>
              <a:t>19</a:t>
            </a:r>
            <a:r>
              <a:rPr lang="pt-BR" sz="1200" b="1" dirty="0"/>
              <a:t>: Ensino Fundamental de 9 anos - 6º Ano;</a:t>
            </a:r>
          </a:p>
          <a:p>
            <a:r>
              <a:rPr lang="pt-BR" sz="1200" b="1" dirty="0"/>
              <a:t>2: Educação Infantil - Pré-escola;</a:t>
            </a:r>
          </a:p>
          <a:p>
            <a:r>
              <a:rPr lang="pt-BR" sz="1200" b="1" dirty="0"/>
              <a:t>20: Ensino Fundamental de 9 anos - 7º Ano;</a:t>
            </a:r>
          </a:p>
          <a:p>
            <a:r>
              <a:rPr lang="pt-BR" sz="1200" b="1" dirty="0"/>
              <a:t>25: Ensino Médio - 1ª Série;</a:t>
            </a:r>
          </a:p>
        </p:txBody>
      </p: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437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dirty="0" smtClean="0"/>
              <a:t>Qual </a:t>
            </a:r>
            <a:r>
              <a:rPr lang="pt-BR" sz="2400" dirty="0"/>
              <a:t>a quantidade de alunos negros em cada etapa de ensino definida no censo entre os anos da análise</a:t>
            </a:r>
            <a:r>
              <a:rPr lang="pt-BR" sz="2400" dirty="0" smtClean="0"/>
              <a:t>?</a:t>
            </a:r>
          </a:p>
          <a:p>
            <a:pPr lvl="1" algn="just"/>
            <a:r>
              <a:rPr lang="pt-BR" sz="2000" dirty="0"/>
              <a:t>Contagem de alunos negros por etapa de ensino em </a:t>
            </a:r>
            <a:r>
              <a:rPr lang="pt-BR" sz="2000" dirty="0" smtClean="0"/>
              <a:t>2017 </a:t>
            </a:r>
            <a:r>
              <a:rPr lang="pt-BR" sz="2000" dirty="0"/>
              <a:t>(Top 10)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76056" y="378904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1: Educação Infantil – Creche;</a:t>
            </a:r>
          </a:p>
          <a:p>
            <a:r>
              <a:rPr lang="pt-BR" sz="1200" b="1" dirty="0"/>
              <a:t>-1: Informação desconhecida;</a:t>
            </a:r>
          </a:p>
          <a:p>
            <a:r>
              <a:rPr lang="pt-BR" sz="1200" b="1" dirty="0"/>
              <a:t>16: Ensino Fundamental de 9 anos - 3º Ano;</a:t>
            </a:r>
          </a:p>
          <a:p>
            <a:r>
              <a:rPr lang="pt-BR" sz="1200" b="1" dirty="0"/>
              <a:t>17: Ensino Fundamental de 9 anos - 4º Ano;</a:t>
            </a:r>
          </a:p>
          <a:p>
            <a:r>
              <a:rPr lang="pt-BR" sz="1200" b="1" dirty="0"/>
              <a:t>18: Ensino Fundamental de 9 anos - 5º Ano;</a:t>
            </a:r>
          </a:p>
          <a:p>
            <a:r>
              <a:rPr lang="pt-BR" sz="1200" b="1" dirty="0" smtClean="0"/>
              <a:t>19</a:t>
            </a:r>
            <a:r>
              <a:rPr lang="pt-BR" sz="1200" b="1" dirty="0"/>
              <a:t>: Ensino Fundamental de 9 anos - 6º Ano;</a:t>
            </a:r>
          </a:p>
          <a:p>
            <a:r>
              <a:rPr lang="pt-BR" sz="1200" b="1" dirty="0"/>
              <a:t>2: Educação Infantil - Pré-escola;</a:t>
            </a:r>
          </a:p>
          <a:p>
            <a:r>
              <a:rPr lang="pt-BR" sz="1200" b="1" dirty="0"/>
              <a:t>20: Ensino Fundamental de 9 anos - 7º Ano;</a:t>
            </a:r>
          </a:p>
          <a:p>
            <a:r>
              <a:rPr lang="pt-BR" sz="1200" b="1" dirty="0"/>
              <a:t>21: Ensino Fundamental de 9 anos - 8º Ano;</a:t>
            </a:r>
          </a:p>
          <a:p>
            <a:r>
              <a:rPr lang="pt-BR" sz="1200" b="1" dirty="0"/>
              <a:t>25: Ensino Médio - 1ª Série;</a:t>
            </a:r>
          </a:p>
        </p:txBody>
      </p: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57199"/>
            <a:ext cx="338437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Resultados Da Análise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pt-BR" sz="2400" dirty="0" smtClean="0"/>
              <a:t>Qual </a:t>
            </a:r>
            <a:r>
              <a:rPr lang="pt-BR" sz="2400" dirty="0"/>
              <a:t>a quantidade de alunos negros em cada etapa de ensino definida no censo entre os anos da análise</a:t>
            </a:r>
            <a:r>
              <a:rPr lang="pt-BR" sz="2400" dirty="0" smtClean="0"/>
              <a:t>?</a:t>
            </a:r>
          </a:p>
          <a:p>
            <a:pPr lvl="1" algn="just"/>
            <a:r>
              <a:rPr lang="pt-BR" sz="2000" dirty="0"/>
              <a:t>Contagem de alunos negros por etapa de ensino em </a:t>
            </a:r>
            <a:r>
              <a:rPr lang="pt-BR" sz="2000" dirty="0" smtClean="0"/>
              <a:t>2018 </a:t>
            </a:r>
            <a:r>
              <a:rPr lang="pt-BR" sz="2000" dirty="0"/>
              <a:t>(Top 10)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76056" y="378904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1: Educação Infantil – Creche;</a:t>
            </a:r>
          </a:p>
          <a:p>
            <a:r>
              <a:rPr lang="pt-BR" sz="1200" b="1" dirty="0"/>
              <a:t>-1: Informação desconhecida;</a:t>
            </a:r>
          </a:p>
          <a:p>
            <a:r>
              <a:rPr lang="pt-BR" sz="1200" b="1" dirty="0"/>
              <a:t>16: Ensino Fundamental de 9 anos - 3º Ano;</a:t>
            </a:r>
          </a:p>
          <a:p>
            <a:r>
              <a:rPr lang="pt-BR" sz="1200" b="1" dirty="0"/>
              <a:t>17: Ensino Fundamental de 9 anos - 4º Ano;</a:t>
            </a:r>
          </a:p>
          <a:p>
            <a:r>
              <a:rPr lang="pt-BR" sz="1200" b="1" dirty="0"/>
              <a:t>18: Ensino Fundamental de 9 anos - 5º Ano;</a:t>
            </a:r>
          </a:p>
          <a:p>
            <a:r>
              <a:rPr lang="pt-BR" sz="1200" b="1" dirty="0" smtClean="0"/>
              <a:t>19</a:t>
            </a:r>
            <a:r>
              <a:rPr lang="pt-BR" sz="1200" b="1" dirty="0"/>
              <a:t>: Ensino Fundamental de 9 anos - 6º Ano;</a:t>
            </a:r>
          </a:p>
          <a:p>
            <a:r>
              <a:rPr lang="pt-BR" sz="1200" b="1" dirty="0"/>
              <a:t>2: Educação Infantil - Pré-escola;</a:t>
            </a:r>
          </a:p>
          <a:p>
            <a:r>
              <a:rPr lang="pt-BR" sz="1200" b="1" dirty="0"/>
              <a:t>20: Ensino Fundamental de 9 anos - 7º Ano;</a:t>
            </a:r>
          </a:p>
          <a:p>
            <a:r>
              <a:rPr lang="pt-BR" sz="1200" b="1" dirty="0"/>
              <a:t>21: Ensino Fundamental de 9 anos - 8º Ano;</a:t>
            </a:r>
          </a:p>
          <a:p>
            <a:r>
              <a:rPr lang="pt-BR" sz="1200" b="1" dirty="0"/>
              <a:t>25: Ensino Médio - 1ª Série;</a:t>
            </a:r>
          </a:p>
        </p:txBody>
      </p: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4" y="3429000"/>
            <a:ext cx="338437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7544" y="1268760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just">
              <a:buNone/>
            </a:pPr>
            <a:r>
              <a:rPr lang="pt-BR" sz="2400" dirty="0" smtClean="0"/>
              <a:t>Foram </a:t>
            </a:r>
            <a:r>
              <a:rPr lang="pt-BR" sz="2400" dirty="0"/>
              <a:t>analisados quase 200 milhões de alunos envolvidos na base do INEP segundo o recorte temporal de 2015 a 2018, o que, em média seria 50 milhões de alunos para cada um dos anos da análise. Para os alunos negros, tem-se, em média, 1,8 milhões de registros em cada um dos anos, finalizando um total de 7 milhões de alunos negros.</a:t>
            </a:r>
            <a:endParaRPr lang="pt-BR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ctr">
              <a:buNone/>
            </a:pPr>
            <a:endParaRPr lang="pt-BR" sz="2400" dirty="0" smtClean="0"/>
          </a:p>
          <a:p>
            <a:pPr marL="0" lvl="0" indent="0" algn="ctr">
              <a:buNone/>
            </a:pPr>
            <a:endParaRPr lang="pt-BR" sz="2400" dirty="0"/>
          </a:p>
          <a:p>
            <a:pPr marL="0" lvl="0" indent="0" algn="ctr">
              <a:buNone/>
            </a:pPr>
            <a:r>
              <a:rPr lang="pt-BR" sz="2400" dirty="0" smtClean="0"/>
              <a:t>(FRASE DE EFEITO)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O presente trabalho tem como objetivo geral apresentar de que forma a aplicação do processo de </a:t>
            </a:r>
            <a:r>
              <a:rPr lang="en-US" sz="2400" i="1" dirty="0" smtClean="0"/>
              <a:t>Business Intelligence</a:t>
            </a:r>
            <a:r>
              <a:rPr lang="en-US" sz="2400" dirty="0" smtClean="0"/>
              <a:t> </a:t>
            </a:r>
            <a:r>
              <a:rPr lang="pt-BR" sz="2400" dirty="0" smtClean="0"/>
              <a:t>auxilia </a:t>
            </a:r>
            <a:r>
              <a:rPr lang="pt-BR" sz="2400" dirty="0"/>
              <a:t>uma análise dos dados da atuação do aluno negro na educação básica brasileira no contexto educacional básico brasileiro, com a finalidade de comprovar a utilidade do processo de BI para análise dos dados na Base de Micro dados do Censo Escolar dos Anos de 2015 a 2018 do INEP.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92500"/>
          </a:bodyPr>
          <a:lstStyle/>
          <a:p>
            <a:endParaRPr lang="pt-BR" sz="2400" dirty="0" smtClean="0"/>
          </a:p>
          <a:p>
            <a:pPr lvl="0" algn="just"/>
            <a:r>
              <a:rPr lang="pt-BR" sz="2400" dirty="0"/>
              <a:t>Levantar o estado da arte no que tange </a:t>
            </a:r>
            <a:r>
              <a:rPr lang="en-US" sz="2400" i="1" dirty="0" smtClean="0"/>
              <a:t>Business Intelligence</a:t>
            </a:r>
            <a:r>
              <a:rPr lang="pt-BR" sz="2400" dirty="0" smtClean="0"/>
              <a:t>, </a:t>
            </a:r>
            <a:r>
              <a:rPr lang="pt-BR" sz="2400" dirty="0"/>
              <a:t>sua metodologia e processos;</a:t>
            </a:r>
          </a:p>
          <a:p>
            <a:pPr lvl="0" algn="just"/>
            <a:r>
              <a:rPr lang="pt-BR" sz="2400" dirty="0"/>
              <a:t>Apresentar os indicadores sobre a atuação do aluno negro na educação brasileira e seus requisitos;</a:t>
            </a:r>
          </a:p>
          <a:p>
            <a:pPr lvl="0" algn="just"/>
            <a:r>
              <a:rPr lang="pt-BR" sz="2400" dirty="0"/>
              <a:t>Aplicar a metodologia de </a:t>
            </a:r>
            <a:r>
              <a:rPr lang="en-US" sz="2400" i="1" dirty="0" smtClean="0"/>
              <a:t>Business Intelligence</a:t>
            </a:r>
            <a:r>
              <a:rPr lang="pt-BR" sz="2400" dirty="0" smtClean="0"/>
              <a:t>, </a:t>
            </a:r>
            <a:r>
              <a:rPr lang="pt-BR" sz="2400" dirty="0"/>
              <a:t>bem como os processos de ETL (Extração, Transformação e Carga) e a montagem do ambiente de </a:t>
            </a:r>
            <a:r>
              <a:rPr lang="en-US" sz="2400" i="1" dirty="0" smtClean="0"/>
              <a:t>Data Warehouse</a:t>
            </a:r>
            <a:r>
              <a:rPr lang="en-US" sz="2400" dirty="0" smtClean="0"/>
              <a:t> </a:t>
            </a:r>
            <a:r>
              <a:rPr lang="pt-BR" sz="2400" dirty="0" smtClean="0"/>
              <a:t>no </a:t>
            </a:r>
            <a:r>
              <a:rPr lang="pt-BR" sz="2400" dirty="0"/>
              <a:t>case estudado;</a:t>
            </a:r>
          </a:p>
          <a:p>
            <a:pPr lvl="0" algn="just"/>
            <a:r>
              <a:rPr lang="pt-BR" sz="2400" dirty="0"/>
              <a:t>Desenvolver os resultados das análises através da solução de BI;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algn="just"/>
            <a:r>
              <a:rPr lang="pt-BR" sz="2400" dirty="0" smtClean="0"/>
              <a:t>Pesquisa aplicada: aplicação prática da ciência;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Pesquisa descritiva: descrever </a:t>
            </a:r>
            <a:r>
              <a:rPr lang="pt-BR" sz="2400" dirty="0"/>
              <a:t>características de uma determinada população ou fenômeno</a:t>
            </a:r>
            <a:r>
              <a:rPr lang="pt-BR" sz="2400" dirty="0" smtClean="0"/>
              <a:t>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Pesquisa Bibliográfica: utilização de materias já publicados como ferramenta de estudo.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Embasamento Teórico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en-US" sz="2400" dirty="0" smtClean="0"/>
              <a:t>Business Intelligence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Sistemas de Informação OLAP/OLTP;</a:t>
            </a:r>
          </a:p>
          <a:p>
            <a:r>
              <a:rPr lang="en-US" sz="2400" dirty="0" smtClean="0"/>
              <a:t>Data Warehouse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O Método ETL:</a:t>
            </a:r>
          </a:p>
          <a:p>
            <a:pPr lvl="1"/>
            <a:r>
              <a:rPr lang="en-US" sz="2000" i="1" dirty="0" smtClean="0"/>
              <a:t>Extract;</a:t>
            </a:r>
          </a:p>
          <a:p>
            <a:pPr lvl="1"/>
            <a:r>
              <a:rPr lang="en-US" sz="2000" i="1" dirty="0" smtClean="0"/>
              <a:t>Transform;</a:t>
            </a:r>
          </a:p>
          <a:p>
            <a:pPr lvl="1"/>
            <a:r>
              <a:rPr lang="en-US" sz="2000" i="1" dirty="0" smtClean="0"/>
              <a:t>Load.</a:t>
            </a:r>
            <a:endParaRPr lang="en-US" sz="20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 smtClean="0"/>
              <a:t>Embasamento Teórico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Ferramentas:</a:t>
            </a:r>
          </a:p>
          <a:p>
            <a:pPr lvl="1" algn="just"/>
            <a:r>
              <a:rPr lang="en-US" sz="1600" dirty="0" smtClean="0"/>
              <a:t>Pentaho Data Integrator</a:t>
            </a:r>
            <a:r>
              <a:rPr lang="pt-BR" sz="1600" dirty="0" smtClean="0"/>
              <a:t>;</a:t>
            </a:r>
          </a:p>
          <a:p>
            <a:pPr lvl="1" algn="just"/>
            <a:r>
              <a:rPr lang="en-US" sz="1600" dirty="0" smtClean="0"/>
              <a:t>Microsoft Power BI</a:t>
            </a:r>
            <a:r>
              <a:rPr lang="pt-BR" sz="1600" dirty="0" smtClean="0"/>
              <a:t>: conexão de seus dados em tempo real.</a:t>
            </a:r>
            <a:endParaRPr lang="pt-BR" sz="1600" dirty="0" smtClean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2518</Words>
  <Application>Microsoft Office PowerPoint</Application>
  <PresentationFormat>Apresentação na tela (4:3)</PresentationFormat>
  <Paragraphs>362</Paragraphs>
  <Slides>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</dc:creator>
  <cp:lastModifiedBy>Microsoft</cp:lastModifiedBy>
  <cp:revision>138</cp:revision>
  <dcterms:created xsi:type="dcterms:W3CDTF">2019-12-06T04:09:26Z</dcterms:created>
  <dcterms:modified xsi:type="dcterms:W3CDTF">2019-12-06T09:36:25Z</dcterms:modified>
</cp:coreProperties>
</file>