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notesSlides/notesSlide19.xml" ContentType="application/vnd.openxmlformats-officedocument.presentationml.notesSlide+xml"/>
  <Override PartName="/ppt/charts/chart2.xml" ContentType="application/vnd.openxmlformats-officedocument.drawingml.chart+xml"/>
  <Override PartName="/ppt/notesSlides/notesSlide20.xml" ContentType="application/vnd.openxmlformats-officedocument.presentationml.notesSlide+xml"/>
  <Override PartName="/ppt/charts/chart3.xml" ContentType="application/vnd.openxmlformats-officedocument.drawingml.chart+xml"/>
  <Override PartName="/ppt/notesSlides/notesSlide21.xml" ContentType="application/vnd.openxmlformats-officedocument.presentationml.notesSlide+xml"/>
  <Override PartName="/ppt/charts/chart4.xml" ContentType="application/vnd.openxmlformats-officedocument.drawingml.chart+xml"/>
  <Override PartName="/ppt/notesSlides/notesSlide22.xml" ContentType="application/vnd.openxmlformats-officedocument.presentationml.notesSlide+xml"/>
  <Override PartName="/ppt/charts/chart5.xml" ContentType="application/vnd.openxmlformats-officedocument.drawingml.chart+xml"/>
  <Override PartName="/ppt/notesSlides/notesSlide23.xml" ContentType="application/vnd.openxmlformats-officedocument.presentationml.notesSlide+xml"/>
  <Override PartName="/ppt/charts/chart6.xml" ContentType="application/vnd.openxmlformats-officedocument.drawingml.chart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  <Override PartName="/ppt/charts/colors3.xml" ContentType="application/vnd.ms-office.chartcolorstyle+xml"/>
  <Override PartName="/ppt/charts/style3.xml" ContentType="application/vnd.ms-office.chartstyle+xml"/>
  <Override PartName="/ppt/charts/colors4.xml" ContentType="application/vnd.ms-office.chartcolorstyle+xml"/>
  <Override PartName="/ppt/charts/style4.xml" ContentType="application/vnd.ms-office.chartstyle+xml"/>
  <Override PartName="/ppt/charts/colors5.xml" ContentType="application/vnd.ms-office.chartcolorstyle+xml"/>
  <Override PartName="/ppt/charts/style5.xml" ContentType="application/vnd.ms-office.chartstyle+xml"/>
  <Override PartName="/ppt/charts/colors6.xml" ContentType="application/vnd.ms-office.chartcolorstyle+xml"/>
  <Override PartName="/ppt/charts/style6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304" r:id="rId10"/>
    <p:sldId id="266" r:id="rId11"/>
    <p:sldId id="267" r:id="rId12"/>
    <p:sldId id="306" r:id="rId13"/>
    <p:sldId id="274" r:id="rId14"/>
    <p:sldId id="307" r:id="rId15"/>
    <p:sldId id="275" r:id="rId16"/>
    <p:sldId id="308" r:id="rId17"/>
    <p:sldId id="269" r:id="rId18"/>
    <p:sldId id="279" r:id="rId19"/>
    <p:sldId id="280" r:id="rId20"/>
    <p:sldId id="282" r:id="rId21"/>
    <p:sldId id="283" r:id="rId22"/>
    <p:sldId id="287" r:id="rId23"/>
    <p:sldId id="295" r:id="rId24"/>
    <p:sldId id="302" r:id="rId25"/>
    <p:sldId id="303" r:id="rId26"/>
    <p:sldId id="309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08" autoAdjust="0"/>
    <p:restoredTop sz="94660"/>
  </p:normalViewPr>
  <p:slideViewPr>
    <p:cSldViewPr>
      <p:cViewPr>
        <p:scale>
          <a:sx n="83" d="100"/>
          <a:sy n="83" d="100"/>
        </p:scale>
        <p:origin x="-93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5.xml"/><Relationship Id="rId2" Type="http://schemas.microsoft.com/office/2011/relationships/chartColorStyle" Target="colors5.xml"/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Style" Target="style6.xml"/><Relationship Id="rId2" Type="http://schemas.microsoft.com/office/2011/relationships/chartColorStyle" Target="colors6.xml"/><Relationship Id="rId1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pt-BR" dirty="0" smtClean="0">
                <a:effectLst/>
              </a:rPr>
              <a:t>Alunos por cor/raça</a:t>
            </a:r>
            <a:r>
              <a:rPr lang="pt-BR" baseline="0" dirty="0" smtClean="0">
                <a:effectLst/>
              </a:rPr>
              <a:t> (em milhões)</a:t>
            </a:r>
            <a:endParaRPr lang="pt-BR" dirty="0">
              <a:effectLst/>
            </a:endParaRPr>
          </a:p>
        </c:rich>
      </c:tx>
      <c:layout>
        <c:manualLayout>
          <c:xMode val="edge"/>
          <c:yMode val="edge"/>
          <c:x val="0.24266975308641975"/>
          <c:y val="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Amarela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55E-411E-93BF-9D6E46F713C1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Branca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16.7</c:v>
                </c:pt>
                <c:pt idx="1">
                  <c:v>16.600000000000001</c:v>
                </c:pt>
                <c:pt idx="2">
                  <c:v>16.899999999999999</c:v>
                </c:pt>
                <c:pt idx="3">
                  <c:v>16.399999999999999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55E-411E-93BF-9D6E46F713C1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Indígena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0.3</c:v>
                </c:pt>
                <c:pt idx="1">
                  <c:v>0.3</c:v>
                </c:pt>
                <c:pt idx="2">
                  <c:v>0.3</c:v>
                </c:pt>
                <c:pt idx="3">
                  <c:v>0.3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255E-411E-93BF-9D6E46F713C1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Não declarada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Lbl>
              <c:idx val="0"/>
              <c:layout>
                <c:manualLayout>
                  <c:x val="-7.7160493827160637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55E-411E-93BF-9D6E46F713C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Planilha1!$E$2:$E$5</c:f>
              <c:numCache>
                <c:formatCode>General</c:formatCode>
                <c:ptCount val="4"/>
                <c:pt idx="0">
                  <c:v>16.600000000000001</c:v>
                </c:pt>
                <c:pt idx="1">
                  <c:v>15</c:v>
                </c:pt>
                <c:pt idx="2">
                  <c:v>15.2</c:v>
                </c:pt>
                <c:pt idx="3">
                  <c:v>14.5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255E-411E-93BF-9D6E46F713C1}"/>
            </c:ext>
          </c:extLst>
        </c:ser>
        <c:ser>
          <c:idx val="4"/>
          <c:order val="4"/>
          <c:tx>
            <c:strRef>
              <c:f>Planilha1!$F$1</c:f>
              <c:strCache>
                <c:ptCount val="1"/>
                <c:pt idx="0">
                  <c:v>Parda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hade val="51000"/>
                    <a:satMod val="130000"/>
                  </a:schemeClr>
                </a:gs>
                <a:gs pos="80000">
                  <a:schemeClr val="accent5">
                    <a:shade val="93000"/>
                    <a:satMod val="130000"/>
                  </a:schemeClr>
                </a:gs>
                <a:gs pos="100000">
                  <a:schemeClr val="accent5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Planilha1!$F$2:$F$5</c:f>
              <c:numCache>
                <c:formatCode>General</c:formatCode>
                <c:ptCount val="4"/>
                <c:pt idx="0">
                  <c:v>19.2</c:v>
                </c:pt>
                <c:pt idx="1">
                  <c:v>18.5</c:v>
                </c:pt>
                <c:pt idx="2">
                  <c:v>19.5</c:v>
                </c:pt>
                <c:pt idx="3">
                  <c:v>18.7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255E-411E-93BF-9D6E46F713C1}"/>
            </c:ext>
          </c:extLst>
        </c:ser>
        <c:ser>
          <c:idx val="5"/>
          <c:order val="5"/>
          <c:tx>
            <c:strRef>
              <c:f>Planilha1!$G$1</c:f>
              <c:strCache>
                <c:ptCount val="1"/>
                <c:pt idx="0">
                  <c:v>Preta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hade val="51000"/>
                    <a:satMod val="130000"/>
                  </a:schemeClr>
                </a:gs>
                <a:gs pos="80000">
                  <a:schemeClr val="accent6">
                    <a:shade val="93000"/>
                    <a:satMod val="130000"/>
                  </a:schemeClr>
                </a:gs>
                <a:gs pos="100000">
                  <a:schemeClr val="accent6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Planilha1!$G$2:$G$5</c:f>
              <c:numCache>
                <c:formatCode>General</c:formatCode>
                <c:ptCount val="4"/>
                <c:pt idx="0">
                  <c:v>1.8</c:v>
                </c:pt>
                <c:pt idx="1">
                  <c:v>1.8</c:v>
                </c:pt>
                <c:pt idx="2">
                  <c:v>1.9</c:v>
                </c:pt>
                <c:pt idx="3">
                  <c:v>1.8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255E-411E-93BF-9D6E46F713C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07125888"/>
        <c:axId val="207144064"/>
      </c:barChart>
      <c:catAx>
        <c:axId val="207125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7144064"/>
        <c:crosses val="autoZero"/>
        <c:auto val="1"/>
        <c:lblAlgn val="ctr"/>
        <c:lblOffset val="100"/>
        <c:noMultiLvlLbl val="0"/>
      </c:catAx>
      <c:valAx>
        <c:axId val="2071440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7125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pt-B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 dirty="0" smtClean="0">
                <a:effectLst/>
              </a:rPr>
              <a:t>Alunos que se declararam negros (em milhões)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5"/>
          <c:order val="0"/>
          <c:tx>
            <c:strRef>
              <c:f>Planilha1!$G$1</c:f>
              <c:strCache>
                <c:ptCount val="1"/>
                <c:pt idx="0">
                  <c:v>Preta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>
                <a:solidFill>
                  <a:schemeClr val="accent6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Planilha1!$G$2:$G$5</c:f>
              <c:numCache>
                <c:formatCode>General</c:formatCode>
                <c:ptCount val="4"/>
                <c:pt idx="0">
                  <c:v>1.83</c:v>
                </c:pt>
                <c:pt idx="1">
                  <c:v>1.82</c:v>
                </c:pt>
                <c:pt idx="2">
                  <c:v>1.87</c:v>
                </c:pt>
                <c:pt idx="3">
                  <c:v>1.8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FEA7-4093-975A-07747621BF88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7052800"/>
        <c:axId val="207055488"/>
      </c:lineChart>
      <c:catAx>
        <c:axId val="2070528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7055488"/>
        <c:crosses val="autoZero"/>
        <c:auto val="1"/>
        <c:lblAlgn val="ctr"/>
        <c:lblOffset val="100"/>
        <c:noMultiLvlLbl val="0"/>
      </c:catAx>
      <c:valAx>
        <c:axId val="20705548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7052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pt-B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 dirty="0" smtClean="0"/>
              <a:t>Países</a:t>
            </a:r>
            <a:r>
              <a:rPr lang="pt-BR" baseline="0" dirty="0" smtClean="0"/>
              <a:t> com alunos estrangeiros negros (em milhares)</a:t>
            </a:r>
            <a:endParaRPr lang="pt-BR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Negros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Planilha1!$A$2:$A$11</c:f>
              <c:strCache>
                <c:ptCount val="10"/>
                <c:pt idx="0">
                  <c:v>Haiti</c:v>
                </c:pt>
                <c:pt idx="1">
                  <c:v>Angola</c:v>
                </c:pt>
                <c:pt idx="2">
                  <c:v>Congo</c:v>
                </c:pt>
                <c:pt idx="3">
                  <c:v>Portugal</c:v>
                </c:pt>
                <c:pt idx="4">
                  <c:v>Venzuela</c:v>
                </c:pt>
                <c:pt idx="5">
                  <c:v>Nigéria</c:v>
                </c:pt>
                <c:pt idx="6">
                  <c:v>Guiné Bissau</c:v>
                </c:pt>
                <c:pt idx="7">
                  <c:v>Bolívia</c:v>
                </c:pt>
                <c:pt idx="8">
                  <c:v>República Dominicana</c:v>
                </c:pt>
                <c:pt idx="9">
                  <c:v>República Democrática do Congo</c:v>
                </c:pt>
              </c:strCache>
            </c:strRef>
          </c:cat>
          <c:val>
            <c:numRef>
              <c:f>Planilha1!$B$2:$B$11</c:f>
              <c:numCache>
                <c:formatCode>General</c:formatCode>
                <c:ptCount val="10"/>
                <c:pt idx="0">
                  <c:v>14.9</c:v>
                </c:pt>
                <c:pt idx="1">
                  <c:v>3.7</c:v>
                </c:pt>
                <c:pt idx="2">
                  <c:v>0.6</c:v>
                </c:pt>
                <c:pt idx="3">
                  <c:v>0.6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0.4</c:v>
                </c:pt>
                <c:pt idx="8">
                  <c:v>0.4</c:v>
                </c:pt>
                <c:pt idx="9">
                  <c:v>0.4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3E0-4529-8164-E5D1E3A81B6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07090432"/>
        <c:axId val="207093120"/>
      </c:barChart>
      <c:catAx>
        <c:axId val="207090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7093120"/>
        <c:crosses val="autoZero"/>
        <c:auto val="1"/>
        <c:lblAlgn val="ctr"/>
        <c:lblOffset val="100"/>
        <c:noMultiLvlLbl val="0"/>
      </c:catAx>
      <c:valAx>
        <c:axId val="2070931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7090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pt-B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 baseline="0" dirty="0" smtClean="0"/>
              <a:t>UFs com concentração de alunos negros (em milhares)</a:t>
            </a:r>
            <a:endParaRPr lang="pt-BR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Amarela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Planilha1!$A$2:$A$11</c:f>
              <c:strCache>
                <c:ptCount val="10"/>
                <c:pt idx="0">
                  <c:v>São Paulo</c:v>
                </c:pt>
                <c:pt idx="1">
                  <c:v>Santa Catarina</c:v>
                </c:pt>
                <c:pt idx="2">
                  <c:v>Paraná</c:v>
                </c:pt>
                <c:pt idx="3">
                  <c:v>Rio Grande do Sul</c:v>
                </c:pt>
                <c:pt idx="4">
                  <c:v>Minas Gerais</c:v>
                </c:pt>
                <c:pt idx="5">
                  <c:v>Rio de Janeiro</c:v>
                </c:pt>
                <c:pt idx="6">
                  <c:v>Amazonas</c:v>
                </c:pt>
                <c:pt idx="7">
                  <c:v>Mato Grosso</c:v>
                </c:pt>
                <c:pt idx="8">
                  <c:v>Distrito Federal</c:v>
                </c:pt>
                <c:pt idx="9">
                  <c:v>Roraima</c:v>
                </c:pt>
              </c:strCache>
            </c:strRef>
          </c:cat>
          <c:val>
            <c:numRef>
              <c:f>Planilha1!$B$2:$B$11</c:f>
              <c:numCache>
                <c:formatCode>General</c:formatCode>
                <c:ptCount val="10"/>
                <c:pt idx="0">
                  <c:v>7.5</c:v>
                </c:pt>
                <c:pt idx="1">
                  <c:v>4.8</c:v>
                </c:pt>
                <c:pt idx="2">
                  <c:v>3.7</c:v>
                </c:pt>
                <c:pt idx="3">
                  <c:v>2.8</c:v>
                </c:pt>
                <c:pt idx="4">
                  <c:v>1.4</c:v>
                </c:pt>
                <c:pt idx="5">
                  <c:v>1.2</c:v>
                </c:pt>
                <c:pt idx="6">
                  <c:v>1.1000000000000001</c:v>
                </c:pt>
                <c:pt idx="7">
                  <c:v>0.7</c:v>
                </c:pt>
                <c:pt idx="8">
                  <c:v>0.7</c:v>
                </c:pt>
                <c:pt idx="9">
                  <c:v>0.3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540-4E6C-8837-15EAD3EDF72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07206272"/>
        <c:axId val="207221504"/>
      </c:barChart>
      <c:catAx>
        <c:axId val="207206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7221504"/>
        <c:crosses val="autoZero"/>
        <c:auto val="1"/>
        <c:lblAlgn val="ctr"/>
        <c:lblOffset val="100"/>
        <c:noMultiLvlLbl val="0"/>
      </c:catAx>
      <c:valAx>
        <c:axId val="2072215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7206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pt-B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 dirty="0" smtClean="0"/>
              <a:t>Total</a:t>
            </a:r>
            <a:r>
              <a:rPr lang="pt-BR" baseline="0" dirty="0" smtClean="0"/>
              <a:t> de alunos negros no DF por ano (em milhares)</a:t>
            </a:r>
            <a:endParaRPr lang="pt-BR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5"/>
          <c:order val="0"/>
          <c:tx>
            <c:strRef>
              <c:f>Planilha1!$G$1</c:f>
              <c:strCache>
                <c:ptCount val="1"/>
                <c:pt idx="0">
                  <c:v>Preta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>
                <a:solidFill>
                  <a:schemeClr val="accent6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Planilha1!$G$2:$G$5</c:f>
              <c:numCache>
                <c:formatCode>General</c:formatCode>
                <c:ptCount val="4"/>
                <c:pt idx="0">
                  <c:v>20.190000000000001</c:v>
                </c:pt>
                <c:pt idx="1">
                  <c:v>20.95</c:v>
                </c:pt>
                <c:pt idx="2">
                  <c:v>21.23</c:v>
                </c:pt>
                <c:pt idx="3">
                  <c:v>21.34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587-4608-95AF-4B132C95887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7432704"/>
        <c:axId val="207460224"/>
      </c:lineChart>
      <c:catAx>
        <c:axId val="2074327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7460224"/>
        <c:crosses val="autoZero"/>
        <c:auto val="1"/>
        <c:lblAlgn val="ctr"/>
        <c:lblOffset val="100"/>
        <c:noMultiLvlLbl val="0"/>
      </c:catAx>
      <c:valAx>
        <c:axId val="20746022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7432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pt-B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 dirty="0" smtClean="0"/>
              <a:t>Alunos por zona residencial</a:t>
            </a:r>
            <a:r>
              <a:rPr lang="pt-BR" baseline="0" dirty="0" smtClean="0"/>
              <a:t> (em milhões)</a:t>
            </a:r>
            <a:endParaRPr lang="pt-BR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Rural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0.31</c:v>
                </c:pt>
                <c:pt idx="1">
                  <c:v>0.28000000000000003</c:v>
                </c:pt>
                <c:pt idx="2">
                  <c:v>0.3</c:v>
                </c:pt>
                <c:pt idx="3">
                  <c:v>0.28000000000000003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8CD-42D2-863B-B905448DAC26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Urbana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1.52</c:v>
                </c:pt>
                <c:pt idx="1">
                  <c:v>1.54</c:v>
                </c:pt>
                <c:pt idx="2">
                  <c:v>1.57</c:v>
                </c:pt>
                <c:pt idx="3">
                  <c:v>1.51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8CD-42D2-863B-B905448DAC2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07354496"/>
        <c:axId val="207487360"/>
      </c:barChart>
      <c:catAx>
        <c:axId val="207354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7487360"/>
        <c:crosses val="autoZero"/>
        <c:auto val="1"/>
        <c:lblAlgn val="ctr"/>
        <c:lblOffset val="100"/>
        <c:noMultiLvlLbl val="0"/>
      </c:catAx>
      <c:valAx>
        <c:axId val="2074873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7354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pt-B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2BBDE4-B257-4B28-AF9B-80911A110866}" type="datetimeFigureOut">
              <a:rPr lang="pt-BR" smtClean="0"/>
              <a:t>12/12/2019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317E3-5008-4269-9B00-BEFB3D1182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58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Início</a:t>
            </a:r>
            <a:r>
              <a:rPr lang="pt-BR" baseline="0" dirty="0" smtClean="0"/>
              <a:t> da apresentação com um ‘boa noite’ a todos da banca, professor orientador e plateia </a:t>
            </a:r>
            <a:r>
              <a:rPr lang="pt-BR" baseline="0" smtClean="0"/>
              <a:t>e apresentação de</a:t>
            </a:r>
            <a:r>
              <a:rPr lang="pt-BR" smtClean="0"/>
              <a:t> </a:t>
            </a:r>
            <a:r>
              <a:rPr lang="pt-BR" dirty="0" smtClean="0"/>
              <a:t>cada um dos membros do</a:t>
            </a:r>
            <a:r>
              <a:rPr lang="pt-BR" baseline="0" dirty="0" smtClean="0"/>
              <a:t> trabalho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143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Rápida</a:t>
            </a:r>
            <a:r>
              <a:rPr lang="pt-BR" baseline="0" dirty="0" smtClean="0"/>
              <a:t> apresentação das ferramentas utilizadas no trabalho.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1091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Rápida</a:t>
            </a:r>
            <a:r>
              <a:rPr lang="pt-BR" baseline="0" dirty="0" smtClean="0"/>
              <a:t> apresentação sobre o MEC e INEP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3280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Iniciar a descrição da montagem apresentando</a:t>
            </a:r>
            <a:r>
              <a:rPr lang="pt-BR" baseline="0" dirty="0" smtClean="0"/>
              <a:t> o que é fato/dimensão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304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Explicar a abordagem</a:t>
            </a:r>
            <a:r>
              <a:rPr lang="pt-BR" baseline="0" dirty="0" smtClean="0"/>
              <a:t> Kimball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3155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Explicar a abordagem Inmon e concluir com a escolhida pro trabalho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21775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Explicar o modelo estrela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76045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Explicar o modelo floco de neve e</a:t>
            </a:r>
            <a:r>
              <a:rPr lang="pt-BR" baseline="0" dirty="0" smtClean="0"/>
              <a:t> concluir com o escolhido para o trabalho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0410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Descrever a criação do ambiente utilizando</a:t>
            </a:r>
            <a:r>
              <a:rPr lang="pt-BR" baseline="0" dirty="0" smtClean="0"/>
              <a:t> a imagem no slide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1111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Descrever o gráfico apresentado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8169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Descrever o gráfico apresentado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1346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Descrição das</a:t>
            </a:r>
            <a:r>
              <a:rPr lang="pt-BR" baseline="0" dirty="0" smtClean="0"/>
              <a:t> justificativas do trabalho.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07786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Descrever o gráfico apresentado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9953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Descrever o gráfico apresentado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3553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Descrever</a:t>
            </a:r>
            <a:r>
              <a:rPr lang="pt-BR" baseline="0" dirty="0" smtClean="0"/>
              <a:t> o gráfico apresentado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9180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Descrever o gráfico apresentado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7241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Concluir</a:t>
            </a:r>
            <a:r>
              <a:rPr lang="pt-BR" baseline="0" dirty="0" smtClean="0"/>
              <a:t> a apresentação com o total dos dados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3921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Citar a frase de Deming e passar logo</a:t>
            </a:r>
            <a:r>
              <a:rPr lang="pt-BR" baseline="0" dirty="0" smtClean="0"/>
              <a:t> pro último slide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8785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Encerrar o trabalho com</a:t>
            </a:r>
            <a:r>
              <a:rPr lang="pt-BR" baseline="0" dirty="0" smtClean="0"/>
              <a:t> um ‘muito obrigado e boa noite...’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6705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Delimitar o tema de pesquisa do trabalho.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7111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Formular o problema que ocasionou na criação do trabalho.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675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Apresentar</a:t>
            </a:r>
            <a:r>
              <a:rPr lang="pt-BR" baseline="0" dirty="0" smtClean="0"/>
              <a:t> os objetivos gerais do trabalho.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3376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Apresentar os objetivos específicos</a:t>
            </a:r>
            <a:r>
              <a:rPr lang="pt-BR" baseline="0" dirty="0" smtClean="0"/>
              <a:t> para alcançar o objetivo geral.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5343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Apresentar a metodologia utilizada</a:t>
            </a:r>
            <a:r>
              <a:rPr lang="pt-BR" baseline="0" dirty="0" smtClean="0"/>
              <a:t> no trabalho.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616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Descrever a</a:t>
            </a:r>
            <a:r>
              <a:rPr lang="pt-BR" baseline="0" dirty="0" smtClean="0"/>
              <a:t> metodologia business intelligence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8980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Descrever o</a:t>
            </a:r>
            <a:r>
              <a:rPr lang="pt-BR" baseline="0" dirty="0" smtClean="0"/>
              <a:t> Data Warehouse por meio dos postulados de Inmon.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794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231A-01C7-43A8-9F27-B8568746F2D0}" type="datetime1">
              <a:rPr lang="pt-BR" smtClean="0"/>
              <a:t>12/12/2019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9190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437F-4746-41D5-875E-3EDF8407A153}" type="datetime1">
              <a:rPr lang="pt-BR" smtClean="0"/>
              <a:t>12/12/2019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6393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BADB-CEE7-4513-85C6-02AC753FE149}" type="datetime1">
              <a:rPr lang="pt-BR" smtClean="0"/>
              <a:t>12/12/2019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59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CA431-1949-4491-8E05-D347E3C74D10}" type="datetime1">
              <a:rPr lang="pt-BR" smtClean="0"/>
              <a:t>12/12/2019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774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67C8F-DAFF-4C6C-A210-F26CDA289138}" type="datetime1">
              <a:rPr lang="pt-BR" smtClean="0"/>
              <a:t>12/12/2019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523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03A6-FA3E-4FD5-BDA2-C2E2A7B9D603}" type="datetime1">
              <a:rPr lang="pt-BR" smtClean="0"/>
              <a:t>12/12/2019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3613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EAC6-DEB8-400E-A784-4E74099B4BB6}" type="datetime1">
              <a:rPr lang="pt-BR" smtClean="0"/>
              <a:t>12/12/2019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7383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5247-18B5-42C5-B49D-DD105872AB72}" type="datetime1">
              <a:rPr lang="pt-BR" smtClean="0"/>
              <a:t>12/12/2019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44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856F-47A2-47FE-8E15-AFCA9D099C04}" type="datetime1">
              <a:rPr lang="pt-BR" smtClean="0"/>
              <a:t>12/12/2019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3471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D85C-2C24-4C92-B3DE-64369A769FDA}" type="datetime1">
              <a:rPr lang="pt-BR" smtClean="0"/>
              <a:t>12/12/2019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661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CC5-01CD-4AA9-8FD2-35C2BF59A90E}" type="datetime1">
              <a:rPr lang="pt-BR" smtClean="0"/>
              <a:t>12/12/2019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998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C9F72-14F3-4865-972A-67D71CFBAA47}" type="datetime1">
              <a:rPr lang="pt-BR" smtClean="0"/>
              <a:t>12/12/2019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3765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552" y="1435028"/>
            <a:ext cx="8280920" cy="1470025"/>
          </a:xfrm>
        </p:spPr>
        <p:txBody>
          <a:bodyPr>
            <a:normAutofit/>
          </a:bodyPr>
          <a:lstStyle/>
          <a:p>
            <a:r>
              <a:rPr lang="pt-BR" sz="2800" b="1" dirty="0">
                <a:solidFill>
                  <a:srgbClr val="C00000"/>
                </a:solidFill>
                <a:latin typeface="+mn-lt"/>
              </a:rPr>
              <a:t>Análise do panorama da atuação do aluno negro na educação básica brasileira de 2015 a 2018 utilizando </a:t>
            </a:r>
            <a:r>
              <a:rPr lang="pt-BR" sz="2800" b="1" i="1" dirty="0">
                <a:solidFill>
                  <a:srgbClr val="C00000"/>
                </a:solidFill>
                <a:latin typeface="+mn-lt"/>
              </a:rPr>
              <a:t>Business Intelligence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427984" y="3155682"/>
            <a:ext cx="4032448" cy="1846152"/>
          </a:xfrm>
        </p:spPr>
        <p:txBody>
          <a:bodyPr>
            <a:normAutofit lnSpcReduction="10000"/>
          </a:bodyPr>
          <a:lstStyle/>
          <a:p>
            <a:pPr algn="r"/>
            <a:r>
              <a:rPr lang="pt-BR" sz="2000" b="1" dirty="0">
                <a:solidFill>
                  <a:schemeClr val="tx1"/>
                </a:solidFill>
              </a:rPr>
              <a:t>Daniel Gads Melo Sousa</a:t>
            </a:r>
          </a:p>
          <a:p>
            <a:pPr algn="r"/>
            <a:r>
              <a:rPr lang="pt-BR" sz="2000" b="1" dirty="0">
                <a:solidFill>
                  <a:schemeClr val="tx1"/>
                </a:solidFill>
              </a:rPr>
              <a:t>Gabriel De Brito Silva</a:t>
            </a:r>
          </a:p>
          <a:p>
            <a:pPr algn="r"/>
            <a:r>
              <a:rPr lang="pt-BR" sz="2000" b="1" dirty="0">
                <a:solidFill>
                  <a:schemeClr val="tx1"/>
                </a:solidFill>
              </a:rPr>
              <a:t>Marcelo Antônio Da Silva Júnior</a:t>
            </a:r>
          </a:p>
          <a:p>
            <a:pPr algn="r"/>
            <a:r>
              <a:rPr lang="pt-BR" sz="2000" b="1" dirty="0">
                <a:solidFill>
                  <a:schemeClr val="tx1"/>
                </a:solidFill>
              </a:rPr>
              <a:t>Pedro Henrique Pereira De Oliveira</a:t>
            </a:r>
          </a:p>
          <a:p>
            <a:pPr algn="r"/>
            <a:r>
              <a:rPr lang="pt-BR" sz="2000" b="1" dirty="0">
                <a:solidFill>
                  <a:schemeClr val="tx1"/>
                </a:solidFill>
              </a:rPr>
              <a:t>Willian De Sousa Rodrigues</a:t>
            </a:r>
            <a:endParaRPr lang="pt-BR" sz="2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6" y="404664"/>
            <a:ext cx="1767583" cy="576064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>
            <a:off x="2555776" y="369529"/>
            <a:ext cx="5904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cap="all" dirty="0"/>
              <a:t>UNIVERSIDADE PAULISTA – UNIP</a:t>
            </a:r>
          </a:p>
          <a:p>
            <a:r>
              <a:rPr lang="pt-BR" sz="2000" b="1" dirty="0"/>
              <a:t>INSTITUTO DE CIÊNCIAS EXATAS E TECNOLOGIA - ICET</a:t>
            </a:r>
            <a:endParaRPr lang="pt-BR" sz="20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685800" y="5373219"/>
            <a:ext cx="7054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accent2"/>
                </a:solidFill>
              </a:rPr>
              <a:t>Orientador: Prof. </a:t>
            </a:r>
            <a:r>
              <a:rPr lang="pt-BR" sz="2400" b="1" dirty="0" err="1">
                <a:solidFill>
                  <a:schemeClr val="accent2"/>
                </a:solidFill>
              </a:rPr>
              <a:t>MSc</a:t>
            </a:r>
            <a:r>
              <a:rPr lang="pt-BR" sz="2400" b="1" dirty="0">
                <a:solidFill>
                  <a:schemeClr val="accent2"/>
                </a:solidFill>
              </a:rPr>
              <a:t>. Claudio Gonçalves Bernardo 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987824" y="6013255"/>
            <a:ext cx="547260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pt-BR" sz="2400" b="1" dirty="0"/>
              <a:t>Brasília – DF, 12 de dezembro de 2019</a:t>
            </a:r>
          </a:p>
          <a:p>
            <a:pPr algn="r"/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71893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46770" y="341036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b="1" dirty="0"/>
              <a:t>Embasamento teórico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10400" y="6492879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10</a:t>
            </a:fld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861270" y="1268760"/>
            <a:ext cx="54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Ferramentas</a:t>
            </a:r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2631803" y="3062824"/>
            <a:ext cx="4320480" cy="614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Pentaho Data Integrator</a:t>
            </a:r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522764"/>
            <a:ext cx="1080120" cy="10801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314" y="4244797"/>
            <a:ext cx="1890852" cy="9926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4" name="CaixaDeTexto 13"/>
          <p:cNvSpPr txBox="1"/>
          <p:nvPr/>
        </p:nvSpPr>
        <p:spPr>
          <a:xfrm>
            <a:off x="3059832" y="4402776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20918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43086" y="188640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b="1" dirty="0"/>
              <a:t>Estudo de caso: MEC e INEP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43086" y="1592796"/>
            <a:ext cx="8229600" cy="4151486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pt-BR" sz="2800" cap="all" dirty="0"/>
              <a:t>MEC: </a:t>
            </a:r>
            <a:r>
              <a:rPr lang="pt-BR" sz="2800" dirty="0"/>
              <a:t>Início em 1930 – Ministério dos Negócios da Educação e Saúde Pública; 1995 – passa a ser responsável somente pela educação; 1953 – surge a sigla MEC.</a:t>
            </a:r>
          </a:p>
          <a:p>
            <a:pPr>
              <a:lnSpc>
                <a:spcPct val="150000"/>
              </a:lnSpc>
            </a:pPr>
            <a:endParaRPr lang="pt-BR" sz="2800" cap="all" dirty="0"/>
          </a:p>
          <a:p>
            <a:pPr algn="just">
              <a:lnSpc>
                <a:spcPct val="150000"/>
              </a:lnSpc>
            </a:pPr>
            <a:r>
              <a:rPr lang="pt-BR" sz="2800" cap="all" dirty="0"/>
              <a:t>INEP: </a:t>
            </a:r>
            <a:r>
              <a:rPr lang="pt-BR" sz="2800" dirty="0"/>
              <a:t>Criado em 13 de janeiro de 1937; 1938 – início dos trabalhos; Decreto-Lei nº 580;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10400" y="6492879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777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75481" y="116632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b="1" dirty="0"/>
              <a:t>Descrição da Montagem do Ambiente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303709" y="980728"/>
            <a:ext cx="8401372" cy="648072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pt-BR" dirty="0" smtClean="0"/>
              <a:t>Fato </a:t>
            </a:r>
            <a:r>
              <a:rPr lang="pt-BR" dirty="0"/>
              <a:t>e </a:t>
            </a:r>
            <a:r>
              <a:rPr lang="pt-BR" dirty="0" smtClean="0"/>
              <a:t>Dimensão</a:t>
            </a:r>
            <a:endParaRPr lang="pt-BR" sz="20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10400" y="6492879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12</a:t>
            </a:fld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75481" y="1700808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/>
              <a:t>Fato: Dados quantitativos sendo números ou textos;</a:t>
            </a:r>
          </a:p>
          <a:p>
            <a:pPr>
              <a:lnSpc>
                <a:spcPct val="150000"/>
              </a:lnSpc>
            </a:pPr>
            <a:r>
              <a:rPr lang="pt-BR" sz="2800" dirty="0"/>
              <a:t>	Ex.: 50%, 10.000, M, F.</a:t>
            </a:r>
          </a:p>
          <a:p>
            <a:pPr>
              <a:lnSpc>
                <a:spcPct val="150000"/>
              </a:lnSpc>
            </a:pPr>
            <a:endParaRPr lang="pt-BR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/>
              <a:t>Dimensão: Dados com característica descritiva;</a:t>
            </a:r>
          </a:p>
          <a:p>
            <a:pPr>
              <a:lnSpc>
                <a:spcPct val="150000"/>
              </a:lnSpc>
            </a:pPr>
            <a:r>
              <a:rPr lang="pt-BR" sz="2800" dirty="0"/>
              <a:t>	Ex.: Total de alunos por sexo, total de alunos por</a:t>
            </a:r>
          </a:p>
          <a:p>
            <a:pPr>
              <a:lnSpc>
                <a:spcPct val="150000"/>
              </a:lnSpc>
            </a:pPr>
            <a:r>
              <a:rPr lang="pt-BR" sz="2800" dirty="0"/>
              <a:t>	       cor/raça, total de alunos por ano.</a:t>
            </a:r>
          </a:p>
        </p:txBody>
      </p:sp>
    </p:spTree>
    <p:extLst>
      <p:ext uri="{BB962C8B-B14F-4D97-AF65-F5344CB8AC3E}">
        <p14:creationId xmlns:p14="http://schemas.microsoft.com/office/powerpoint/2010/main" val="246700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75481" y="44624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b="1" dirty="0"/>
              <a:t>Descrição da Montagem do Ambiente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760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dirty="0"/>
              <a:t>Abordagem Kimball x Inmon</a:t>
            </a:r>
          </a:p>
          <a:p>
            <a:pPr marL="0" indent="0" algn="ctr">
              <a:buNone/>
            </a:pPr>
            <a:endParaRPr lang="pt-BR" sz="28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700808"/>
            <a:ext cx="9144001" cy="5157192"/>
          </a:xfrm>
          <a:prstGeom prst="rect">
            <a:avLst/>
          </a:prstGeom>
        </p:spPr>
      </p:pic>
      <p:sp>
        <p:nvSpPr>
          <p:cNvPr id="6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39637" y="6492879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>
                <a:solidFill>
                  <a:schemeClr val="bg1"/>
                </a:solidFill>
              </a:rPr>
              <a:t>13</a:t>
            </a:fld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09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8403" y="260652"/>
            <a:ext cx="8229600" cy="426963"/>
          </a:xfrm>
        </p:spPr>
        <p:txBody>
          <a:bodyPr>
            <a:noAutofit/>
          </a:bodyPr>
          <a:lstStyle/>
          <a:p>
            <a:r>
              <a:rPr lang="pt-BR" sz="2800" b="1" dirty="0"/>
              <a:t>Descrição da Montagem do Ambiente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8403" y="687611"/>
            <a:ext cx="8229600" cy="5760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dirty="0"/>
              <a:t>Abordagem Kimball x Inmon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6622"/>
            <a:ext cx="9144000" cy="5311378"/>
          </a:xfrm>
          <a:prstGeom prst="rect">
            <a:avLst/>
          </a:prstGeom>
        </p:spPr>
      </p:pic>
      <p:sp>
        <p:nvSpPr>
          <p:cNvPr id="6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10400" y="6453340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>
                <a:solidFill>
                  <a:schemeClr val="bg1"/>
                </a:solidFill>
              </a:rPr>
              <a:t>14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12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455662" y="116632"/>
            <a:ext cx="8229600" cy="699442"/>
          </a:xfrm>
        </p:spPr>
        <p:txBody>
          <a:bodyPr>
            <a:normAutofit/>
          </a:bodyPr>
          <a:lstStyle/>
          <a:p>
            <a:r>
              <a:rPr lang="pt-BR" sz="2800" b="1" dirty="0"/>
              <a:t>Descrição da Montagem do Ambiente</a:t>
            </a:r>
          </a:p>
        </p:txBody>
      </p:sp>
      <p:sp>
        <p:nvSpPr>
          <p:cNvPr id="12" name="Espaço Reservado para Conteúdo 2"/>
          <p:cNvSpPr>
            <a:spLocks noGrp="1"/>
          </p:cNvSpPr>
          <p:nvPr>
            <p:ph idx="1"/>
          </p:nvPr>
        </p:nvSpPr>
        <p:spPr>
          <a:xfrm>
            <a:off x="455662" y="816074"/>
            <a:ext cx="8229600" cy="5760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dirty="0"/>
              <a:t>Modelos Estrela e Floco de Neve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034" y="1694966"/>
            <a:ext cx="6342856" cy="486185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9925"/>
            <a:ext cx="9144000" cy="5208079"/>
          </a:xfrm>
          <a:prstGeom prst="rect">
            <a:avLst/>
          </a:prstGeom>
        </p:spPr>
      </p:pic>
      <p:sp>
        <p:nvSpPr>
          <p:cNvPr id="7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07324" y="6492879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96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455662" y="116636"/>
            <a:ext cx="8229600" cy="663625"/>
          </a:xfrm>
        </p:spPr>
        <p:txBody>
          <a:bodyPr>
            <a:normAutofit/>
          </a:bodyPr>
          <a:lstStyle/>
          <a:p>
            <a:r>
              <a:rPr lang="pt-BR" sz="2800" b="1" dirty="0"/>
              <a:t>Descrição da Montagem do Ambiente</a:t>
            </a:r>
          </a:p>
        </p:txBody>
      </p:sp>
      <p:sp>
        <p:nvSpPr>
          <p:cNvPr id="12" name="Espaço Reservado para Conteúdo 2"/>
          <p:cNvSpPr>
            <a:spLocks noGrp="1"/>
          </p:cNvSpPr>
          <p:nvPr>
            <p:ph idx="1"/>
          </p:nvPr>
        </p:nvSpPr>
        <p:spPr>
          <a:xfrm>
            <a:off x="455662" y="816074"/>
            <a:ext cx="8229600" cy="5760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dirty="0"/>
              <a:t>Modelos Estrela e Floco de Neve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034" y="1694966"/>
            <a:ext cx="6342856" cy="486185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1392138"/>
            <a:ext cx="9143999" cy="5465862"/>
          </a:xfrm>
          <a:prstGeom prst="rect">
            <a:avLst/>
          </a:prstGeom>
        </p:spPr>
      </p:pic>
      <p:sp>
        <p:nvSpPr>
          <p:cNvPr id="7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07324" y="6492879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447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76064"/>
          </a:xfrm>
        </p:spPr>
        <p:txBody>
          <a:bodyPr>
            <a:normAutofit/>
          </a:bodyPr>
          <a:lstStyle/>
          <a:p>
            <a:r>
              <a:rPr lang="pt-BR" sz="2800" b="1" dirty="0"/>
              <a:t>Descrição da Montagem do Ambiente</a:t>
            </a:r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756"/>
            <a:ext cx="9144000" cy="5652187"/>
          </a:xfrm>
          <a:prstGeom prst="rect">
            <a:avLst/>
          </a:prstGeom>
        </p:spPr>
      </p:pic>
      <p:sp>
        <p:nvSpPr>
          <p:cNvPr id="5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6948264" y="6492879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951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592472"/>
          </a:xfrm>
        </p:spPr>
        <p:txBody>
          <a:bodyPr>
            <a:normAutofit/>
          </a:bodyPr>
          <a:lstStyle/>
          <a:p>
            <a:r>
              <a:rPr lang="pt-BR" sz="2800" b="1" dirty="0"/>
              <a:t>Resultados da análise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320480"/>
          </a:xfrm>
        </p:spPr>
        <p:txBody>
          <a:bodyPr>
            <a:normAutofit/>
          </a:bodyPr>
          <a:lstStyle/>
          <a:p>
            <a:endParaRPr lang="pt-BR" sz="2400" dirty="0"/>
          </a:p>
          <a:p>
            <a:pPr lvl="0"/>
            <a:endParaRPr lang="pt-BR" sz="2400" dirty="0"/>
          </a:p>
        </p:txBody>
      </p:sp>
      <p:graphicFrame>
        <p:nvGraphicFramePr>
          <p:cNvPr id="7" name="Gráfico 6"/>
          <p:cNvGraphicFramePr/>
          <p:nvPr>
            <p:extLst>
              <p:ext uri="{D42A27DB-BD31-4B8C-83A1-F6EECF244321}">
                <p14:modId xmlns:p14="http://schemas.microsoft.com/office/powerpoint/2010/main" val="3714836512"/>
              </p:ext>
            </p:extLst>
          </p:nvPr>
        </p:nvGraphicFramePr>
        <p:xfrm>
          <a:off x="0" y="1872208"/>
          <a:ext cx="9144000" cy="4985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453429" y="777627"/>
            <a:ext cx="82296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pt-BR" sz="2800" dirty="0">
                <a:solidFill>
                  <a:schemeClr val="accent6">
                    <a:lumMod val="75000"/>
                  </a:schemeClr>
                </a:solidFill>
              </a:rPr>
              <a:t>Qual o total de alunos por cada Cor/Raça definida pelo Censo Escolar entre os anos da análise?</a:t>
            </a:r>
          </a:p>
          <a:p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6981408" y="6476645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299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5"/>
          <p:cNvGraphicFramePr/>
          <p:nvPr>
            <p:extLst>
              <p:ext uri="{D42A27DB-BD31-4B8C-83A1-F6EECF244321}">
                <p14:modId xmlns:p14="http://schemas.microsoft.com/office/powerpoint/2010/main" val="2649259902"/>
              </p:ext>
            </p:extLst>
          </p:nvPr>
        </p:nvGraphicFramePr>
        <p:xfrm>
          <a:off x="0" y="1844824"/>
          <a:ext cx="9144000" cy="5013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539552" y="44624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b="1" dirty="0"/>
              <a:t>Resultados da análise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10400" y="6492879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19</a:t>
            </a:fld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457200" y="969569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pt-BR" sz="2800" dirty="0">
                <a:solidFill>
                  <a:schemeClr val="accent6">
                    <a:lumMod val="75000"/>
                  </a:schemeClr>
                </a:solidFill>
              </a:rPr>
              <a:t>Qual o total de alunos que se declararam negros?</a:t>
            </a:r>
          </a:p>
        </p:txBody>
      </p:sp>
    </p:spTree>
    <p:extLst>
      <p:ext uri="{BB962C8B-B14F-4D97-AF65-F5344CB8AC3E}">
        <p14:creationId xmlns:p14="http://schemas.microsoft.com/office/powerpoint/2010/main" val="368558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94407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b="1" dirty="0"/>
              <a:t>Justificativa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7093"/>
            <a:ext cx="8229600" cy="4464496"/>
          </a:xfrm>
        </p:spPr>
        <p:txBody>
          <a:bodyPr anchor="t">
            <a:noAutofit/>
          </a:bodyPr>
          <a:lstStyle/>
          <a:p>
            <a:pPr algn="just"/>
            <a:r>
              <a:rPr lang="pt-BR" sz="2800" dirty="0"/>
              <a:t>Lei da transparência, lei n. 12527/2011</a:t>
            </a:r>
            <a:r>
              <a:rPr lang="pt-BR" sz="2800" dirty="0" smtClean="0"/>
              <a:t>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Necessidade de uma análise do panorama da atuação do aluno negro na educação básica brasileira;</a:t>
            </a:r>
          </a:p>
          <a:p>
            <a:pPr marL="0" indent="0" algn="just">
              <a:buNone/>
            </a:pPr>
            <a:endParaRPr lang="pt-BR" sz="2800" dirty="0"/>
          </a:p>
          <a:p>
            <a:pPr algn="just"/>
            <a:r>
              <a:rPr lang="pt-BR" sz="2800" dirty="0"/>
              <a:t>Demonstrar o processo de BI para análise de dados.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010400" y="6491865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924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7200" y="156646"/>
            <a:ext cx="8229600" cy="50405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Resultados da análise</a:t>
            </a:r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457200" y="2204864"/>
            <a:ext cx="8229600" cy="43204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457200" y="639864"/>
            <a:ext cx="82296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pt-BR" sz="2800" dirty="0">
                <a:solidFill>
                  <a:schemeClr val="accent6">
                    <a:lumMod val="75000"/>
                  </a:schemeClr>
                </a:solidFill>
              </a:rPr>
              <a:t>Qual o país que possui a maior quantidade de alunos estrangeiros negros no Brasil entre os anos da análise?</a:t>
            </a:r>
          </a:p>
          <a:p>
            <a:endParaRPr lang="pt-BR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9" name="Gráfico 8"/>
          <p:cNvGraphicFramePr/>
          <p:nvPr>
            <p:extLst>
              <p:ext uri="{D42A27DB-BD31-4B8C-83A1-F6EECF244321}">
                <p14:modId xmlns:p14="http://schemas.microsoft.com/office/powerpoint/2010/main" val="3497972825"/>
              </p:ext>
            </p:extLst>
          </p:nvPr>
        </p:nvGraphicFramePr>
        <p:xfrm>
          <a:off x="0" y="1844828"/>
          <a:ext cx="9144000" cy="5013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022477" y="6541486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950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áfico 6"/>
          <p:cNvGraphicFramePr/>
          <p:nvPr>
            <p:extLst>
              <p:ext uri="{D42A27DB-BD31-4B8C-83A1-F6EECF244321}">
                <p14:modId xmlns:p14="http://schemas.microsoft.com/office/powerpoint/2010/main" val="1206162075"/>
              </p:ext>
            </p:extLst>
          </p:nvPr>
        </p:nvGraphicFramePr>
        <p:xfrm>
          <a:off x="0" y="1795561"/>
          <a:ext cx="9144000" cy="50624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ítulo 1"/>
          <p:cNvSpPr txBox="1">
            <a:spLocks/>
          </p:cNvSpPr>
          <p:nvPr/>
        </p:nvSpPr>
        <p:spPr>
          <a:xfrm>
            <a:off x="457200" y="157076"/>
            <a:ext cx="8229600" cy="50405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Resultados da análise</a:t>
            </a:r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457200" y="3356992"/>
            <a:ext cx="8229600" cy="316835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022219" y="6509114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21</a:t>
            </a:fld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457200" y="625281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pt-BR" sz="2800" dirty="0">
                <a:solidFill>
                  <a:schemeClr val="accent6">
                    <a:lumMod val="75000"/>
                  </a:schemeClr>
                </a:solidFill>
              </a:rPr>
              <a:t>Qual a UF que possui a maior concentração de alunos estrangeiros negros?</a:t>
            </a:r>
          </a:p>
        </p:txBody>
      </p:sp>
    </p:spTree>
    <p:extLst>
      <p:ext uri="{BB962C8B-B14F-4D97-AF65-F5344CB8AC3E}">
        <p14:creationId xmlns:p14="http://schemas.microsoft.com/office/powerpoint/2010/main" val="387967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áfico 6"/>
          <p:cNvGraphicFramePr/>
          <p:nvPr>
            <p:extLst>
              <p:ext uri="{D42A27DB-BD31-4B8C-83A1-F6EECF244321}">
                <p14:modId xmlns:p14="http://schemas.microsoft.com/office/powerpoint/2010/main" val="224541789"/>
              </p:ext>
            </p:extLst>
          </p:nvPr>
        </p:nvGraphicFramePr>
        <p:xfrm>
          <a:off x="-36512" y="1793817"/>
          <a:ext cx="9180512" cy="5064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ítulo 1"/>
          <p:cNvSpPr txBox="1">
            <a:spLocks/>
          </p:cNvSpPr>
          <p:nvPr/>
        </p:nvSpPr>
        <p:spPr>
          <a:xfrm>
            <a:off x="457200" y="116632"/>
            <a:ext cx="8229600" cy="54494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Resultados da análise</a:t>
            </a:r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457200" y="687744"/>
            <a:ext cx="8229600" cy="93610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</a:rPr>
              <a:t>Qual é a quantidade de alunos negros no Distrito Federal entre os anos da análise?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010400" y="6492879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71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7200" y="116636"/>
            <a:ext cx="8229600" cy="52757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Resultados da análise</a:t>
            </a:r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457200" y="2204864"/>
            <a:ext cx="8229600" cy="43204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472058" y="644207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pt-BR" sz="2800" dirty="0">
                <a:solidFill>
                  <a:schemeClr val="accent6">
                    <a:lumMod val="75000"/>
                  </a:schemeClr>
                </a:solidFill>
              </a:rPr>
              <a:t>Qual a quantidade de alunos negros que moram em zona urbana ou rural entre os anos da análise?</a:t>
            </a:r>
            <a:endParaRPr lang="pt-BR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9" name="Gráfico 8"/>
          <p:cNvGraphicFramePr/>
          <p:nvPr>
            <p:extLst>
              <p:ext uri="{D42A27DB-BD31-4B8C-83A1-F6EECF244321}">
                <p14:modId xmlns:p14="http://schemas.microsoft.com/office/powerpoint/2010/main" val="3792919880"/>
              </p:ext>
            </p:extLst>
          </p:nvPr>
        </p:nvGraphicFramePr>
        <p:xfrm>
          <a:off x="0" y="1817650"/>
          <a:ext cx="9144000" cy="50403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010400" y="6476643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62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465956" y="332656"/>
            <a:ext cx="8229600" cy="50405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Considerações Finais</a:t>
            </a: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465956" y="597048"/>
            <a:ext cx="8229600" cy="575930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/>
            <a:endParaRPr lang="pt-BR" sz="24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800" dirty="0"/>
              <a:t>Foram analisados:</a:t>
            </a:r>
          </a:p>
          <a:p>
            <a:pPr algn="just">
              <a:lnSpc>
                <a:spcPct val="150000"/>
              </a:lnSpc>
            </a:pPr>
            <a:r>
              <a:rPr lang="pt-BR" sz="2800" dirty="0"/>
              <a:t>Quase 200 milhões de alunos envolvidos na base do INEP segundo o recorte temporal de 2015 a 2018;</a:t>
            </a:r>
          </a:p>
          <a:p>
            <a:pPr algn="just">
              <a:lnSpc>
                <a:spcPct val="150000"/>
              </a:lnSpc>
            </a:pPr>
            <a:r>
              <a:rPr lang="pt-BR" sz="2800" dirty="0"/>
              <a:t>Em média, 50 milhões de alunos para cada um dos anos da análise. </a:t>
            </a:r>
          </a:p>
          <a:p>
            <a:pPr algn="just">
              <a:lnSpc>
                <a:spcPct val="150000"/>
              </a:lnSpc>
            </a:pPr>
            <a:r>
              <a:rPr lang="pt-BR" sz="2800" dirty="0"/>
              <a:t>Para os alunos negros, tem-se, em média, 1,8 milhões de registros em cada um dos anos;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06101" y="6500680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524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323528" y="1808820"/>
            <a:ext cx="4709864" cy="324946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dirty="0"/>
              <a:t>“Sem dados você é apenas mais uma pessoa com uma opinião”.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pt-BR" sz="2000" dirty="0"/>
              <a:t>W. Edwards Deming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10400" y="6499533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25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980728"/>
            <a:ext cx="3098304" cy="4905648"/>
          </a:xfrm>
          <a:prstGeom prst="rect">
            <a:avLst/>
          </a:prstGeom>
        </p:spPr>
      </p:pic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251520" y="3289448"/>
            <a:ext cx="4709864" cy="324946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endParaRPr lang="pt-B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37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10400" y="6492879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26</a:t>
            </a:fld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2708924"/>
            <a:ext cx="8291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/>
              <a:t>Obrigado!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480828" y="4101747"/>
            <a:ext cx="62646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danielgads@hotmail.com</a:t>
            </a:r>
          </a:p>
          <a:p>
            <a:pPr algn="ctr"/>
            <a:r>
              <a:rPr lang="pt-BR" sz="2000" dirty="0"/>
              <a:t>gdebrito98@gmail.com</a:t>
            </a:r>
          </a:p>
          <a:p>
            <a:pPr algn="ctr"/>
            <a:r>
              <a:rPr lang="pt-BR" sz="2000" dirty="0"/>
              <a:t>marceloccljr@gmail.com</a:t>
            </a:r>
          </a:p>
          <a:p>
            <a:pPr algn="ctr"/>
            <a:r>
              <a:rPr lang="pt-BR" sz="2000" dirty="0"/>
              <a:t>sr.hudrick@gmail.com</a:t>
            </a:r>
          </a:p>
          <a:p>
            <a:pPr algn="ctr"/>
            <a:r>
              <a:rPr lang="pt-BR" sz="2000" dirty="0"/>
              <a:t>willian.rodrigues1106@gmail.com</a:t>
            </a:r>
          </a:p>
        </p:txBody>
      </p:sp>
    </p:spTree>
    <p:extLst>
      <p:ext uri="{BB962C8B-B14F-4D97-AF65-F5344CB8AC3E}">
        <p14:creationId xmlns:p14="http://schemas.microsoft.com/office/powerpoint/2010/main" val="247823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421754" y="404664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b="1" dirty="0"/>
              <a:t>Delimitação do tema</a:t>
            </a:r>
          </a:p>
        </p:txBody>
      </p:sp>
      <p:sp>
        <p:nvSpPr>
          <p:cNvPr id="1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6939"/>
            <a:ext cx="8229600" cy="4248472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pt-BR" sz="4000" dirty="0"/>
              <a:t>Colher informações sobre a aplicação do processo de </a:t>
            </a:r>
            <a:r>
              <a:rPr lang="pt-BR" sz="4000" i="1" dirty="0"/>
              <a:t>Business Intelligence</a:t>
            </a:r>
            <a:r>
              <a:rPr lang="pt-BR" sz="4000" dirty="0"/>
              <a:t>;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pt-BR" sz="4000" dirty="0"/>
          </a:p>
          <a:p>
            <a:pPr algn="just">
              <a:lnSpc>
                <a:spcPct val="120000"/>
              </a:lnSpc>
            </a:pPr>
            <a:r>
              <a:rPr lang="pt-BR" sz="4000" dirty="0"/>
              <a:t>Análise do panorama da atuação do aluno negro na educação básica brasileira;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pt-BR" sz="4000" dirty="0"/>
          </a:p>
          <a:p>
            <a:pPr algn="just">
              <a:lnSpc>
                <a:spcPct val="120000"/>
              </a:lnSpc>
            </a:pPr>
            <a:r>
              <a:rPr lang="pt-BR" sz="4000" dirty="0"/>
              <a:t>Referência: Base de Micro dados do Censo Escolar dos Anos de 2015 a 2018 do INEP;</a:t>
            </a: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14809" y="6508633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15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b="1" dirty="0"/>
              <a:t>Formulação do problema</a:t>
            </a:r>
          </a:p>
        </p:txBody>
      </p:sp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6943"/>
            <a:ext cx="8229600" cy="3921299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2800" dirty="0"/>
              <a:t>De que forma a aplicação do processo de </a:t>
            </a:r>
            <a:r>
              <a:rPr lang="en-US" sz="2800" i="1" dirty="0"/>
              <a:t>Business Intelligence</a:t>
            </a:r>
            <a:r>
              <a:rPr lang="en-US" sz="2800" dirty="0"/>
              <a:t> </a:t>
            </a:r>
            <a:r>
              <a:rPr lang="pt-BR" sz="2800" dirty="0"/>
              <a:t>auxilia uma análise do panorama da atuação do aluno negro na educação básica brasileira?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10400" y="6499925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079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22870" y="404664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b="1" dirty="0"/>
              <a:t>Objetivos gerais</a:t>
            </a:r>
          </a:p>
        </p:txBody>
      </p:sp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422870" y="1426636"/>
            <a:ext cx="8229600" cy="484384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sz="2800" dirty="0"/>
              <a:t>Apresentar de que forma a aplicação do processo de </a:t>
            </a:r>
            <a:r>
              <a:rPr lang="en-US" sz="2800" i="1" dirty="0"/>
              <a:t>Business Intelligence</a:t>
            </a:r>
            <a:r>
              <a:rPr lang="en-US" sz="2800" dirty="0"/>
              <a:t> </a:t>
            </a:r>
            <a:r>
              <a:rPr lang="pt-BR" sz="2800" dirty="0"/>
              <a:t>auxilia uma análise dos dados da atuação do aluno negro na educação básica brasileira;</a:t>
            </a:r>
          </a:p>
          <a:p>
            <a:pPr algn="just">
              <a:lnSpc>
                <a:spcPct val="150000"/>
              </a:lnSpc>
            </a:pPr>
            <a:r>
              <a:rPr lang="pt-BR" sz="2800" dirty="0"/>
              <a:t>Comprovar a utilidade do processo de BI para análise dos dados na Base de Micro dados do Censo Escolar dos Anos de 2015 a 2018 do INEP;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10400" y="6500370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001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b="1" dirty="0"/>
              <a:t>Objetivos específicos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556792"/>
            <a:ext cx="8363272" cy="4752528"/>
          </a:xfrm>
        </p:spPr>
        <p:txBody>
          <a:bodyPr>
            <a:noAutofit/>
          </a:bodyPr>
          <a:lstStyle/>
          <a:p>
            <a:pPr lvl="0" algn="just">
              <a:buFont typeface="Wingdings" panose="05000000000000000000" pitchFamily="2" charset="2"/>
              <a:buChar char="Ø"/>
            </a:pPr>
            <a:r>
              <a:rPr lang="pt-BR" sz="2800" dirty="0"/>
              <a:t>Levantar o estado da arte sobre </a:t>
            </a:r>
            <a:r>
              <a:rPr lang="en-US" sz="2800" i="1" dirty="0"/>
              <a:t>Business Intelligence</a:t>
            </a:r>
            <a:r>
              <a:rPr lang="pt-BR" sz="2800" dirty="0"/>
              <a:t>, sua metodologia e processos;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pt-BR" sz="2800" dirty="0"/>
              <a:t>Apresentar os indicadores sobre a atuação do aluno negro na educação brasileira e seus requisitos;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pt-BR" sz="2800" dirty="0"/>
              <a:t>Aplicar a metodologia de </a:t>
            </a:r>
            <a:r>
              <a:rPr lang="en-US" sz="2800" i="1" dirty="0"/>
              <a:t>Business Intelligence</a:t>
            </a:r>
            <a:r>
              <a:rPr lang="pt-BR" sz="2800" dirty="0"/>
              <a:t>, bem como os processos de ETL e a montagem do ambiente de </a:t>
            </a:r>
            <a:r>
              <a:rPr lang="en-US" sz="2800" i="1" dirty="0"/>
              <a:t>Data Warehouse</a:t>
            </a:r>
            <a:r>
              <a:rPr lang="pt-BR" sz="2800" dirty="0"/>
              <a:t>;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pt-BR" sz="2800" dirty="0"/>
              <a:t>Desenvolver os resultados das análises através da solução de BI;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16499" y="6479776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997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30138" y="404664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b="1" dirty="0"/>
              <a:t>Metodologia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30138" y="1694787"/>
            <a:ext cx="8229600" cy="4125176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pt-BR" sz="2800" b="1" dirty="0"/>
              <a:t>Pesquisa aplicada</a:t>
            </a:r>
            <a:r>
              <a:rPr lang="pt-BR" sz="2800" dirty="0"/>
              <a:t>: aplicação prática da ciência;</a:t>
            </a:r>
          </a:p>
          <a:p>
            <a:pPr algn="just">
              <a:lnSpc>
                <a:spcPct val="170000"/>
              </a:lnSpc>
            </a:pPr>
            <a:r>
              <a:rPr lang="pt-BR" sz="2800" b="1" dirty="0"/>
              <a:t>Pesquisa descritiva</a:t>
            </a:r>
            <a:r>
              <a:rPr lang="pt-BR" sz="2800" dirty="0"/>
              <a:t>: descrever características de uma determinada população ou fenômeno;</a:t>
            </a:r>
          </a:p>
          <a:p>
            <a:pPr algn="just">
              <a:lnSpc>
                <a:spcPct val="170000"/>
              </a:lnSpc>
            </a:pPr>
            <a:r>
              <a:rPr lang="pt-BR" sz="2800" b="1" dirty="0"/>
              <a:t>Pesquisa Bibliográfica</a:t>
            </a:r>
            <a:r>
              <a:rPr lang="pt-BR" sz="2800" dirty="0"/>
              <a:t>: utilização de materias já publicados como ferramenta de estudo.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10400" y="6492879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68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65187" y="332660"/>
            <a:ext cx="8229600" cy="564579"/>
          </a:xfrm>
        </p:spPr>
        <p:txBody>
          <a:bodyPr>
            <a:normAutofit/>
          </a:bodyPr>
          <a:lstStyle/>
          <a:p>
            <a:r>
              <a:rPr lang="pt-BR" sz="2800" b="1" dirty="0"/>
              <a:t>Embasamento teórico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1384192" y="836712"/>
            <a:ext cx="6356573" cy="716632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800" dirty="0"/>
              <a:t>Business Intelligence</a:t>
            </a:r>
            <a:endParaRPr lang="pt-BR" sz="28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/>
          <a:srcRect r="1415"/>
          <a:stretch/>
        </p:blipFill>
        <p:spPr>
          <a:xfrm>
            <a:off x="-9522" y="1541859"/>
            <a:ext cx="9144000" cy="5343525"/>
          </a:xfrm>
          <a:prstGeom prst="rect">
            <a:avLst/>
          </a:prstGeom>
        </p:spPr>
      </p:pic>
      <p:sp>
        <p:nvSpPr>
          <p:cNvPr id="6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6948264" y="6492875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002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47675" y="332656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b="1" dirty="0"/>
              <a:t>Embasamento teórico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47675" y="1128192"/>
            <a:ext cx="8229600" cy="864096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800" dirty="0"/>
              <a:t>Data Warehouse</a:t>
            </a:r>
            <a:endParaRPr lang="pt-BR" sz="28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10400" y="6479776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9</a:t>
            </a:fld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85605" y="2111964"/>
            <a:ext cx="835374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800" dirty="0"/>
              <a:t>Características: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/>
              <a:t>Assunto;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/>
              <a:t>Integrado;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/>
              <a:t>Não volátil;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/>
              <a:t>Variável com o tempo;</a:t>
            </a:r>
          </a:p>
        </p:txBody>
      </p:sp>
    </p:spTree>
    <p:extLst>
      <p:ext uri="{BB962C8B-B14F-4D97-AF65-F5344CB8AC3E}">
        <p14:creationId xmlns:p14="http://schemas.microsoft.com/office/powerpoint/2010/main" val="296923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</TotalTime>
  <Words>1003</Words>
  <Application>Microsoft Office PowerPoint</Application>
  <PresentationFormat>Apresentação na tela (4:3)</PresentationFormat>
  <Paragraphs>179</Paragraphs>
  <Slides>26</Slides>
  <Notes>26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Tema do Office</vt:lpstr>
      <vt:lpstr>Análise do panorama da atuação do aluno negro na educação básica brasileira de 2015 a 2018 utilizando Business Intelligence</vt:lpstr>
      <vt:lpstr>Justificativa</vt:lpstr>
      <vt:lpstr>Delimitação do tema</vt:lpstr>
      <vt:lpstr>Formulação do problema</vt:lpstr>
      <vt:lpstr>Objetivos gerais</vt:lpstr>
      <vt:lpstr>Objetivos específicos</vt:lpstr>
      <vt:lpstr>Metodologia</vt:lpstr>
      <vt:lpstr>Embasamento teórico</vt:lpstr>
      <vt:lpstr>Embasamento teórico</vt:lpstr>
      <vt:lpstr>Embasamento teórico</vt:lpstr>
      <vt:lpstr>Estudo de caso: MEC e INEP</vt:lpstr>
      <vt:lpstr>Descrição da Montagem do Ambiente</vt:lpstr>
      <vt:lpstr>Descrição da Montagem do Ambiente</vt:lpstr>
      <vt:lpstr>Descrição da Montagem do Ambiente</vt:lpstr>
      <vt:lpstr>Descrição da Montagem do Ambiente</vt:lpstr>
      <vt:lpstr>Descrição da Montagem do Ambiente</vt:lpstr>
      <vt:lpstr>Descrição da Montagem do Ambiente</vt:lpstr>
      <vt:lpstr>Resultados da análise</vt:lpstr>
      <vt:lpstr>Resultados da análise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TCC</dc:title>
  <dc:creator>Microsoft</dc:creator>
  <cp:lastModifiedBy>Henrique</cp:lastModifiedBy>
  <cp:revision>177</cp:revision>
  <dcterms:created xsi:type="dcterms:W3CDTF">2019-12-06T04:09:26Z</dcterms:created>
  <dcterms:modified xsi:type="dcterms:W3CDTF">2019-12-12T18:19:57Z</dcterms:modified>
</cp:coreProperties>
</file>