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 varScale="1">
        <p:scale>
          <a:sx n="114" d="100"/>
          <a:sy n="114" d="100"/>
        </p:scale>
        <p:origin x="6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cor/raça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1-4832-96D9-97354D031D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41-4832-96D9-97354D031D5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357-4B9F-BFDC-A39EF3F7C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41-4832-96D9-97354D031D5A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357-4B9F-BFDC-A39EF3F7C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41-4832-96D9-97354D031D5A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41-4832-96D9-97354D031D5A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41-4832-96D9-97354D031D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que se declararam negros (em milhões)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8B-4294-AE2E-040216CA40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2-4B8A-AFD7-3F7A43BA08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B-4B68-9471-AE5830FC1E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2-431D-B61A-47B1127431D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7-444F-8820-0E02DA9B4C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7-444F-8820-0E02DA9B4C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encerrar o trabalho com</a:t>
            </a:r>
            <a:r>
              <a:rPr lang="pt-BR" baseline="0" dirty="0" smtClean="0"/>
              <a:t> um ‘boa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35024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 smtClean="0">
                <a:latin typeface="+mn-lt"/>
              </a:rPr>
              <a:t>Análise </a:t>
            </a:r>
            <a:r>
              <a:rPr lang="pt-BR" sz="2400" b="1" dirty="0">
                <a:latin typeface="+mn-lt"/>
              </a:rPr>
              <a:t>do </a:t>
            </a:r>
            <a:r>
              <a:rPr lang="pt-BR" sz="2400" b="1" dirty="0" smtClean="0">
                <a:latin typeface="+mn-lt"/>
              </a:rPr>
              <a:t>panorama </a:t>
            </a:r>
            <a:r>
              <a:rPr lang="pt-BR" sz="2400" b="1" dirty="0">
                <a:latin typeface="+mn-lt"/>
              </a:rPr>
              <a:t>da </a:t>
            </a:r>
            <a:r>
              <a:rPr lang="pt-BR" sz="2400" b="1" dirty="0" smtClean="0">
                <a:latin typeface="+mn-lt"/>
              </a:rPr>
              <a:t>atuação </a:t>
            </a:r>
            <a:r>
              <a:rPr lang="pt-BR" sz="2400" b="1" dirty="0">
                <a:latin typeface="+mn-lt"/>
              </a:rPr>
              <a:t>do </a:t>
            </a:r>
            <a:r>
              <a:rPr lang="pt-BR" sz="2400" b="1" dirty="0" smtClean="0">
                <a:latin typeface="+mn-lt"/>
              </a:rPr>
              <a:t>aluno </a:t>
            </a:r>
            <a:r>
              <a:rPr lang="pt-BR" sz="2400" b="1" dirty="0">
                <a:latin typeface="+mn-lt"/>
              </a:rPr>
              <a:t>n</a:t>
            </a:r>
            <a:r>
              <a:rPr lang="pt-BR" sz="2400" b="1" dirty="0" smtClean="0">
                <a:latin typeface="+mn-lt"/>
              </a:rPr>
              <a:t>egro </a:t>
            </a:r>
            <a:r>
              <a:rPr lang="pt-BR" sz="2400" b="1" dirty="0">
                <a:latin typeface="+mn-lt"/>
              </a:rPr>
              <a:t>na </a:t>
            </a:r>
            <a:r>
              <a:rPr lang="pt-BR" sz="2400" b="1" dirty="0" smtClean="0">
                <a:latin typeface="+mn-lt"/>
              </a:rPr>
              <a:t>educação </a:t>
            </a:r>
            <a:r>
              <a:rPr lang="pt-BR" sz="2400" b="1" dirty="0">
                <a:latin typeface="+mn-lt"/>
              </a:rPr>
              <a:t>b</a:t>
            </a:r>
            <a:r>
              <a:rPr lang="pt-BR" sz="2400" b="1" dirty="0" smtClean="0">
                <a:latin typeface="+mn-lt"/>
              </a:rPr>
              <a:t>ásica </a:t>
            </a:r>
            <a:r>
              <a:rPr lang="pt-BR" sz="2400" b="1" dirty="0">
                <a:latin typeface="+mn-lt"/>
              </a:rPr>
              <a:t>b</a:t>
            </a:r>
            <a:r>
              <a:rPr lang="pt-BR" sz="2400" b="1" dirty="0" smtClean="0">
                <a:latin typeface="+mn-lt"/>
              </a:rPr>
              <a:t>rasileira </a:t>
            </a:r>
            <a:r>
              <a:rPr lang="pt-BR" sz="2400" b="1" dirty="0">
                <a:latin typeface="+mn-lt"/>
              </a:rPr>
              <a:t>de 2015 a 2018 utilizando </a:t>
            </a:r>
            <a:r>
              <a:rPr lang="pt-BR" sz="2400" b="1" i="1" dirty="0" smtClean="0">
                <a:latin typeface="+mn-lt"/>
              </a:rPr>
              <a:t>Business Intelligence</a:t>
            </a:r>
            <a:endParaRPr lang="pt-BR" sz="2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62" y="3023008"/>
            <a:ext cx="7068654" cy="2232248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Willian De Sousa Rodrigues</a:t>
            </a:r>
          </a:p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5"/>
            <a:ext cx="525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Orientador: </a:t>
            </a:r>
            <a:r>
              <a:rPr lang="pt-BR" sz="2400" b="1" dirty="0"/>
              <a:t>Prof. Claudio </a:t>
            </a:r>
            <a:r>
              <a:rPr lang="pt-BR" sz="2400" b="1" dirty="0" smtClean="0"/>
              <a:t>Bernardo</a:t>
            </a:r>
          </a:p>
          <a:p>
            <a:r>
              <a:rPr lang="pt-BR" sz="2400" b="1" dirty="0" smtClean="0"/>
              <a:t>Data: 12/12/2019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89870" y="6309320"/>
            <a:ext cx="3528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400" b="1" dirty="0" smtClean="0"/>
              <a:t>Brasília - DF</a:t>
            </a:r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2611" y="426641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teórico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158725" y="3767489"/>
            <a:ext cx="4320480" cy="6142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Pentaho Data Integrator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05" y="3291147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9" y="5013176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564091" y="5107441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Power BI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7111" y="151841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Estudo de caso: MEC e INEP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484784"/>
            <a:ext cx="8229600" cy="4151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cap="all" dirty="0" smtClean="0"/>
              <a:t>MEC: </a:t>
            </a:r>
            <a:r>
              <a:rPr lang="pt-BR" sz="2800" dirty="0" smtClean="0"/>
              <a:t>Início em 1930 – Ministério dos Negócios da Educação e Saúde Pública; 1995 – criou-se o </a:t>
            </a:r>
            <a:r>
              <a:rPr lang="pt-BR" sz="2800" dirty="0"/>
              <a:t>Ministério da Educação e </a:t>
            </a:r>
            <a:r>
              <a:rPr lang="pt-BR" sz="2800" dirty="0" smtClean="0"/>
              <a:t>Cultura (MEC).</a:t>
            </a:r>
          </a:p>
          <a:p>
            <a:pPr>
              <a:lnSpc>
                <a:spcPct val="150000"/>
              </a:lnSpc>
            </a:pPr>
            <a:endParaRPr lang="pt-BR" sz="2800" cap="all" dirty="0" smtClean="0"/>
          </a:p>
          <a:p>
            <a:pPr algn="just">
              <a:lnSpc>
                <a:spcPct val="150000"/>
              </a:lnSpc>
            </a:pPr>
            <a:r>
              <a:rPr lang="pt-BR" sz="2800" cap="all" dirty="0" smtClean="0"/>
              <a:t>INEP: </a:t>
            </a:r>
            <a:r>
              <a:rPr lang="pt-BR" sz="2800" dirty="0" smtClean="0"/>
              <a:t>Criado em 13 de janeiro de 1937; 1938 – início dos trabalhos; Decreto-Lei nº 580;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76672"/>
            <a:ext cx="8229600" cy="7732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1509167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75481" y="2204864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Ex.: Total de alunos por sexo, total de alunos por cor/raça, total de alunos por ano.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509514"/>
            <a:ext cx="8412038" cy="49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Abordagem Kimball x Inmon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484784"/>
            <a:ext cx="8412038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980728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42" y="1649922"/>
            <a:ext cx="6198840" cy="47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980728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9" y="1556792"/>
            <a:ext cx="8525766" cy="47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2599"/>
            <a:ext cx="8229600" cy="42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</a:t>
            </a:r>
            <a:r>
              <a:rPr lang="pt-BR" sz="2800" dirty="0"/>
              <a:t>d</a:t>
            </a:r>
            <a:r>
              <a:rPr lang="pt-BR" sz="2800" dirty="0" smtClean="0"/>
              <a:t>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/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38159838"/>
              </p:ext>
            </p:extLst>
          </p:nvPr>
        </p:nvGraphicFramePr>
        <p:xfrm>
          <a:off x="457200" y="1196752"/>
          <a:ext cx="8229600" cy="451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649254029"/>
              </p:ext>
            </p:extLst>
          </p:nvPr>
        </p:nvGraphicFramePr>
        <p:xfrm>
          <a:off x="475261" y="1196752"/>
          <a:ext cx="8229600" cy="468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Justificativa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1256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 smtClean="0"/>
              <a:t>Princípio da transparência na Administração Pública previstas no Art. 37 da Constituição Federal de 1988;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Necessidade </a:t>
            </a:r>
            <a:r>
              <a:rPr lang="pt-BR" sz="2800" dirty="0"/>
              <a:t>de uma análise do panorama da atuação do aluno negro na educação básica </a:t>
            </a:r>
            <a:r>
              <a:rPr lang="pt-BR" sz="2800" dirty="0" smtClean="0"/>
              <a:t>brasileira;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Demonstrar </a:t>
            </a:r>
            <a:r>
              <a:rPr lang="pt-BR" sz="2800" dirty="0"/>
              <a:t>o processo de </a:t>
            </a:r>
            <a:r>
              <a:rPr lang="pt-BR" sz="2800" dirty="0" smtClean="0"/>
              <a:t>BI </a:t>
            </a:r>
            <a:r>
              <a:rPr lang="pt-BR" sz="2800" dirty="0"/>
              <a:t>para análise de </a:t>
            </a:r>
            <a:r>
              <a:rPr lang="pt-BR" sz="2800" dirty="0" smtClean="0"/>
              <a:t>dados.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298449567"/>
              </p:ext>
            </p:extLst>
          </p:nvPr>
        </p:nvGraphicFramePr>
        <p:xfrm>
          <a:off x="441049" y="1215450"/>
          <a:ext cx="8229600" cy="463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da análise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</a:t>
            </a:r>
            <a:r>
              <a:rPr lang="pt-BR" sz="2800" dirty="0" smtClean="0"/>
              <a:t>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854526747"/>
              </p:ext>
            </p:extLst>
          </p:nvPr>
        </p:nvGraphicFramePr>
        <p:xfrm>
          <a:off x="457200" y="1196752"/>
          <a:ext cx="8229600" cy="501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861976984"/>
              </p:ext>
            </p:extLst>
          </p:nvPr>
        </p:nvGraphicFramePr>
        <p:xfrm>
          <a:off x="465469" y="1227695"/>
          <a:ext cx="8229600" cy="456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0" y="-1"/>
            <a:ext cx="9144000" cy="1227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</a:t>
            </a:r>
            <a:r>
              <a:rPr lang="pt-BR" sz="2800" dirty="0" smtClean="0"/>
              <a:t>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9144000" cy="12107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</a:t>
            </a:r>
            <a:r>
              <a:rPr lang="pt-BR" sz="2800" dirty="0" smtClean="0"/>
              <a:t>da análise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992547480"/>
              </p:ext>
            </p:extLst>
          </p:nvPr>
        </p:nvGraphicFramePr>
        <p:xfrm>
          <a:off x="457200" y="1210790"/>
          <a:ext cx="8244457" cy="463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116632"/>
            <a:ext cx="9144000" cy="10801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Considerações </a:t>
            </a:r>
            <a:r>
              <a:rPr lang="pt-BR" sz="2800" dirty="0" smtClean="0"/>
              <a:t>Finais</a:t>
            </a:r>
            <a:endParaRPr lang="pt-BR" sz="28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pt-BR" sz="2800" dirty="0" smtClean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Quase 200 </a:t>
            </a:r>
            <a:r>
              <a:rPr lang="pt-BR" sz="2800" dirty="0"/>
              <a:t>milhões de alunos envolvidos na base do INEP segundo o recorte temporal de 2015 a </a:t>
            </a:r>
            <a:r>
              <a:rPr lang="pt-BR" sz="2800" dirty="0" smtClean="0"/>
              <a:t>2018;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Em média, </a:t>
            </a:r>
            <a:r>
              <a:rPr lang="pt-BR" sz="2800" dirty="0"/>
              <a:t>50 milhões de alunos para cada um dos anos da análise.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Para </a:t>
            </a:r>
            <a:r>
              <a:rPr lang="pt-BR" sz="2800" dirty="0"/>
              <a:t>os alunos negros, tem-se, em média, 1,8 milhões de registros em cada um dos </a:t>
            </a:r>
            <a:r>
              <a:rPr lang="pt-BR" sz="2800" dirty="0" smtClean="0"/>
              <a:t>anos;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95536" y="980728"/>
            <a:ext cx="4709864" cy="4905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“Sem dados você é apenas mais 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uma pessoa com uma opinião”.</a:t>
            </a:r>
          </a:p>
          <a:p>
            <a:pPr marL="0" lvl="0" indent="0" algn="r">
              <a:lnSpc>
                <a:spcPct val="150000"/>
              </a:lnSpc>
              <a:buNone/>
            </a:pPr>
            <a:r>
              <a:rPr lang="pt-BR" sz="2000" dirty="0" smtClean="0"/>
              <a:t>W. Edwards Deming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Delimitação do tema</a:t>
            </a:r>
            <a:endParaRPr lang="pt-BR" sz="2800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96331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 smtClean="0"/>
              <a:t>Colher informações sobre a </a:t>
            </a:r>
            <a:r>
              <a:rPr lang="pt-BR" sz="4000" dirty="0"/>
              <a:t>aplicação do processo de </a:t>
            </a:r>
            <a:r>
              <a:rPr lang="pt-BR" sz="4000" i="1" dirty="0"/>
              <a:t>Business </a:t>
            </a:r>
            <a:r>
              <a:rPr lang="pt-BR" sz="4000" i="1" dirty="0" smtClean="0"/>
              <a:t>Intelligence</a:t>
            </a:r>
            <a:r>
              <a:rPr lang="pt-BR" sz="4000" dirty="0" smtClean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/>
              <a:t>A</a:t>
            </a:r>
            <a:r>
              <a:rPr lang="pt-BR" sz="4000" dirty="0" smtClean="0"/>
              <a:t>nálise </a:t>
            </a:r>
            <a:r>
              <a:rPr lang="pt-BR" sz="4000" dirty="0"/>
              <a:t>do panorama da atuação do aluno </a:t>
            </a:r>
            <a:r>
              <a:rPr lang="pt-BR" sz="4000" dirty="0" smtClean="0"/>
              <a:t>negro na </a:t>
            </a:r>
            <a:r>
              <a:rPr lang="pt-BR" sz="4000" dirty="0"/>
              <a:t>educação básica </a:t>
            </a:r>
            <a:r>
              <a:rPr lang="pt-BR" sz="4000" dirty="0" smtClean="0"/>
              <a:t>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 smtClean="0"/>
              <a:t>Referência: </a:t>
            </a:r>
            <a:r>
              <a:rPr lang="pt-BR" sz="4000" dirty="0"/>
              <a:t>Base de Micro dados do Censo Escolar dos Anos de 2015 a 2018 do </a:t>
            </a:r>
            <a:r>
              <a:rPr lang="pt-BR" sz="4000" dirty="0" smtClean="0"/>
              <a:t>INEP;</a:t>
            </a:r>
            <a:endParaRPr lang="pt-BR" sz="40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Formulação do problema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9917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De </a:t>
            </a:r>
            <a:r>
              <a:rPr lang="pt-BR" sz="2800" dirty="0"/>
              <a:t>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Objetivos gerais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</a:t>
            </a:r>
            <a:r>
              <a:rPr lang="pt-BR" sz="2800" dirty="0" smtClean="0"/>
              <a:t>presentar </a:t>
            </a:r>
            <a:r>
              <a:rPr lang="pt-BR" sz="2800" dirty="0"/>
              <a:t>de 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dos dados da atuação do aluno negro na educação básica </a:t>
            </a:r>
            <a:r>
              <a:rPr lang="pt-BR" sz="2800" dirty="0" smtClean="0"/>
              <a:t>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Comprovar a </a:t>
            </a:r>
            <a:r>
              <a:rPr lang="pt-BR" sz="2800" dirty="0"/>
              <a:t>utilidade do processo de BI para análise dos dados na Base de Micro dados do Censo Escolar dos Anos de 2015 a 2018 do </a:t>
            </a:r>
            <a:r>
              <a:rPr lang="pt-BR" sz="2800" dirty="0" smtClean="0"/>
              <a:t>INEP;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5242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Objetivos específicos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64283"/>
            <a:ext cx="8229600" cy="4752528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 smtClean="0"/>
              <a:t>Levantar </a:t>
            </a:r>
            <a:r>
              <a:rPr lang="pt-BR" sz="2800" dirty="0"/>
              <a:t>o estado da arte </a:t>
            </a:r>
            <a:r>
              <a:rPr lang="pt-BR" sz="2800" dirty="0" smtClean="0"/>
              <a:t>sobre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sua metodologia e processos;</a:t>
            </a:r>
          </a:p>
          <a:p>
            <a:pPr lvl="0" algn="just"/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/>
            <a:r>
              <a:rPr lang="pt-BR" sz="2800" dirty="0"/>
              <a:t>Aplicar a metodologia de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bem como os processos de </a:t>
            </a:r>
            <a:r>
              <a:rPr lang="pt-BR" sz="2800" dirty="0" smtClean="0"/>
              <a:t>ETL e </a:t>
            </a:r>
            <a:r>
              <a:rPr lang="pt-BR" sz="2800" dirty="0"/>
              <a:t>a montagem do ambiente de </a:t>
            </a:r>
            <a:r>
              <a:rPr lang="en-US" sz="2800" i="1" dirty="0" smtClean="0"/>
              <a:t>Data Warehouse</a:t>
            </a:r>
            <a:r>
              <a:rPr lang="en-US" sz="2800" dirty="0" smtClean="0"/>
              <a:t> </a:t>
            </a:r>
            <a:r>
              <a:rPr lang="pt-BR" sz="2800" dirty="0" smtClean="0"/>
              <a:t>no </a:t>
            </a:r>
            <a:r>
              <a:rPr lang="pt-BR" sz="2800" dirty="0"/>
              <a:t>case estudado;</a:t>
            </a:r>
          </a:p>
          <a:p>
            <a:pPr lvl="0" algn="just"/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1109" y="43753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Metodologia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1109" y="1484784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dirty="0" smtClean="0"/>
              <a:t>Pesquisa aplicada: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dirty="0" smtClean="0"/>
              <a:t>Pesquisa descritiva: descrever </a:t>
            </a:r>
            <a:r>
              <a:rPr lang="pt-BR" sz="2800" dirty="0"/>
              <a:t>características de uma determinada população ou fenômeno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70000"/>
              </a:lnSpc>
            </a:pPr>
            <a:r>
              <a:rPr lang="pt-BR" sz="2800" dirty="0" smtClean="0"/>
              <a:t>Pesquisa Bibliográfica: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teórico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Business Intelligence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3" y="2068885"/>
            <a:ext cx="8552124" cy="42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3766" y="46362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teórico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4" y="1220360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Data Warehouse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5601" y="2111960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Depósito de dados orientado por: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Variável com o tempo;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932</Words>
  <Application>Microsoft Office PowerPoint</Application>
  <PresentationFormat>Apresentação na tela (4:3)</PresentationFormat>
  <Paragraphs>171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Usuário do Windows</cp:lastModifiedBy>
  <cp:revision>171</cp:revision>
  <dcterms:created xsi:type="dcterms:W3CDTF">2019-12-06T04:09:26Z</dcterms:created>
  <dcterms:modified xsi:type="dcterms:W3CDTF">2019-12-10T20:53:01Z</dcterms:modified>
</cp:coreProperties>
</file>