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304" r:id="rId10"/>
    <p:sldId id="266" r:id="rId11"/>
    <p:sldId id="267" r:id="rId12"/>
    <p:sldId id="306" r:id="rId13"/>
    <p:sldId id="274" r:id="rId14"/>
    <p:sldId id="307" r:id="rId15"/>
    <p:sldId id="275" r:id="rId16"/>
    <p:sldId id="308" r:id="rId17"/>
    <p:sldId id="269" r:id="rId18"/>
    <p:sldId id="279" r:id="rId19"/>
    <p:sldId id="280" r:id="rId20"/>
    <p:sldId id="282" r:id="rId21"/>
    <p:sldId id="283" r:id="rId22"/>
    <p:sldId id="287" r:id="rId23"/>
    <p:sldId id="295" r:id="rId24"/>
    <p:sldId id="302" r:id="rId25"/>
    <p:sldId id="303" r:id="rId26"/>
    <p:sldId id="30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8" autoAdjust="0"/>
    <p:restoredTop sz="94660"/>
  </p:normalViewPr>
  <p:slideViewPr>
    <p:cSldViewPr>
      <p:cViewPr varScale="1">
        <p:scale>
          <a:sx n="80" d="100"/>
          <a:sy n="80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BR" dirty="0" smtClean="0">
                <a:effectLst/>
              </a:rPr>
              <a:t>Alunos por cor/raça</a:t>
            </a:r>
            <a:r>
              <a:rPr lang="pt-BR" baseline="0" dirty="0" smtClean="0">
                <a:effectLst/>
              </a:rPr>
              <a:t> (em milhões)</a:t>
            </a:r>
            <a:endParaRPr lang="pt-BR" dirty="0">
              <a:effectLst/>
            </a:endParaRPr>
          </a:p>
        </c:rich>
      </c:tx>
      <c:layout>
        <c:manualLayout>
          <c:xMode val="edge"/>
          <c:yMode val="edge"/>
          <c:x val="0.2426697530864197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E-411E-93BF-9D6E46F713C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Branca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16.7</c:v>
                </c:pt>
                <c:pt idx="1">
                  <c:v>16.600000000000001</c:v>
                </c:pt>
                <c:pt idx="2">
                  <c:v>16.899999999999999</c:v>
                </c:pt>
                <c:pt idx="3">
                  <c:v>16.399999999999999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5E-411E-93BF-9D6E46F713C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Indígena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5E-411E-93BF-9D6E46F713C1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Não declarada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7.716049382716063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5E-411E-93BF-9D6E46F713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16.600000000000001</c:v>
                </c:pt>
                <c:pt idx="1">
                  <c:v>15</c:v>
                </c:pt>
                <c:pt idx="2">
                  <c:v>15.2</c:v>
                </c:pt>
                <c:pt idx="3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5E-411E-93BF-9D6E46F713C1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Parda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Planilha1!$F$2:$F$5</c:f>
              <c:numCache>
                <c:formatCode>General</c:formatCode>
                <c:ptCount val="4"/>
                <c:pt idx="0">
                  <c:v>19.2</c:v>
                </c:pt>
                <c:pt idx="1">
                  <c:v>18.5</c:v>
                </c:pt>
                <c:pt idx="2">
                  <c:v>19.5</c:v>
                </c:pt>
                <c:pt idx="3">
                  <c:v>18.7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5E-411E-93BF-9D6E46F713C1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</c:v>
                </c:pt>
                <c:pt idx="1">
                  <c:v>1.8</c:v>
                </c:pt>
                <c:pt idx="2">
                  <c:v>1.9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5E-411E-93BF-9D6E46F713C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7484928"/>
        <c:axId val="157486464"/>
      </c:barChart>
      <c:catAx>
        <c:axId val="15748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7486464"/>
        <c:crosses val="autoZero"/>
        <c:auto val="1"/>
        <c:lblAlgn val="ctr"/>
        <c:lblOffset val="100"/>
        <c:noMultiLvlLbl val="0"/>
      </c:catAx>
      <c:valAx>
        <c:axId val="15748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48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>
                <a:effectLst/>
              </a:rPr>
              <a:t>Alunos que se declararam negros (em milhões)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1.83</c:v>
                </c:pt>
                <c:pt idx="1">
                  <c:v>1.82</c:v>
                </c:pt>
                <c:pt idx="2">
                  <c:v>1.87</c:v>
                </c:pt>
                <c:pt idx="3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A7-4093-975A-07747621BF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7538560"/>
        <c:axId val="157541504"/>
      </c:lineChart>
      <c:catAx>
        <c:axId val="157538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7541504"/>
        <c:crosses val="autoZero"/>
        <c:auto val="1"/>
        <c:lblAlgn val="ctr"/>
        <c:lblOffset val="100"/>
        <c:noMultiLvlLbl val="0"/>
      </c:catAx>
      <c:valAx>
        <c:axId val="1575415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753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Países</a:t>
            </a:r>
            <a:r>
              <a:rPr lang="pt-BR" baseline="0" dirty="0" smtClean="0"/>
              <a:t> com alunos estrangeiros negros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Negros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Haiti</c:v>
                </c:pt>
                <c:pt idx="1">
                  <c:v>Angola</c:v>
                </c:pt>
                <c:pt idx="2">
                  <c:v>Congo</c:v>
                </c:pt>
                <c:pt idx="3">
                  <c:v>Portugal</c:v>
                </c:pt>
                <c:pt idx="4">
                  <c:v>Venzuela</c:v>
                </c:pt>
                <c:pt idx="5">
                  <c:v>Nigéria</c:v>
                </c:pt>
                <c:pt idx="6">
                  <c:v>Guiné Bissau</c:v>
                </c:pt>
                <c:pt idx="7">
                  <c:v>Bolívia</c:v>
                </c:pt>
                <c:pt idx="8">
                  <c:v>República Dominicana</c:v>
                </c:pt>
                <c:pt idx="9">
                  <c:v>República Democrática do Congo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14.9</c:v>
                </c:pt>
                <c:pt idx="1">
                  <c:v>3.7</c:v>
                </c:pt>
                <c:pt idx="2">
                  <c:v>0.6</c:v>
                </c:pt>
                <c:pt idx="3">
                  <c:v>0.6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0-4529-8164-E5D1E3A81B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269504"/>
        <c:axId val="213288832"/>
      </c:barChart>
      <c:catAx>
        <c:axId val="21326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288832"/>
        <c:crosses val="autoZero"/>
        <c:auto val="1"/>
        <c:lblAlgn val="ctr"/>
        <c:lblOffset val="100"/>
        <c:noMultiLvlLbl val="0"/>
      </c:catAx>
      <c:valAx>
        <c:axId val="213288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269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UFs com concentração de alunos negros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São Paulo</c:v>
                </c:pt>
                <c:pt idx="1">
                  <c:v>Santa Catarina</c:v>
                </c:pt>
                <c:pt idx="2">
                  <c:v>Paraná</c:v>
                </c:pt>
                <c:pt idx="3">
                  <c:v>Rio Grande do Sul</c:v>
                </c:pt>
                <c:pt idx="4">
                  <c:v>Minas Gerais</c:v>
                </c:pt>
                <c:pt idx="5">
                  <c:v>Rio de Janeiro</c:v>
                </c:pt>
                <c:pt idx="6">
                  <c:v>Amazonas</c:v>
                </c:pt>
                <c:pt idx="7">
                  <c:v>Mato Grosso</c:v>
                </c:pt>
                <c:pt idx="8">
                  <c:v>Distrito Federal</c:v>
                </c:pt>
                <c:pt idx="9">
                  <c:v>Roraima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7.5</c:v>
                </c:pt>
                <c:pt idx="1">
                  <c:v>4.8</c:v>
                </c:pt>
                <c:pt idx="2">
                  <c:v>3.7</c:v>
                </c:pt>
                <c:pt idx="3">
                  <c:v>2.8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0.7</c:v>
                </c:pt>
                <c:pt idx="8">
                  <c:v>0.7</c:v>
                </c:pt>
                <c:pt idx="9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40-4E6C-8837-15EAD3EDF72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004288"/>
        <c:axId val="213006976"/>
      </c:barChart>
      <c:catAx>
        <c:axId val="21300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006976"/>
        <c:crosses val="autoZero"/>
        <c:auto val="1"/>
        <c:lblAlgn val="ctr"/>
        <c:lblOffset val="100"/>
        <c:noMultiLvlLbl val="0"/>
      </c:catAx>
      <c:valAx>
        <c:axId val="213006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00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Total</a:t>
            </a:r>
            <a:r>
              <a:rPr lang="pt-BR" baseline="0" dirty="0" smtClean="0"/>
              <a:t> de alunos negros no DF por ano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20.190000000000001</c:v>
                </c:pt>
                <c:pt idx="1">
                  <c:v>20.95</c:v>
                </c:pt>
                <c:pt idx="2">
                  <c:v>21.23</c:v>
                </c:pt>
                <c:pt idx="3">
                  <c:v>21.34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87-4608-95AF-4B132C95887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3042304"/>
        <c:axId val="213102592"/>
      </c:lineChart>
      <c:catAx>
        <c:axId val="213042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102592"/>
        <c:crosses val="autoZero"/>
        <c:auto val="1"/>
        <c:lblAlgn val="ctr"/>
        <c:lblOffset val="100"/>
        <c:noMultiLvlLbl val="0"/>
      </c:catAx>
      <c:valAx>
        <c:axId val="213102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304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por zona residencial</a:t>
            </a:r>
            <a:r>
              <a:rPr lang="pt-BR" baseline="0" dirty="0" smtClean="0"/>
              <a:t> (em milhões)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Rural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0.31</c:v>
                </c:pt>
                <c:pt idx="1">
                  <c:v>0.28000000000000003</c:v>
                </c:pt>
                <c:pt idx="2">
                  <c:v>0.3</c:v>
                </c:pt>
                <c:pt idx="3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CD-42D2-863B-B905448DAC2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Urbana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1.52</c:v>
                </c:pt>
                <c:pt idx="1">
                  <c:v>1.54</c:v>
                </c:pt>
                <c:pt idx="2">
                  <c:v>1.57</c:v>
                </c:pt>
                <c:pt idx="3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CD-42D2-863B-B905448DAC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177088"/>
        <c:axId val="213178624"/>
      </c:barChart>
      <c:catAx>
        <c:axId val="21317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178624"/>
        <c:crosses val="autoZero"/>
        <c:auto val="1"/>
        <c:lblAlgn val="ctr"/>
        <c:lblOffset val="100"/>
        <c:noMultiLvlLbl val="0"/>
      </c:catAx>
      <c:valAx>
        <c:axId val="213178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17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BBDE4-B257-4B28-AF9B-80911A110866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317E3-5008-4269-9B00-BEFB3D118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Início</a:t>
            </a:r>
            <a:r>
              <a:rPr lang="pt-BR" baseline="0" dirty="0" smtClean="0"/>
              <a:t> da apresentação com um ‘boa noite’ a todos da banca, professor orientador e plateia </a:t>
            </a:r>
            <a:r>
              <a:rPr lang="pt-BR" baseline="0" smtClean="0"/>
              <a:t>e apresentação de</a:t>
            </a:r>
            <a:r>
              <a:rPr lang="pt-BR" smtClean="0"/>
              <a:t> </a:t>
            </a:r>
            <a:r>
              <a:rPr lang="pt-BR" dirty="0" smtClean="0"/>
              <a:t>cada um dos membros do</a:t>
            </a:r>
            <a:r>
              <a:rPr lang="pt-BR" baseline="0" dirty="0" smtClean="0"/>
              <a:t>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43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das ferramentas utilizadas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0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sobre o MEC e INEP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8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Iniciar a descrição da montagem apresentando</a:t>
            </a:r>
            <a:r>
              <a:rPr lang="pt-BR" baseline="0" dirty="0" smtClean="0"/>
              <a:t> o que é fato/dimensão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</a:t>
            </a:r>
            <a:r>
              <a:rPr lang="pt-BR" baseline="0" dirty="0" smtClean="0"/>
              <a:t> Kimball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55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 Inmon e concluir com a escolhida pro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7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estrela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60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floco de neve e</a:t>
            </a:r>
            <a:r>
              <a:rPr lang="pt-BR" baseline="0" dirty="0" smtClean="0"/>
              <a:t> concluir com o escolhido para 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4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 criação do ambiente utilizando</a:t>
            </a:r>
            <a:r>
              <a:rPr lang="pt-BR" baseline="0" dirty="0" smtClean="0"/>
              <a:t> a imagem no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11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16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34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Descrição das</a:t>
            </a:r>
            <a:r>
              <a:rPr lang="pt-BR" baseline="0" dirty="0" smtClean="0"/>
              <a:t> justificativas do trabalho.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8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9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55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</a:t>
            </a:r>
            <a:r>
              <a:rPr lang="pt-BR" baseline="0" dirty="0" smtClean="0"/>
              <a:t>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1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24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Concluir</a:t>
            </a:r>
            <a:r>
              <a:rPr lang="pt-BR" baseline="0" dirty="0" smtClean="0"/>
              <a:t> a apresentação com o total dos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92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 frase de Deming e passar logo</a:t>
            </a:r>
            <a:r>
              <a:rPr lang="pt-BR" baseline="0" dirty="0" smtClean="0"/>
              <a:t> pro último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78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Encerrar o trabalho com</a:t>
            </a:r>
            <a:r>
              <a:rPr lang="pt-BR" baseline="0" dirty="0" smtClean="0"/>
              <a:t> um ‘muito obrigado e boa noite...’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0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Delimitar o tema de pesquisa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11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Formular o problema que ocasionou na criação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67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</a:t>
            </a:r>
            <a:r>
              <a:rPr lang="pt-BR" baseline="0" dirty="0" smtClean="0"/>
              <a:t> os objetivos gerais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7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os objetivos específicos</a:t>
            </a:r>
            <a:r>
              <a:rPr lang="pt-BR" baseline="0" dirty="0" smtClean="0"/>
              <a:t> para alcançar o objetivo geral.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4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a metodologia utilizada</a:t>
            </a:r>
            <a:r>
              <a:rPr lang="pt-BR" baseline="0" dirty="0" smtClean="0"/>
              <a:t>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1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</a:t>
            </a:r>
            <a:r>
              <a:rPr lang="pt-BR" baseline="0" dirty="0" smtClean="0"/>
              <a:t> metodologia business intelligence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8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</a:t>
            </a:r>
            <a:r>
              <a:rPr lang="pt-BR" baseline="0" dirty="0" smtClean="0"/>
              <a:t> Data Warehouse por meio dos postulados de Inmon.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9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231A-01C7-43A8-9F27-B8568746F2D0}" type="datetime1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437F-4746-41D5-875E-3EDF8407A153}" type="datetime1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BADB-CEE7-4513-85C6-02AC753FE149}" type="datetime1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9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A431-1949-4491-8E05-D347E3C74D10}" type="datetime1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7C8F-DAFF-4C6C-A210-F26CDA289138}" type="datetime1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A6-FA3E-4FD5-BDA2-C2E2A7B9D603}" type="datetime1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1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EAC6-DEB8-400E-A784-4E74099B4BB6}" type="datetime1">
              <a:rPr lang="pt-BR" smtClean="0"/>
              <a:t>13/12/2019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5247-18B5-42C5-B49D-DD105872AB72}" type="datetime1">
              <a:rPr lang="pt-BR" smtClean="0"/>
              <a:t>13/12/2019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4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856F-47A2-47FE-8E15-AFCA9D099C04}" type="datetime1">
              <a:rPr lang="pt-BR" smtClean="0"/>
              <a:t>13/12/2019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4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D85C-2C24-4C92-B3DE-64369A769FDA}" type="datetime1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6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CC5-01CD-4AA9-8FD2-35C2BF59A90E}" type="datetime1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9F72-14F3-4865-972A-67D71CFBAA47}" type="datetime1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6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435028"/>
            <a:ext cx="8280920" cy="147002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C00000"/>
                </a:solidFill>
                <a:latin typeface="+mn-lt"/>
              </a:rPr>
              <a:t>Análise do panorama da </a:t>
            </a:r>
            <a:r>
              <a:rPr lang="pt-BR" sz="2800" b="1" dirty="0" smtClean="0">
                <a:solidFill>
                  <a:srgbClr val="C00000"/>
                </a:solidFill>
                <a:latin typeface="+mn-lt"/>
              </a:rPr>
              <a:t>inserção</a:t>
            </a:r>
            <a:r>
              <a:rPr lang="pt-BR" sz="28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do aluno negro na educação básica brasileira de 2015 a 2018 </a:t>
            </a:r>
            <a:r>
              <a:rPr lang="pt-BR" sz="2800" b="1" dirty="0" smtClean="0">
                <a:solidFill>
                  <a:srgbClr val="C00000"/>
                </a:solidFill>
                <a:latin typeface="+mn-lt"/>
              </a:rPr>
              <a:t>utilizando a abordagem de </a:t>
            </a:r>
            <a:r>
              <a:rPr lang="pt-BR" sz="2800" b="1" i="1" dirty="0">
                <a:solidFill>
                  <a:srgbClr val="C00000"/>
                </a:solidFill>
                <a:latin typeface="+mn-lt"/>
              </a:rPr>
              <a:t>Business Intelligence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7984" y="3155682"/>
            <a:ext cx="4032448" cy="1846152"/>
          </a:xfrm>
        </p:spPr>
        <p:txBody>
          <a:bodyPr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Daniel Gads Melo Sousa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Gabriel De Brito Silva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Marcelo Antônio Da Silva Júnior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Pedro Henrique Pereira De </a:t>
            </a:r>
            <a:r>
              <a:rPr lang="pt-BR" sz="2000" b="1" dirty="0" smtClean="0">
                <a:solidFill>
                  <a:schemeClr val="tx1"/>
                </a:solidFill>
              </a:rPr>
              <a:t>Oliveira</a:t>
            </a:r>
            <a:endParaRPr lang="pt-BR" sz="2000" b="1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6" y="404664"/>
            <a:ext cx="1767583" cy="57606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555776" y="369529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cap="all" dirty="0"/>
              <a:t>UNIVERSIDADE PAULISTA – UNIP</a:t>
            </a:r>
          </a:p>
          <a:p>
            <a:r>
              <a:rPr lang="pt-BR" sz="2000" b="1" dirty="0"/>
              <a:t>INSTITUTO DE CIÊNCIAS EXATAS E TECNOLOGIA - ICET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5800" y="5373219"/>
            <a:ext cx="70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</a:rPr>
              <a:t>Orientador: Prof. </a:t>
            </a:r>
            <a:r>
              <a:rPr lang="pt-BR" sz="2400" b="1" dirty="0" err="1">
                <a:solidFill>
                  <a:schemeClr val="accent2"/>
                </a:solidFill>
              </a:rPr>
              <a:t>MSc</a:t>
            </a:r>
            <a:r>
              <a:rPr lang="pt-BR" sz="2400" b="1" dirty="0">
                <a:solidFill>
                  <a:schemeClr val="accent2"/>
                </a:solidFill>
              </a:rPr>
              <a:t>. Claudio Gonçalves Bernardo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987824" y="6013255"/>
            <a:ext cx="54726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2400" b="1" dirty="0"/>
              <a:t>Brasília – DF, 12 de dezembro de 2019</a:t>
            </a:r>
          </a:p>
          <a:p>
            <a:pPr algn="r"/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7189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46770" y="34103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10</a:t>
            </a:fld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61270" y="1268760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Ferramentas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631803" y="3062824"/>
            <a:ext cx="4320480" cy="61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Pentaho Data Integrator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22764"/>
            <a:ext cx="1080120" cy="10801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14" y="4244797"/>
            <a:ext cx="1890852" cy="9926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3059832" y="440277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091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3086" y="188640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Estudo de caso: MEC e INEP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3086" y="1592796"/>
            <a:ext cx="8229600" cy="415148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2800" cap="all" dirty="0"/>
              <a:t>MEC: </a:t>
            </a:r>
            <a:r>
              <a:rPr lang="pt-BR" sz="2800" dirty="0"/>
              <a:t>Início em 1930 – Ministério dos Negócios da Educação e Saúde Pública; 1995 – passa a ser responsável somente pela educação; 1953 – surge a sigla MEC.</a:t>
            </a:r>
          </a:p>
          <a:p>
            <a:pPr>
              <a:lnSpc>
                <a:spcPct val="150000"/>
              </a:lnSpc>
            </a:pPr>
            <a:endParaRPr lang="pt-BR" sz="2800" cap="all" dirty="0"/>
          </a:p>
          <a:p>
            <a:pPr algn="just">
              <a:lnSpc>
                <a:spcPct val="150000"/>
              </a:lnSpc>
            </a:pPr>
            <a:r>
              <a:rPr lang="pt-BR" sz="2800" cap="all" dirty="0"/>
              <a:t>INEP: </a:t>
            </a:r>
            <a:r>
              <a:rPr lang="pt-BR" sz="2800" dirty="0"/>
              <a:t>Criado em 13 de janeiro de 1937; 1938 – início dos trabalhos; Decreto-Lei nº 580;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7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3709" y="980728"/>
            <a:ext cx="8401372" cy="64807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dirty="0" smtClean="0"/>
              <a:t>Fato </a:t>
            </a:r>
            <a:r>
              <a:rPr lang="pt-BR" dirty="0"/>
              <a:t>e </a:t>
            </a:r>
            <a:r>
              <a:rPr lang="pt-BR" dirty="0" smtClean="0"/>
              <a:t>Dimensão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5481" y="1700808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Fato: Dados quantitativos sendo números ou textos;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Ex.: 50%, 10.000, M, F.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Dimensão: Dados com característica descritiva;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Ex.: Total de alunos por sexo, total de alunos por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       cor/raça, total de alunos por ano.</a:t>
            </a:r>
          </a:p>
        </p:txBody>
      </p:sp>
    </p:spTree>
    <p:extLst>
      <p:ext uri="{BB962C8B-B14F-4D97-AF65-F5344CB8AC3E}">
        <p14:creationId xmlns:p14="http://schemas.microsoft.com/office/powerpoint/2010/main" val="24670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4462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  <a:p>
            <a:pPr marL="0" indent="0" algn="ctr">
              <a:buNone/>
            </a:pP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700808"/>
            <a:ext cx="9144001" cy="5157192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39637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8403" y="260652"/>
            <a:ext cx="8229600" cy="426963"/>
          </a:xfrm>
        </p:spPr>
        <p:txBody>
          <a:bodyPr>
            <a:no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8403" y="687611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622"/>
            <a:ext cx="9144000" cy="5311378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5334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699442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81607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Modelos Estrela e Floco de Neve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6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9925"/>
            <a:ext cx="9144000" cy="5208079"/>
          </a:xfrm>
          <a:prstGeom prst="rect">
            <a:avLst/>
          </a:prstGeom>
        </p:spPr>
      </p:pic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732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6"/>
            <a:ext cx="8229600" cy="663625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81607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Modelos Estrela e Floco de Neve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6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392138"/>
            <a:ext cx="9143999" cy="5465862"/>
          </a:xfrm>
          <a:prstGeom prst="rect">
            <a:avLst/>
          </a:prstGeom>
        </p:spPr>
      </p:pic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732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4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6"/>
            <a:ext cx="9144000" cy="5652187"/>
          </a:xfrm>
          <a:prstGeom prst="rect">
            <a:avLst/>
          </a:prstGeom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4826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5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92472"/>
          </a:xfrm>
        </p:spPr>
        <p:txBody>
          <a:bodyPr>
            <a:normAutofit/>
          </a:bodyPr>
          <a:lstStyle/>
          <a:p>
            <a:r>
              <a:rPr lang="pt-BR" sz="2800" b="1" dirty="0"/>
              <a:t>Resultados da análise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pPr lvl="0"/>
            <a:endParaRPr lang="pt-BR" sz="2400" dirty="0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3714836512"/>
              </p:ext>
            </p:extLst>
          </p:nvPr>
        </p:nvGraphicFramePr>
        <p:xfrm>
          <a:off x="0" y="1872208"/>
          <a:ext cx="9144000" cy="4985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453429" y="777627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total de alunos por cada Cor/Raça definida pelo Censo Escolar entre os anos da análise?</a:t>
            </a:r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81408" y="647664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9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649259902"/>
              </p:ext>
            </p:extLst>
          </p:nvPr>
        </p:nvGraphicFramePr>
        <p:xfrm>
          <a:off x="0" y="1844824"/>
          <a:ext cx="9144000" cy="5013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Resultados da análise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19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7200" y="96956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total de alunos que se declararam negros?</a:t>
            </a:r>
          </a:p>
        </p:txBody>
      </p:sp>
    </p:spTree>
    <p:extLst>
      <p:ext uri="{BB962C8B-B14F-4D97-AF65-F5344CB8AC3E}">
        <p14:creationId xmlns:p14="http://schemas.microsoft.com/office/powerpoint/2010/main" val="36855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4407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7093"/>
            <a:ext cx="8229600" cy="4464496"/>
          </a:xfrm>
        </p:spPr>
        <p:txBody>
          <a:bodyPr anchor="t">
            <a:noAutofit/>
          </a:bodyPr>
          <a:lstStyle/>
          <a:p>
            <a:pPr algn="just"/>
            <a:r>
              <a:rPr lang="pt-BR" sz="2800" dirty="0"/>
              <a:t>Lei da transparência, lei n. 12527/2011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Necessidade de uma análise do panorama da atuação do aluno negro na educação básica brasileira;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Demonstrar o processo de BI para análise de dados.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9186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2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5664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" y="639864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país que possui a maior quantidade de alunos estrangeiros negros no Brasil entre os anos da análise?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497972825"/>
              </p:ext>
            </p:extLst>
          </p:nvPr>
        </p:nvGraphicFramePr>
        <p:xfrm>
          <a:off x="0" y="1844828"/>
          <a:ext cx="9144000" cy="501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22477" y="654148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5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206162075"/>
              </p:ext>
            </p:extLst>
          </p:nvPr>
        </p:nvGraphicFramePr>
        <p:xfrm>
          <a:off x="0" y="1795561"/>
          <a:ext cx="9144000" cy="506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5707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3356992"/>
            <a:ext cx="8229600" cy="3168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22219" y="6509114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21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" y="62528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a UF que possui a maior concentração de alunos estrangeiros negros?</a:t>
            </a:r>
          </a:p>
        </p:txBody>
      </p:sp>
    </p:spTree>
    <p:extLst>
      <p:ext uri="{BB962C8B-B14F-4D97-AF65-F5344CB8AC3E}">
        <p14:creationId xmlns:p14="http://schemas.microsoft.com/office/powerpoint/2010/main" val="38796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24541789"/>
              </p:ext>
            </p:extLst>
          </p:nvPr>
        </p:nvGraphicFramePr>
        <p:xfrm>
          <a:off x="-36512" y="1793817"/>
          <a:ext cx="9180512" cy="506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16632"/>
            <a:ext cx="8229600" cy="54494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687744"/>
            <a:ext cx="822960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é a quantidade de alunos negros no Distrito Federal entre os anos da análise?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16636"/>
            <a:ext cx="8229600" cy="52757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2058" y="64420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a quantidade de alunos negros que moram em zona urbana ou rural entre os anos da análise?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792919880"/>
              </p:ext>
            </p:extLst>
          </p:nvPr>
        </p:nvGraphicFramePr>
        <p:xfrm>
          <a:off x="0" y="1817650"/>
          <a:ext cx="9144000" cy="504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7664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65956" y="33265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Considerações Finais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5956" y="597048"/>
            <a:ext cx="8229600" cy="57593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pt-BR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/>
              <a:t>Foram analisados: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Quase 200 milhões de alunos envolvidos na base do INEP segundo o recorte temporal de 2015 a 2018;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Em média, 50 milhões de alunos para cada um dos anos da análise. 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Para os alunos negros, tem-se, em média, 1,8 milhões de registros em cada um dos anos;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6101" y="650068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323528" y="1808820"/>
            <a:ext cx="4709864" cy="32494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“Sem dados você é apenas mais uma pessoa com uma opinião”.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t-BR" sz="2000" dirty="0"/>
              <a:t>W. Edwards Deming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953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80728"/>
            <a:ext cx="3098304" cy="4905648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1520" y="3289448"/>
            <a:ext cx="4709864" cy="32494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26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708924"/>
            <a:ext cx="8291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Obrigado!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80828" y="4101747"/>
            <a:ext cx="6264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danielgads@hotmail.com</a:t>
            </a:r>
          </a:p>
          <a:p>
            <a:pPr algn="ctr"/>
            <a:r>
              <a:rPr lang="pt-BR" sz="2000" dirty="0"/>
              <a:t>gdebrito98@gmail.com</a:t>
            </a:r>
          </a:p>
          <a:p>
            <a:pPr algn="ctr"/>
            <a:r>
              <a:rPr lang="pt-BR" sz="2000" dirty="0"/>
              <a:t>marceloccljr@gmail.com</a:t>
            </a:r>
          </a:p>
          <a:p>
            <a:pPr algn="ctr"/>
            <a:r>
              <a:rPr lang="pt-BR" sz="2000" dirty="0" smtClean="0"/>
              <a:t>sr.hudrick@gmail.com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78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21754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Delimitação do tema</a:t>
            </a:r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6939"/>
            <a:ext cx="8229600" cy="424847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sz="4000" dirty="0"/>
              <a:t>Colher informações sobre a aplicação do processo de </a:t>
            </a:r>
            <a:r>
              <a:rPr lang="pt-BR" sz="4000" i="1" dirty="0"/>
              <a:t>Business Intelligence</a:t>
            </a:r>
            <a:r>
              <a:rPr lang="pt-BR" sz="4000" dirty="0"/>
              <a:t>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/>
          </a:p>
          <a:p>
            <a:pPr algn="just">
              <a:lnSpc>
                <a:spcPct val="120000"/>
              </a:lnSpc>
            </a:pPr>
            <a:r>
              <a:rPr lang="pt-BR" sz="4000" dirty="0"/>
              <a:t>Análise do panorama da atuação do aluno negro na educação básica brasileira;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/>
          </a:p>
          <a:p>
            <a:pPr algn="just">
              <a:lnSpc>
                <a:spcPct val="120000"/>
              </a:lnSpc>
            </a:pPr>
            <a:r>
              <a:rPr lang="pt-BR" sz="4000" dirty="0"/>
              <a:t>Referência: Base de Micro dados do Censo Escolar dos Anos de 2015 a 2018 do INEP;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4809" y="650863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Formulação do problema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6943"/>
            <a:ext cx="8229600" cy="392129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/>
              <a:t>De que forma a aplicação do processo de </a:t>
            </a:r>
            <a:r>
              <a:rPr lang="en-US" sz="2800" i="1" dirty="0"/>
              <a:t>Business Intelligence</a:t>
            </a:r>
            <a:r>
              <a:rPr lang="en-US" sz="2800" dirty="0"/>
              <a:t> </a:t>
            </a:r>
            <a:r>
              <a:rPr lang="pt-BR" sz="2800" dirty="0"/>
              <a:t>auxilia uma análise do panorama da atuação do aluno negro na educação básica brasileira?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992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2287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Objetivos gerais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22870" y="1426636"/>
            <a:ext cx="8229600" cy="48438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Apresentar de que forma a aplicação do processo de </a:t>
            </a:r>
            <a:r>
              <a:rPr lang="en-US" sz="2800" i="1" dirty="0"/>
              <a:t>Business Intelligence</a:t>
            </a:r>
            <a:r>
              <a:rPr lang="en-US" sz="2800" dirty="0"/>
              <a:t> </a:t>
            </a:r>
            <a:r>
              <a:rPr lang="pt-BR" sz="2800" dirty="0"/>
              <a:t>auxilia uma análise dos dados da atuação do aluno negro na educação básica brasileira;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Comprovar a utilidade do processo de BI para análise dos dados na Base de Micro dados do Censo Escolar dos Anos de 2015 a 2018 do INEP;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50037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0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Objetivos específicos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363272" cy="4752528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Levantar o estado da arte sobre </a:t>
            </a:r>
            <a:r>
              <a:rPr lang="en-US" sz="2800" i="1" dirty="0"/>
              <a:t>Business Intelligence</a:t>
            </a:r>
            <a:r>
              <a:rPr lang="pt-BR" sz="2800" dirty="0"/>
              <a:t>, sua metodologia e processos;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Apresentar os indicadores sobre a atuação do aluno negro na educação brasileira e seus requisitos;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Aplicar a metodologia de </a:t>
            </a:r>
            <a:r>
              <a:rPr lang="en-US" sz="2800" i="1" dirty="0"/>
              <a:t>Business Intelligence</a:t>
            </a:r>
            <a:r>
              <a:rPr lang="pt-BR" sz="2800" dirty="0"/>
              <a:t>, bem como os processos de ETL e a montagem do ambiente de </a:t>
            </a:r>
            <a:r>
              <a:rPr lang="en-US" sz="2800" i="1" dirty="0"/>
              <a:t>Data Warehouse</a:t>
            </a:r>
            <a:r>
              <a:rPr lang="pt-BR" sz="2800" dirty="0"/>
              <a:t>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Desenvolver os resultados das análises através da solução de BI;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6499" y="647977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9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0138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Metodologia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30138" y="1694787"/>
            <a:ext cx="8229600" cy="412517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2800" b="1" dirty="0"/>
              <a:t>Pesquisa aplicada</a:t>
            </a:r>
            <a:r>
              <a:rPr lang="pt-BR" sz="2800" dirty="0"/>
              <a:t>: aplicação prática da ciência;</a:t>
            </a:r>
          </a:p>
          <a:p>
            <a:pPr algn="just">
              <a:lnSpc>
                <a:spcPct val="170000"/>
              </a:lnSpc>
            </a:pPr>
            <a:r>
              <a:rPr lang="pt-BR" sz="2800" b="1" dirty="0"/>
              <a:t>Pesquisa descritiva</a:t>
            </a:r>
            <a:r>
              <a:rPr lang="pt-BR" sz="2800" dirty="0"/>
              <a:t>: descrever características de uma determinada população ou fenômeno;</a:t>
            </a:r>
          </a:p>
          <a:p>
            <a:pPr algn="just">
              <a:lnSpc>
                <a:spcPct val="170000"/>
              </a:lnSpc>
            </a:pPr>
            <a:r>
              <a:rPr lang="pt-BR" sz="2800" b="1" dirty="0"/>
              <a:t>Pesquisa Bibliográfica</a:t>
            </a:r>
            <a:r>
              <a:rPr lang="pt-BR" sz="2800" dirty="0"/>
              <a:t>: utilização </a:t>
            </a:r>
            <a:r>
              <a:rPr lang="pt-BR" sz="2800"/>
              <a:t>de </a:t>
            </a:r>
            <a:r>
              <a:rPr lang="pt-BR" sz="2800" smtClean="0"/>
              <a:t>materiais </a:t>
            </a:r>
            <a:r>
              <a:rPr lang="pt-BR" sz="2800" dirty="0"/>
              <a:t>já publicados como ferramenta de estudo.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5187" y="332660"/>
            <a:ext cx="8229600" cy="564579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384192" y="836712"/>
            <a:ext cx="6356573" cy="71663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/>
              <a:t>Business Intelligence</a:t>
            </a: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1415"/>
          <a:stretch/>
        </p:blipFill>
        <p:spPr>
          <a:xfrm>
            <a:off x="-9522" y="1541859"/>
            <a:ext cx="9144000" cy="5343525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48264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0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7675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7675" y="1128192"/>
            <a:ext cx="8229600" cy="86409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/>
              <a:t>Data Warehouse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7977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605" y="2111964"/>
            <a:ext cx="8353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Características: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Assunto;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Integrado;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Não volátil;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Variável com o tempo;</a:t>
            </a:r>
          </a:p>
        </p:txBody>
      </p:sp>
    </p:spTree>
    <p:extLst>
      <p:ext uri="{BB962C8B-B14F-4D97-AF65-F5344CB8AC3E}">
        <p14:creationId xmlns:p14="http://schemas.microsoft.com/office/powerpoint/2010/main" val="29692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1001</Words>
  <Application>Microsoft Office PowerPoint</Application>
  <PresentationFormat>Apresentação na tela (4:3)</PresentationFormat>
  <Paragraphs>177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Tema do Office</vt:lpstr>
      <vt:lpstr>Análise do panorama da inserção do aluno negro na educação básica brasileira de 2015 a 2018 utilizando a abordagem de Business Intelligence</vt:lpstr>
      <vt:lpstr>Justificativa</vt:lpstr>
      <vt:lpstr>Delimitação do tema</vt:lpstr>
      <vt:lpstr>Formulação do problema</vt:lpstr>
      <vt:lpstr>Objetivos gerais</vt:lpstr>
      <vt:lpstr>Objetivos específicos</vt:lpstr>
      <vt:lpstr>Metodologia</vt:lpstr>
      <vt:lpstr>Embasamento teórico</vt:lpstr>
      <vt:lpstr>Embasamento teórico</vt:lpstr>
      <vt:lpstr>Embasamento teórico</vt:lpstr>
      <vt:lpstr>Estudo de caso: MEC e INEP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Resultados da análise</vt:lpstr>
      <vt:lpstr>Resultados da análise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TCC</dc:title>
  <dc:creator>Microsoft</dc:creator>
  <cp:lastModifiedBy>Daniel Gads</cp:lastModifiedBy>
  <cp:revision>179</cp:revision>
  <dcterms:created xsi:type="dcterms:W3CDTF">2019-12-06T04:09:26Z</dcterms:created>
  <dcterms:modified xsi:type="dcterms:W3CDTF">2019-12-13T13:33:34Z</dcterms:modified>
</cp:coreProperties>
</file>