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304" r:id="rId10"/>
    <p:sldId id="266" r:id="rId11"/>
    <p:sldId id="267" r:id="rId12"/>
    <p:sldId id="306" r:id="rId13"/>
    <p:sldId id="274" r:id="rId14"/>
    <p:sldId id="307" r:id="rId15"/>
    <p:sldId id="275" r:id="rId16"/>
    <p:sldId id="308" r:id="rId17"/>
    <p:sldId id="269" r:id="rId18"/>
    <p:sldId id="279" r:id="rId19"/>
    <p:sldId id="280" r:id="rId20"/>
    <p:sldId id="282" r:id="rId21"/>
    <p:sldId id="283" r:id="rId22"/>
    <p:sldId id="287" r:id="rId23"/>
    <p:sldId id="295" r:id="rId24"/>
    <p:sldId id="302" r:id="rId25"/>
    <p:sldId id="303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4660"/>
  </p:normalViewPr>
  <p:slideViewPr>
    <p:cSldViewPr>
      <p:cViewPr varScale="1">
        <p:scale>
          <a:sx n="80" d="100"/>
          <a:sy n="80" d="100"/>
        </p:scale>
        <p:origin x="64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cor/raça</a:t>
            </a:r>
            <a:r>
              <a:rPr lang="pt-BR" baseline="0" dirty="0" smtClean="0"/>
              <a:t> (em milhões)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41-4832-96D9-97354D031D5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Branca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16.7</c:v>
                </c:pt>
                <c:pt idx="1">
                  <c:v>16.600000000000001</c:v>
                </c:pt>
                <c:pt idx="2">
                  <c:v>16.899999999999999</c:v>
                </c:pt>
                <c:pt idx="3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41-4832-96D9-97354D031D5A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Indígena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41-4832-96D9-97354D031D5A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Não declarada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Planilha1!$E$2:$E$5</c:f>
              <c:numCache>
                <c:formatCode>General</c:formatCode>
                <c:ptCount val="4"/>
                <c:pt idx="0">
                  <c:v>16.600000000000001</c:v>
                </c:pt>
                <c:pt idx="1">
                  <c:v>15</c:v>
                </c:pt>
                <c:pt idx="2">
                  <c:v>15.2</c:v>
                </c:pt>
                <c:pt idx="3">
                  <c:v>14.5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41-4832-96D9-97354D031D5A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Parda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Planilha1!$F$2:$F$5</c:f>
              <c:numCache>
                <c:formatCode>General</c:formatCode>
                <c:ptCount val="4"/>
                <c:pt idx="0">
                  <c:v>19.2</c:v>
                </c:pt>
                <c:pt idx="1">
                  <c:v>18.5</c:v>
                </c:pt>
                <c:pt idx="2">
                  <c:v>19.5</c:v>
                </c:pt>
                <c:pt idx="3">
                  <c:v>18.7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41-4832-96D9-97354D031D5A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</c:v>
                </c:pt>
                <c:pt idx="1">
                  <c:v>1.8</c:v>
                </c:pt>
                <c:pt idx="2">
                  <c:v>1.9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C41-4832-96D9-97354D031D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que se declararam negros (em milhões)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1.83</c:v>
                </c:pt>
                <c:pt idx="1">
                  <c:v>1.82</c:v>
                </c:pt>
                <c:pt idx="2">
                  <c:v>1.87</c:v>
                </c:pt>
                <c:pt idx="3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8B-4294-AE2E-040216CA40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Países</a:t>
            </a:r>
            <a:r>
              <a:rPr lang="pt-BR" baseline="0" dirty="0" smtClean="0"/>
              <a:t> com alunos estrangeiros negros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Negros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Haiti</c:v>
                </c:pt>
                <c:pt idx="1">
                  <c:v>Angola</c:v>
                </c:pt>
                <c:pt idx="2">
                  <c:v>Congo</c:v>
                </c:pt>
                <c:pt idx="3">
                  <c:v>Portugal</c:v>
                </c:pt>
                <c:pt idx="4">
                  <c:v>Venzuela</c:v>
                </c:pt>
                <c:pt idx="5">
                  <c:v>Nigéria</c:v>
                </c:pt>
                <c:pt idx="6">
                  <c:v>Guiné Bissau</c:v>
                </c:pt>
                <c:pt idx="7">
                  <c:v>Bolívia</c:v>
                </c:pt>
                <c:pt idx="8">
                  <c:v>República Dominicana</c:v>
                </c:pt>
                <c:pt idx="9">
                  <c:v>República Democrática do Congo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3.7</c:v>
                </c:pt>
                <c:pt idx="2">
                  <c:v>0.6</c:v>
                </c:pt>
                <c:pt idx="3">
                  <c:v>0.6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0.4</c:v>
                </c:pt>
                <c:pt idx="8">
                  <c:v>0.4</c:v>
                </c:pt>
                <c:pt idx="9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4A-4823-BD9B-1B6E61ACEAF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baseline="0" dirty="0" smtClean="0"/>
              <a:t>UFs com concentração de alunos negros (em </a:t>
            </a:r>
            <a:r>
              <a:rPr lang="pt-BR" baseline="0" dirty="0" smtClean="0"/>
              <a:t>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Amarela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São Paulo</c:v>
                </c:pt>
                <c:pt idx="1">
                  <c:v>Santa Catarina</c:v>
                </c:pt>
                <c:pt idx="2">
                  <c:v>Paraná</c:v>
                </c:pt>
                <c:pt idx="3">
                  <c:v>Rio Grande do Sul</c:v>
                </c:pt>
                <c:pt idx="4">
                  <c:v>Minas Gerais</c:v>
                </c:pt>
                <c:pt idx="5">
                  <c:v>Rio de Janeiro</c:v>
                </c:pt>
                <c:pt idx="6">
                  <c:v>Amazonas</c:v>
                </c:pt>
                <c:pt idx="7">
                  <c:v>Mato Grosso</c:v>
                </c:pt>
                <c:pt idx="8">
                  <c:v>Distrito Federal</c:v>
                </c:pt>
                <c:pt idx="9">
                  <c:v>Roraima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7.5</c:v>
                </c:pt>
                <c:pt idx="1">
                  <c:v>4.8</c:v>
                </c:pt>
                <c:pt idx="2">
                  <c:v>3.7</c:v>
                </c:pt>
                <c:pt idx="3">
                  <c:v>2.8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0.7</c:v>
                </c:pt>
                <c:pt idx="8">
                  <c:v>0.7</c:v>
                </c:pt>
                <c:pt idx="9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B-4B68-9471-AE5830FC1E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Total</a:t>
            </a:r>
            <a:r>
              <a:rPr lang="pt-BR" baseline="0" dirty="0" smtClean="0"/>
              <a:t> de alunos negros no DF por ano (em milhares)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Planilha1!$G$1</c:f>
              <c:strCache>
                <c:ptCount val="1"/>
                <c:pt idx="0">
                  <c:v>Preta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Planilha1!$G$2:$G$5</c:f>
              <c:numCache>
                <c:formatCode>General</c:formatCode>
                <c:ptCount val="4"/>
                <c:pt idx="0">
                  <c:v>20.190000000000001</c:v>
                </c:pt>
                <c:pt idx="1">
                  <c:v>20.95</c:v>
                </c:pt>
                <c:pt idx="2">
                  <c:v>21.23</c:v>
                </c:pt>
                <c:pt idx="3">
                  <c:v>21.34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F2-431D-B61A-47B1127431D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34645312"/>
        <c:axId val="234644896"/>
      </c:line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Alunos por </a:t>
            </a:r>
            <a:r>
              <a:rPr lang="pt-BR" dirty="0" smtClean="0"/>
              <a:t>zona residencial</a:t>
            </a:r>
            <a:r>
              <a:rPr lang="pt-BR" baseline="0" dirty="0" smtClean="0"/>
              <a:t> </a:t>
            </a:r>
            <a:r>
              <a:rPr lang="pt-BR" baseline="0" dirty="0" smtClean="0"/>
              <a:t>(em milhões)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Rural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0.31</c:v>
                </c:pt>
                <c:pt idx="1">
                  <c:v>0.28000000000000003</c:v>
                </c:pt>
                <c:pt idx="2">
                  <c:v>0.3</c:v>
                </c:pt>
                <c:pt idx="3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7-444F-8820-0E02DA9B4C6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Urbana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1.52</c:v>
                </c:pt>
                <c:pt idx="1">
                  <c:v>1.54</c:v>
                </c:pt>
                <c:pt idx="2">
                  <c:v>1.57</c:v>
                </c:pt>
                <c:pt idx="3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7-444F-8820-0E02DA9B4C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34645312"/>
        <c:axId val="234644896"/>
      </c:barChart>
      <c:catAx>
        <c:axId val="23464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34644896"/>
        <c:crosses val="autoZero"/>
        <c:auto val="1"/>
        <c:lblAlgn val="ctr"/>
        <c:lblOffset val="100"/>
        <c:noMultiLvlLbl val="0"/>
      </c:catAx>
      <c:valAx>
        <c:axId val="23464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46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BBDE4-B257-4B28-AF9B-80911A110866}" type="datetimeFigureOut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317E3-5008-4269-9B00-BEFB3D118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Início</a:t>
            </a:r>
            <a:r>
              <a:rPr lang="pt-BR" baseline="0" dirty="0" smtClean="0"/>
              <a:t> da apresentação com um ‘boa noite’ a todos da banca, professor orientador e plateia </a:t>
            </a:r>
            <a:r>
              <a:rPr lang="pt-BR" baseline="0" smtClean="0"/>
              <a:t>e apresentação de</a:t>
            </a:r>
            <a:r>
              <a:rPr lang="pt-BR" smtClean="0"/>
              <a:t> </a:t>
            </a:r>
            <a:r>
              <a:rPr lang="pt-BR" dirty="0" smtClean="0"/>
              <a:t>cada um dos membros do</a:t>
            </a:r>
            <a:r>
              <a:rPr lang="pt-BR" baseline="0" dirty="0" smtClean="0"/>
              <a:t>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143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das ferramentas utilizadas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0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Rápida</a:t>
            </a:r>
            <a:r>
              <a:rPr lang="pt-BR" baseline="0" dirty="0" smtClean="0"/>
              <a:t> apresentação sobre o MEC e INEP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28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Iniciar a descrição da montagem apresentando</a:t>
            </a:r>
            <a:r>
              <a:rPr lang="pt-BR" baseline="0" dirty="0" smtClean="0"/>
              <a:t> o que é fato/dimensão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0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</a:t>
            </a:r>
            <a:r>
              <a:rPr lang="pt-BR" baseline="0" dirty="0" smtClean="0"/>
              <a:t> Kimball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55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a abordagem Inmon e concluir com a escolhida pro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77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estrela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60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Explicar o modelo floco de neve e</a:t>
            </a:r>
            <a:r>
              <a:rPr lang="pt-BR" baseline="0" dirty="0" smtClean="0"/>
              <a:t> concluir com o escolhido para o trabalho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04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 criação do ambiente utilizando</a:t>
            </a:r>
            <a:r>
              <a:rPr lang="pt-BR" baseline="0" dirty="0" smtClean="0"/>
              <a:t> a imagem no slide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111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16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34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Descrição das</a:t>
            </a:r>
            <a:r>
              <a:rPr lang="pt-BR" baseline="0" dirty="0" smtClean="0"/>
              <a:t> justificativas do trabalho.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8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99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55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</a:t>
            </a:r>
            <a:r>
              <a:rPr lang="pt-BR" baseline="0" dirty="0" smtClean="0"/>
              <a:t>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1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 gráfico apresentado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2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Concluir</a:t>
            </a:r>
            <a:r>
              <a:rPr lang="pt-BR" baseline="0" dirty="0" smtClean="0"/>
              <a:t> a apresentação com o total dos dados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392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Citar a frase de Deming e encerrar o trabalho com</a:t>
            </a:r>
            <a:r>
              <a:rPr lang="pt-BR" baseline="0" dirty="0" smtClean="0"/>
              <a:t> um ‘boa noite...’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7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Delimitar o tema de pesquisa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1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Formular o problema que ocasionou na criação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67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</a:t>
            </a:r>
            <a:r>
              <a:rPr lang="pt-BR" baseline="0" dirty="0" smtClean="0"/>
              <a:t> os objetivos gerais do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37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os objetivos específicos</a:t>
            </a:r>
            <a:r>
              <a:rPr lang="pt-BR" baseline="0" dirty="0" smtClean="0"/>
              <a:t> para alcançar o objetivo geral.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343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Apresentar a metodologia utilizada</a:t>
            </a:r>
            <a:r>
              <a:rPr lang="pt-BR" baseline="0" dirty="0" smtClean="0"/>
              <a:t> no trabalho.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1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a</a:t>
            </a:r>
            <a:r>
              <a:rPr lang="pt-BR" baseline="0" dirty="0" smtClean="0"/>
              <a:t> metodologia business intelligence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98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Descrever o</a:t>
            </a:r>
            <a:r>
              <a:rPr lang="pt-BR" baseline="0" dirty="0" smtClean="0"/>
              <a:t> Data Warehouse por meio dos postulados de Inmon.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317E3-5008-4269-9B00-BEFB3D11828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9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231A-01C7-43A8-9F27-B8568746F2D0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437F-4746-41D5-875E-3EDF8407A153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ABADB-CEE7-4513-85C6-02AC753FE149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9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A431-1949-4491-8E05-D347E3C74D10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4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67C8F-DAFF-4C6C-A210-F26CDA289138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03A6-FA3E-4FD5-BDA2-C2E2A7B9D603}" type="datetime1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61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EAC6-DEB8-400E-A784-4E74099B4BB6}" type="datetime1">
              <a:rPr lang="pt-BR" smtClean="0"/>
              <a:t>09/12/2019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247-18B5-42C5-B49D-DD105872AB72}" type="datetime1">
              <a:rPr lang="pt-BR" smtClean="0"/>
              <a:t>09/12/2019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4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A856F-47A2-47FE-8E15-AFCA9D099C04}" type="datetime1">
              <a:rPr lang="pt-BR" smtClean="0"/>
              <a:t>09/12/2019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4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D85C-2C24-4C92-B3DE-64369A769FDA}" type="datetime1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66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CC5-01CD-4AA9-8FD2-35C2BF59A90E}" type="datetime1">
              <a:rPr lang="pt-BR" smtClean="0"/>
              <a:t>09/12/2019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9F72-14F3-4865-972A-67D71CFBAA47}" type="datetime1">
              <a:rPr lang="pt-BR" smtClean="0"/>
              <a:t>09/12/2019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F196-1009-4A4B-B1F7-75730F18E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7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35024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pt-BR" sz="2400" b="1" dirty="0" smtClean="0">
                <a:latin typeface="+mn-lt"/>
              </a:rPr>
              <a:t>Análise </a:t>
            </a:r>
            <a:r>
              <a:rPr lang="pt-BR" sz="2400" b="1" dirty="0">
                <a:latin typeface="+mn-lt"/>
              </a:rPr>
              <a:t>do </a:t>
            </a:r>
            <a:r>
              <a:rPr lang="pt-BR" sz="2400" b="1" dirty="0" smtClean="0">
                <a:latin typeface="+mn-lt"/>
              </a:rPr>
              <a:t>panorama </a:t>
            </a:r>
            <a:r>
              <a:rPr lang="pt-BR" sz="2400" b="1" dirty="0">
                <a:latin typeface="+mn-lt"/>
              </a:rPr>
              <a:t>da </a:t>
            </a:r>
            <a:r>
              <a:rPr lang="pt-BR" sz="2400" b="1" dirty="0" smtClean="0">
                <a:latin typeface="+mn-lt"/>
              </a:rPr>
              <a:t>atuação </a:t>
            </a:r>
            <a:r>
              <a:rPr lang="pt-BR" sz="2400" b="1" dirty="0">
                <a:latin typeface="+mn-lt"/>
              </a:rPr>
              <a:t>do </a:t>
            </a:r>
            <a:r>
              <a:rPr lang="pt-BR" sz="2400" b="1" dirty="0" smtClean="0">
                <a:latin typeface="+mn-lt"/>
              </a:rPr>
              <a:t>aluno </a:t>
            </a:r>
            <a:r>
              <a:rPr lang="pt-BR" sz="2400" b="1" dirty="0">
                <a:latin typeface="+mn-lt"/>
              </a:rPr>
              <a:t>n</a:t>
            </a:r>
            <a:r>
              <a:rPr lang="pt-BR" sz="2400" b="1" dirty="0" smtClean="0">
                <a:latin typeface="+mn-lt"/>
              </a:rPr>
              <a:t>egro </a:t>
            </a:r>
            <a:r>
              <a:rPr lang="pt-BR" sz="2400" b="1" dirty="0">
                <a:latin typeface="+mn-lt"/>
              </a:rPr>
              <a:t>na </a:t>
            </a:r>
            <a:r>
              <a:rPr lang="pt-BR" sz="2400" b="1" dirty="0" smtClean="0">
                <a:latin typeface="+mn-lt"/>
              </a:rPr>
              <a:t>educação </a:t>
            </a:r>
            <a:r>
              <a:rPr lang="pt-BR" sz="2400" b="1" dirty="0">
                <a:latin typeface="+mn-lt"/>
              </a:rPr>
              <a:t>b</a:t>
            </a:r>
            <a:r>
              <a:rPr lang="pt-BR" sz="2400" b="1" dirty="0" smtClean="0">
                <a:latin typeface="+mn-lt"/>
              </a:rPr>
              <a:t>ásica </a:t>
            </a:r>
            <a:r>
              <a:rPr lang="pt-BR" sz="2400" b="1" dirty="0">
                <a:latin typeface="+mn-lt"/>
              </a:rPr>
              <a:t>b</a:t>
            </a:r>
            <a:r>
              <a:rPr lang="pt-BR" sz="2400" b="1" dirty="0" smtClean="0">
                <a:latin typeface="+mn-lt"/>
              </a:rPr>
              <a:t>rasileira </a:t>
            </a:r>
            <a:r>
              <a:rPr lang="pt-BR" sz="2400" b="1" dirty="0">
                <a:latin typeface="+mn-lt"/>
              </a:rPr>
              <a:t>de 2015 a 2018 utilizando </a:t>
            </a:r>
            <a:r>
              <a:rPr lang="pt-BR" sz="2400" b="1" i="1" dirty="0" smtClean="0">
                <a:latin typeface="+mn-lt"/>
              </a:rPr>
              <a:t>Business Intelligence</a:t>
            </a:r>
            <a:endParaRPr lang="pt-BR" sz="2400" b="1" i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47762" y="3023008"/>
            <a:ext cx="7068654" cy="2232248"/>
          </a:xfrm>
        </p:spPr>
        <p:txBody>
          <a:bodyPr>
            <a:normAutofit/>
          </a:bodyPr>
          <a:lstStyle/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Daniel Gads Melo Sousa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Gabriel De Brito Silva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Marcelo Antônio Da Silva Júnior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Pedro Henrique Pereira De Oliveira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Willian De Sousa Rodrigues</a:t>
            </a:r>
          </a:p>
          <a:p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1767583" cy="576064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699792" y="36952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cap="all" dirty="0"/>
              <a:t>UNIVERSIDADE PAULISTA – UNIP</a:t>
            </a:r>
          </a:p>
          <a:p>
            <a:r>
              <a:rPr lang="pt-BR" b="1" dirty="0"/>
              <a:t>INSTITUTO DE CIÊNCIAS EXATAS E TECNOLOGIA - </a:t>
            </a:r>
            <a:r>
              <a:rPr lang="pt-BR" b="1" dirty="0" smtClean="0"/>
              <a:t>ICET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685800" y="5373215"/>
            <a:ext cx="5254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Orientador: </a:t>
            </a:r>
            <a:r>
              <a:rPr lang="pt-BR" sz="2400" b="1" dirty="0"/>
              <a:t>Prof. Claudio </a:t>
            </a:r>
            <a:r>
              <a:rPr lang="pt-BR" sz="2400" b="1" dirty="0" smtClean="0"/>
              <a:t>Bernardo</a:t>
            </a:r>
          </a:p>
          <a:p>
            <a:r>
              <a:rPr lang="pt-BR" sz="2400" b="1" dirty="0" smtClean="0"/>
              <a:t>Data: 12/12/2019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689870" y="6309320"/>
            <a:ext cx="35283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400" b="1" dirty="0" smtClean="0"/>
              <a:t>Brasília - DF</a:t>
            </a:r>
          </a:p>
        </p:txBody>
      </p:sp>
    </p:spTree>
    <p:extLst>
      <p:ext uri="{BB962C8B-B14F-4D97-AF65-F5344CB8AC3E}">
        <p14:creationId xmlns:p14="http://schemas.microsoft.com/office/powerpoint/2010/main" val="71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2611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</a:t>
            </a:r>
            <a:r>
              <a:rPr lang="pt-BR" sz="2800" dirty="0" smtClean="0"/>
              <a:t>teórico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3131840" y="2715394"/>
            <a:ext cx="4320480" cy="61426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Pentaho </a:t>
            </a:r>
            <a:r>
              <a:rPr lang="en-US" dirty="0" smtClean="0"/>
              <a:t>Data </a:t>
            </a:r>
            <a:r>
              <a:rPr lang="en-US" dirty="0" smtClean="0"/>
              <a:t>Integrator</a:t>
            </a:r>
            <a:endParaRPr lang="pt-BR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1779340" cy="17793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5" y="4589971"/>
            <a:ext cx="3114903" cy="16353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64091" y="514602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Power BI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861270" y="1367190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Ferramentas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1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43086" y="18864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Estudo de </a:t>
            </a:r>
            <a:r>
              <a:rPr lang="pt-BR" sz="2800" dirty="0" smtClean="0"/>
              <a:t>caso</a:t>
            </a:r>
            <a:r>
              <a:rPr lang="pt-BR" sz="2800" dirty="0" smtClean="0"/>
              <a:t>: MEC e INEP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3086" y="1592796"/>
            <a:ext cx="8229600" cy="4151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cap="all" dirty="0" smtClean="0"/>
              <a:t>MEC: </a:t>
            </a:r>
            <a:r>
              <a:rPr lang="pt-BR" sz="2800" dirty="0" smtClean="0"/>
              <a:t>Início </a:t>
            </a:r>
            <a:r>
              <a:rPr lang="pt-BR" sz="2800" dirty="0" smtClean="0"/>
              <a:t>em 1930 – Ministério dos Negócios da Educação e Saúde </a:t>
            </a:r>
            <a:r>
              <a:rPr lang="pt-BR" sz="2800" dirty="0" smtClean="0"/>
              <a:t>Pública; 1995 </a:t>
            </a:r>
            <a:r>
              <a:rPr lang="pt-BR" sz="2800" dirty="0" smtClean="0"/>
              <a:t>– criou-se o </a:t>
            </a:r>
            <a:r>
              <a:rPr lang="pt-BR" sz="2800" dirty="0"/>
              <a:t>Ministério da Educação e </a:t>
            </a:r>
            <a:r>
              <a:rPr lang="pt-BR" sz="2800" dirty="0" smtClean="0"/>
              <a:t>Cultura (MEC</a:t>
            </a:r>
            <a:r>
              <a:rPr lang="pt-BR" sz="2800" dirty="0" smtClean="0"/>
              <a:t>).</a:t>
            </a:r>
          </a:p>
          <a:p>
            <a:pPr>
              <a:lnSpc>
                <a:spcPct val="150000"/>
              </a:lnSpc>
            </a:pPr>
            <a:endParaRPr lang="pt-BR" sz="2800" cap="all" dirty="0" smtClean="0"/>
          </a:p>
          <a:p>
            <a:pPr algn="just">
              <a:lnSpc>
                <a:spcPct val="150000"/>
              </a:lnSpc>
            </a:pPr>
            <a:r>
              <a:rPr lang="pt-BR" sz="2800" cap="all" dirty="0" smtClean="0"/>
              <a:t>INEP: </a:t>
            </a:r>
            <a:r>
              <a:rPr lang="pt-BR" sz="2800" dirty="0" smtClean="0"/>
              <a:t>Criado </a:t>
            </a:r>
            <a:r>
              <a:rPr lang="pt-BR" sz="2800" dirty="0"/>
              <a:t>em 13 de janeiro de </a:t>
            </a:r>
            <a:r>
              <a:rPr lang="pt-BR" sz="2800" dirty="0" smtClean="0"/>
              <a:t>1937; 1938 </a:t>
            </a:r>
            <a:r>
              <a:rPr lang="pt-BR" sz="2800" dirty="0" smtClean="0"/>
              <a:t>– início dos </a:t>
            </a:r>
            <a:r>
              <a:rPr lang="pt-BR" sz="2800" dirty="0" smtClean="0"/>
              <a:t>trabalhos; Decreto-Lei nº 580;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7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3709" y="980728"/>
            <a:ext cx="8401372" cy="648072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pt-BR" dirty="0" smtClean="0"/>
              <a:t>Fato </a:t>
            </a:r>
            <a:r>
              <a:rPr lang="pt-BR" dirty="0"/>
              <a:t>e </a:t>
            </a:r>
            <a:r>
              <a:rPr lang="pt-BR" dirty="0" smtClean="0"/>
              <a:t>Dimensão</a:t>
            </a:r>
            <a:endParaRPr lang="pt-BR" sz="20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75481" y="1700808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Fato: Dados quantitativos sendo números ou textos;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Ex.: 50%, 10.000, M, F.</a:t>
            </a:r>
          </a:p>
          <a:p>
            <a:pPr>
              <a:lnSpc>
                <a:spcPct val="150000"/>
              </a:lnSpc>
            </a:pPr>
            <a:endParaRPr lang="pt-B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Dimensão: Dados com característica descritiva;</a:t>
            </a:r>
          </a:p>
          <a:p>
            <a:pPr>
              <a:lnSpc>
                <a:spcPct val="150000"/>
              </a:lnSpc>
            </a:pPr>
            <a:r>
              <a:rPr lang="pt-BR" sz="2800" dirty="0" smtClean="0"/>
              <a:t>Ex.: Total de alunos por sexo, total de alunos por cor/raça, total de alunos por ano.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70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Abordagem Kimball x Inmon</a:t>
            </a:r>
          </a:p>
          <a:p>
            <a:pPr marL="0" indent="0" algn="ctr">
              <a:buNone/>
            </a:pP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13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2" y="1509514"/>
            <a:ext cx="8412038" cy="49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5481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Abordagem Kimball x Inmon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62" y="1484784"/>
            <a:ext cx="8412038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980728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15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042" y="1649922"/>
            <a:ext cx="6198840" cy="475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455662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455662" y="980728"/>
            <a:ext cx="8229600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 smtClean="0"/>
              <a:t>Modelos </a:t>
            </a:r>
            <a:r>
              <a:rPr lang="pt-BR" sz="2800" dirty="0"/>
              <a:t>Estrela e Floco de </a:t>
            </a:r>
            <a:r>
              <a:rPr lang="pt-BR" sz="2800" dirty="0" smtClean="0"/>
              <a:t>Neve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16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34" y="1694962"/>
            <a:ext cx="6342856" cy="486185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9" y="1556792"/>
            <a:ext cx="8525766" cy="47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Descrição da Montagem do Ambiente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17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22599"/>
            <a:ext cx="8229600" cy="42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</a:t>
            </a:r>
            <a:r>
              <a:rPr lang="pt-BR" sz="2800" dirty="0"/>
              <a:t>d</a:t>
            </a:r>
            <a:r>
              <a:rPr lang="pt-BR" sz="2800" dirty="0" smtClean="0"/>
              <a:t>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20480"/>
          </a:xfrm>
        </p:spPr>
        <p:txBody>
          <a:bodyPr>
            <a:normAutofit/>
          </a:bodyPr>
          <a:lstStyle/>
          <a:p>
            <a:endParaRPr lang="pt-BR" sz="2400" dirty="0" smtClean="0"/>
          </a:p>
          <a:p>
            <a:pPr lvl="0"/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18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05235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/>
              <a:t>Qual o total de alunos por cada Cor/Raça definida pelo Censo Escolar entre os anos da análise?</a:t>
            </a:r>
          </a:p>
          <a:p>
            <a:endParaRPr lang="pt-BR" dirty="0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135061005"/>
              </p:ext>
            </p:extLst>
          </p:nvPr>
        </p:nvGraphicFramePr>
        <p:xfrm>
          <a:off x="457200" y="1844824"/>
          <a:ext cx="8229600" cy="451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29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Resultados </a:t>
            </a:r>
            <a:r>
              <a:rPr lang="pt-BR" sz="2800" dirty="0" smtClean="0"/>
              <a:t>d</a:t>
            </a:r>
            <a:r>
              <a:rPr lang="pt-BR" sz="2800" dirty="0" smtClean="0"/>
              <a:t>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19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57200" y="96956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/>
              <a:t>Qual o total de alunos que se declararam </a:t>
            </a:r>
            <a:r>
              <a:rPr lang="pt-BR" sz="2800" dirty="0" smtClean="0"/>
              <a:t>negros?</a:t>
            </a:r>
            <a:endParaRPr lang="pt-BR" sz="2800" dirty="0"/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781202432"/>
              </p:ext>
            </p:extLst>
          </p:nvPr>
        </p:nvGraphicFramePr>
        <p:xfrm>
          <a:off x="457200" y="1668806"/>
          <a:ext cx="8229600" cy="4687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55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78570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Justificativa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81256"/>
            <a:ext cx="8229600" cy="4464496"/>
          </a:xfrm>
        </p:spPr>
        <p:txBody>
          <a:bodyPr anchor="t">
            <a:noAutofit/>
          </a:bodyPr>
          <a:lstStyle/>
          <a:p>
            <a:pPr algn="just"/>
            <a:r>
              <a:rPr lang="pt-BR" sz="2800" dirty="0" smtClean="0"/>
              <a:t>Princípio </a:t>
            </a:r>
            <a:r>
              <a:rPr lang="pt-BR" sz="2800" dirty="0" smtClean="0"/>
              <a:t>da transparência na Administração Pública previstas no Art. 37 da Constituição Federal de 1988</a:t>
            </a:r>
            <a:r>
              <a:rPr lang="pt-BR" sz="2800" dirty="0" smtClean="0"/>
              <a:t>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Necessidade </a:t>
            </a:r>
            <a:r>
              <a:rPr lang="pt-BR" sz="2800" dirty="0"/>
              <a:t>de uma análise do panorama da atuação do aluno negro na educação básica </a:t>
            </a:r>
            <a:r>
              <a:rPr lang="pt-BR" sz="2800" dirty="0" smtClean="0"/>
              <a:t>brasileira</a:t>
            </a:r>
            <a:r>
              <a:rPr lang="pt-BR" sz="2800" dirty="0" smtClean="0"/>
              <a:t>;</a:t>
            </a:r>
          </a:p>
          <a:p>
            <a:pPr marL="0" indent="0" algn="just">
              <a:buNone/>
            </a:pPr>
            <a:endParaRPr lang="pt-BR" sz="2800" dirty="0" smtClean="0"/>
          </a:p>
          <a:p>
            <a:pPr algn="just"/>
            <a:r>
              <a:rPr lang="pt-BR" sz="2800" dirty="0" smtClean="0"/>
              <a:t>Demonstrar </a:t>
            </a:r>
            <a:r>
              <a:rPr lang="pt-BR" sz="2800" dirty="0"/>
              <a:t>o processo de </a:t>
            </a:r>
            <a:r>
              <a:rPr lang="pt-BR" sz="2800" dirty="0" smtClean="0"/>
              <a:t>BI </a:t>
            </a:r>
            <a:r>
              <a:rPr lang="pt-BR" sz="2800" dirty="0"/>
              <a:t>para análise de </a:t>
            </a:r>
            <a:r>
              <a:rPr lang="pt-BR" sz="2800" dirty="0" smtClean="0"/>
              <a:t>dados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2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88640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Resultados </a:t>
            </a:r>
            <a:r>
              <a:rPr lang="pt-BR" sz="2800" dirty="0"/>
              <a:t>d</a:t>
            </a:r>
            <a:r>
              <a:rPr lang="pt-BR" sz="2800" dirty="0" smtClean="0"/>
              <a:t>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20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57200" y="723122"/>
            <a:ext cx="822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/>
              <a:t>Qual o país que possui a maior quantidade de alunos estrangeiros negros no Brasil entre os anos da análise?</a:t>
            </a:r>
          </a:p>
          <a:p>
            <a:endParaRPr lang="pt-BR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4250329848"/>
              </p:ext>
            </p:extLst>
          </p:nvPr>
        </p:nvGraphicFramePr>
        <p:xfrm>
          <a:off x="457201" y="1719506"/>
          <a:ext cx="8229600" cy="4636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95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Resultados </a:t>
            </a:r>
            <a:r>
              <a:rPr lang="pt-BR" sz="2800" dirty="0" smtClean="0"/>
              <a:t>da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3356992"/>
            <a:ext cx="8229600" cy="31683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21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57200" y="625277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/>
              <a:t>Qual a UF que possui a maior concentração de alunos estrangeiros negros</a:t>
            </a:r>
            <a:r>
              <a:rPr lang="pt-BR" sz="2800" dirty="0" smtClean="0"/>
              <a:t>?</a:t>
            </a:r>
            <a:endParaRPr lang="pt-BR" sz="2800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066927492"/>
              </p:ext>
            </p:extLst>
          </p:nvPr>
        </p:nvGraphicFramePr>
        <p:xfrm>
          <a:off x="457200" y="1579383"/>
          <a:ext cx="8229600" cy="477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9674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2710831725"/>
              </p:ext>
            </p:extLst>
          </p:nvPr>
        </p:nvGraphicFramePr>
        <p:xfrm>
          <a:off x="457200" y="1793813"/>
          <a:ext cx="8229600" cy="456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4494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Resultados </a:t>
            </a:r>
            <a:r>
              <a:rPr lang="pt-BR" sz="2800" dirty="0" smtClean="0"/>
              <a:t>da </a:t>
            </a:r>
            <a:r>
              <a:rPr lang="pt-BR" sz="2800" dirty="0"/>
              <a:t>a</a:t>
            </a:r>
            <a:r>
              <a:rPr lang="pt-BR" sz="2800" dirty="0" smtClean="0"/>
              <a:t>nálise</a:t>
            </a:r>
            <a:endParaRPr lang="pt-BR" sz="28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687744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pt-BR" sz="2800" dirty="0" smtClean="0"/>
              <a:t>Qual </a:t>
            </a:r>
            <a:r>
              <a:rPr lang="pt-BR" sz="2800" dirty="0"/>
              <a:t>é a quantidade de alunos negros no Distrito Federal entre os anos da análise?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116632"/>
            <a:ext cx="8229600" cy="52757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Resultados da análise</a:t>
            </a:r>
            <a:endParaRPr lang="pt-BR" sz="2800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457200" y="2204864"/>
            <a:ext cx="822960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23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72058" y="64420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2800" dirty="0"/>
              <a:t>Qual a quantidade de alunos negros que moram em zona urbana ou rural entre os anos da análise</a:t>
            </a:r>
            <a:r>
              <a:rPr lang="pt-BR" sz="2800" dirty="0" smtClean="0"/>
              <a:t>?</a:t>
            </a:r>
            <a:endParaRPr lang="pt-BR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748557879"/>
              </p:ext>
            </p:extLst>
          </p:nvPr>
        </p:nvGraphicFramePr>
        <p:xfrm>
          <a:off x="457200" y="1721566"/>
          <a:ext cx="8244457" cy="4634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2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465956" y="116632"/>
            <a:ext cx="8229600" cy="5040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smtClean="0"/>
              <a:t>Considerações Finais</a:t>
            </a:r>
            <a:endParaRPr lang="pt-BR" sz="2800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65956" y="597048"/>
            <a:ext cx="8229600" cy="57593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/>
            <a:endParaRPr lang="pt-BR" sz="2400" dirty="0" smtClean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pt-BR" sz="2800" dirty="0" smtClean="0"/>
              <a:t>Foram </a:t>
            </a:r>
            <a:r>
              <a:rPr lang="pt-BR" sz="2800" dirty="0" smtClean="0"/>
              <a:t>analisados: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Quase 200 </a:t>
            </a:r>
            <a:r>
              <a:rPr lang="pt-BR" sz="2800" dirty="0"/>
              <a:t>milhões de alunos envolvidos na base do INEP segundo o recorte temporal de 2015 a </a:t>
            </a:r>
            <a:r>
              <a:rPr lang="pt-BR" sz="2800" dirty="0" smtClean="0"/>
              <a:t>2018;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Em média, </a:t>
            </a:r>
            <a:r>
              <a:rPr lang="pt-BR" sz="2800" dirty="0"/>
              <a:t>50 milhões de alunos para cada um dos anos da análise. </a:t>
            </a:r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Para </a:t>
            </a:r>
            <a:r>
              <a:rPr lang="pt-BR" sz="2800" dirty="0"/>
              <a:t>os alunos negros, tem-se, em média, 1,8 milhões de registros em cada um dos </a:t>
            </a:r>
            <a:r>
              <a:rPr lang="pt-BR" sz="2800" dirty="0" smtClean="0"/>
              <a:t>anos;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395536" y="980728"/>
            <a:ext cx="4709864" cy="4905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50000"/>
              </a:lnSpc>
              <a:buNone/>
            </a:pPr>
            <a:r>
              <a:rPr lang="pt-BR" dirty="0" smtClean="0"/>
              <a:t>“</a:t>
            </a:r>
            <a:r>
              <a:rPr lang="pt-BR" dirty="0" smtClean="0"/>
              <a:t>Sem dados você é apenas mais </a:t>
            </a:r>
          </a:p>
          <a:p>
            <a:pPr marL="0" lvl="0" indent="0" algn="ctr">
              <a:lnSpc>
                <a:spcPct val="150000"/>
              </a:lnSpc>
              <a:buNone/>
            </a:pPr>
            <a:r>
              <a:rPr lang="pt-BR" dirty="0" smtClean="0"/>
              <a:t>uma pessoa com uma opinião”.</a:t>
            </a:r>
          </a:p>
          <a:p>
            <a:pPr marL="0" lvl="0" indent="0" algn="r">
              <a:lnSpc>
                <a:spcPct val="150000"/>
              </a:lnSpc>
              <a:buNone/>
            </a:pPr>
            <a:r>
              <a:rPr lang="pt-BR" sz="2000" dirty="0" smtClean="0"/>
              <a:t>W. Edwards Deming</a:t>
            </a:r>
            <a:endParaRPr lang="pt-BR" sz="20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980728"/>
            <a:ext cx="3098304" cy="49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421754" y="1182589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Delimitação do </a:t>
            </a:r>
            <a:r>
              <a:rPr lang="pt-BR" sz="2800" dirty="0" smtClean="0"/>
              <a:t>tema</a:t>
            </a:r>
            <a:endParaRPr lang="pt-BR" sz="2800" dirty="0"/>
          </a:p>
        </p:txBody>
      </p:sp>
      <p:sp>
        <p:nvSpPr>
          <p:cNvPr id="16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24847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4000" dirty="0" smtClean="0"/>
              <a:t>Colher informações sobre </a:t>
            </a:r>
            <a:r>
              <a:rPr lang="pt-BR" sz="4000" dirty="0" smtClean="0"/>
              <a:t>a </a:t>
            </a:r>
            <a:r>
              <a:rPr lang="pt-BR" sz="4000" dirty="0"/>
              <a:t>aplicação do processo de </a:t>
            </a:r>
            <a:r>
              <a:rPr lang="pt-BR" sz="4000" i="1" dirty="0"/>
              <a:t>Business </a:t>
            </a:r>
            <a:r>
              <a:rPr lang="pt-BR" sz="4000" i="1" dirty="0" smtClean="0"/>
              <a:t>Intelligence</a:t>
            </a:r>
            <a:r>
              <a:rPr lang="pt-BR" sz="4000" dirty="0" smtClean="0"/>
              <a:t>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/>
              <a:t>A</a:t>
            </a:r>
            <a:r>
              <a:rPr lang="pt-BR" sz="4000" dirty="0" smtClean="0"/>
              <a:t>nálise </a:t>
            </a:r>
            <a:r>
              <a:rPr lang="pt-BR" sz="4000" dirty="0"/>
              <a:t>do panorama da atuação do aluno </a:t>
            </a:r>
            <a:r>
              <a:rPr lang="pt-BR" sz="4000" dirty="0" smtClean="0"/>
              <a:t>negro na </a:t>
            </a:r>
            <a:r>
              <a:rPr lang="pt-BR" sz="4000" dirty="0"/>
              <a:t>educação básica </a:t>
            </a:r>
            <a:r>
              <a:rPr lang="pt-BR" sz="4000" dirty="0" smtClean="0"/>
              <a:t>brasileira;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4000" dirty="0" smtClean="0"/>
          </a:p>
          <a:p>
            <a:pPr algn="just">
              <a:lnSpc>
                <a:spcPct val="120000"/>
              </a:lnSpc>
            </a:pPr>
            <a:r>
              <a:rPr lang="pt-BR" sz="4000" dirty="0" smtClean="0"/>
              <a:t>Referência: </a:t>
            </a:r>
            <a:r>
              <a:rPr lang="pt-BR" sz="4000" dirty="0"/>
              <a:t>Base de Micro dados do Censo Escolar dos Anos de 2015 a 2018 do </a:t>
            </a:r>
            <a:r>
              <a:rPr lang="pt-BR" sz="4000" dirty="0" smtClean="0"/>
              <a:t>INEP;</a:t>
            </a:r>
            <a:endParaRPr lang="pt-BR" sz="4000" dirty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1182589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Formulação do </a:t>
            </a:r>
            <a:r>
              <a:rPr lang="pt-BR" sz="2800" dirty="0" smtClean="0"/>
              <a:t>problema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800" dirty="0" smtClean="0"/>
              <a:t>De </a:t>
            </a:r>
            <a:r>
              <a:rPr lang="pt-BR" sz="2800" dirty="0"/>
              <a:t>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 panorama da atuação do aluno negro na educação básica brasileira?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7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22870" y="404664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Objetivos </a:t>
            </a:r>
            <a:r>
              <a:rPr lang="pt-BR" sz="2800" dirty="0" smtClean="0"/>
              <a:t>gerais</a:t>
            </a:r>
            <a:endParaRPr lang="pt-BR" sz="2800" dirty="0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22870" y="1426636"/>
            <a:ext cx="8229600" cy="48438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A</a:t>
            </a:r>
            <a:r>
              <a:rPr lang="pt-BR" sz="2800" dirty="0" smtClean="0"/>
              <a:t>presentar </a:t>
            </a:r>
            <a:r>
              <a:rPr lang="pt-BR" sz="2800" dirty="0"/>
              <a:t>de que forma a aplicação do processo de </a:t>
            </a:r>
            <a:r>
              <a:rPr lang="en-US" sz="2800" i="1" dirty="0" smtClean="0"/>
              <a:t>Business Intelligence</a:t>
            </a:r>
            <a:r>
              <a:rPr lang="en-US" sz="2800" dirty="0" smtClean="0"/>
              <a:t> </a:t>
            </a:r>
            <a:r>
              <a:rPr lang="pt-BR" sz="2800" dirty="0" smtClean="0"/>
              <a:t>auxilia </a:t>
            </a:r>
            <a:r>
              <a:rPr lang="pt-BR" sz="2800" dirty="0"/>
              <a:t>uma análise dos dados da atuação do aluno negro na educação básica </a:t>
            </a:r>
            <a:r>
              <a:rPr lang="pt-BR" sz="2800" dirty="0" smtClean="0"/>
              <a:t>brasileira;</a:t>
            </a:r>
          </a:p>
          <a:p>
            <a:pPr algn="just">
              <a:lnSpc>
                <a:spcPct val="150000"/>
              </a:lnSpc>
            </a:pPr>
            <a:r>
              <a:rPr lang="pt-BR" sz="2800" dirty="0" smtClean="0"/>
              <a:t>Comprovar </a:t>
            </a:r>
            <a:r>
              <a:rPr lang="pt-BR" sz="2800" dirty="0" smtClean="0"/>
              <a:t>a </a:t>
            </a:r>
            <a:r>
              <a:rPr lang="pt-BR" sz="2800" dirty="0"/>
              <a:t>utilidade do processo de BI para análise dos dados na Base de Micro dados do Censo Escolar dos Anos de 2015 a 2018 do </a:t>
            </a:r>
            <a:r>
              <a:rPr lang="pt-BR" sz="2800" dirty="0" smtClean="0"/>
              <a:t>INEP;</a:t>
            </a:r>
            <a:endParaRPr lang="pt-BR" sz="2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Objetivos </a:t>
            </a:r>
            <a:r>
              <a:rPr lang="pt-BR" sz="2800" dirty="0" smtClean="0"/>
              <a:t>específicos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64283"/>
            <a:ext cx="8229600" cy="4752528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 smtClean="0"/>
              <a:t>Levantar </a:t>
            </a:r>
            <a:r>
              <a:rPr lang="pt-BR" sz="2800" dirty="0"/>
              <a:t>o estado da arte </a:t>
            </a:r>
            <a:r>
              <a:rPr lang="pt-BR" sz="2800" dirty="0" smtClean="0"/>
              <a:t>sobre</a:t>
            </a:r>
            <a:r>
              <a:rPr lang="pt-BR" sz="2800" dirty="0" smtClean="0"/>
              <a:t>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sua metodologia e processos;</a:t>
            </a:r>
          </a:p>
          <a:p>
            <a:pPr lvl="0" algn="just"/>
            <a:r>
              <a:rPr lang="pt-BR" sz="2800" dirty="0"/>
              <a:t>Apresentar os indicadores sobre a atuação do aluno negro na educação brasileira e seus requisitos;</a:t>
            </a:r>
          </a:p>
          <a:p>
            <a:pPr lvl="0" algn="just"/>
            <a:r>
              <a:rPr lang="pt-BR" sz="2800" dirty="0"/>
              <a:t>Aplicar a metodologia de </a:t>
            </a:r>
            <a:r>
              <a:rPr lang="en-US" sz="2800" i="1" dirty="0" smtClean="0"/>
              <a:t>Business Intelligence</a:t>
            </a:r>
            <a:r>
              <a:rPr lang="pt-BR" sz="2800" dirty="0" smtClean="0"/>
              <a:t>, </a:t>
            </a:r>
            <a:r>
              <a:rPr lang="pt-BR" sz="2800" dirty="0"/>
              <a:t>bem como os processos de ETL (Extração, Transformação e Carga) e a montagem do ambiente de </a:t>
            </a:r>
            <a:r>
              <a:rPr lang="en-US" sz="2800" i="1" dirty="0" smtClean="0"/>
              <a:t>Data Warehouse</a:t>
            </a:r>
            <a:r>
              <a:rPr lang="en-US" sz="2800" dirty="0" smtClean="0"/>
              <a:t> </a:t>
            </a:r>
            <a:r>
              <a:rPr lang="pt-BR" sz="2800" dirty="0" smtClean="0"/>
              <a:t>no </a:t>
            </a:r>
            <a:r>
              <a:rPr lang="pt-BR" sz="2800" dirty="0"/>
              <a:t>case estudado;</a:t>
            </a:r>
          </a:p>
          <a:p>
            <a:pPr lvl="0" algn="just"/>
            <a:r>
              <a:rPr lang="pt-BR" sz="2800" dirty="0"/>
              <a:t>Desenvolver os resultados das análises através da solução de BI;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30138" y="62068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Metodologia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21974"/>
            <a:ext cx="8229600" cy="4125176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pt-BR" sz="2800" dirty="0" smtClean="0"/>
              <a:t>Pesquisa </a:t>
            </a:r>
            <a:r>
              <a:rPr lang="pt-BR" sz="2800" dirty="0" smtClean="0"/>
              <a:t>aplicada: aplicação prática da ciência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pPr algn="just">
              <a:lnSpc>
                <a:spcPct val="170000"/>
              </a:lnSpc>
            </a:pPr>
            <a:r>
              <a:rPr lang="pt-BR" sz="2800" dirty="0" smtClean="0"/>
              <a:t>Pesquisa descritiva: descrever </a:t>
            </a:r>
            <a:r>
              <a:rPr lang="pt-BR" sz="2800" dirty="0"/>
              <a:t>características de uma determinada população ou fenômeno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pPr algn="just">
              <a:lnSpc>
                <a:spcPct val="170000"/>
              </a:lnSpc>
            </a:pPr>
            <a:r>
              <a:rPr lang="pt-BR" sz="2800" dirty="0" smtClean="0"/>
              <a:t>Pesquisa Bibliográfica: utilização de materias já publicados como ferramenta de estudo.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6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</a:t>
            </a:r>
            <a:r>
              <a:rPr lang="pt-BR" sz="2800" dirty="0" smtClean="0"/>
              <a:t>teórico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Business Intelligence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8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13" y="2068885"/>
            <a:ext cx="8552124" cy="42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65187" y="332656"/>
            <a:ext cx="8229600" cy="79208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Embasamento </a:t>
            </a:r>
            <a:r>
              <a:rPr lang="pt-BR" sz="2800" dirty="0" smtClean="0"/>
              <a:t>teórico</a:t>
            </a:r>
            <a:endParaRPr lang="pt-BR" sz="2800" dirty="0"/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47675" y="1128192"/>
            <a:ext cx="8229600" cy="86409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Data Warehouse</a:t>
            </a:r>
            <a:endParaRPr lang="pt-BR" sz="2800" dirty="0" smtClean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196-1009-4A4B-B1F7-75730F18EC55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85601" y="2111960"/>
            <a:ext cx="83537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 smtClean="0"/>
              <a:t>Depósito de dados orientado por: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Assunto;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Integrado;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Não volátil;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Variável com o tempo;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92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1034</Words>
  <Application>Microsoft Office PowerPoint</Application>
  <PresentationFormat>Apresentação na tela (4:3)</PresentationFormat>
  <Paragraphs>171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do Office</vt:lpstr>
      <vt:lpstr>Análise do panorama da atuação do aluno negro na educação básica brasileira de 2015 a 2018 utilizando Business Intelligence</vt:lpstr>
      <vt:lpstr>Justificativa</vt:lpstr>
      <vt:lpstr>Delimitação do tema</vt:lpstr>
      <vt:lpstr>Formulação do problema</vt:lpstr>
      <vt:lpstr>Objetivos gerais</vt:lpstr>
      <vt:lpstr>Objetivos específicos</vt:lpstr>
      <vt:lpstr>Metodologia</vt:lpstr>
      <vt:lpstr>Embasamento teórico</vt:lpstr>
      <vt:lpstr>Embasamento teórico</vt:lpstr>
      <vt:lpstr>Embasamento teórico</vt:lpstr>
      <vt:lpstr>Estudo de caso: MEC e INEP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Descrição da Montagem do Ambiente</vt:lpstr>
      <vt:lpstr>Resultados da análise</vt:lpstr>
      <vt:lpstr>Resultados da análise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TCC</dc:title>
  <dc:creator>Microsoft</dc:creator>
  <cp:lastModifiedBy>Daniel Gads</cp:lastModifiedBy>
  <cp:revision>164</cp:revision>
  <dcterms:created xsi:type="dcterms:W3CDTF">2019-12-06T04:09:26Z</dcterms:created>
  <dcterms:modified xsi:type="dcterms:W3CDTF">2019-12-09T21:33:29Z</dcterms:modified>
</cp:coreProperties>
</file>