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  <p:sldId id="30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60"/>
  </p:normalViewPr>
  <p:slideViewPr>
    <p:cSldViewPr>
      <p:cViewPr varScale="1">
        <p:scale>
          <a:sx n="110" d="100"/>
          <a:sy n="110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por cor/raça</a:t>
            </a:r>
            <a:r>
              <a:rPr lang="pt-BR" baseline="0" dirty="0" smtClean="0">
                <a:effectLst/>
              </a:rPr>
              <a:t> (em milhões)</a:t>
            </a:r>
            <a:endParaRPr lang="pt-BR" dirty="0">
              <a:effectLst/>
            </a:endParaRPr>
          </a:p>
        </c:rich>
      </c:tx>
      <c:layout>
        <c:manualLayout>
          <c:xMode val="edge"/>
          <c:yMode val="edge"/>
          <c:x val="0.24266975308641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E-411E-93BF-9D6E46F713C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5E-411E-93BF-9D6E46F713C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5E-411E-93BF-9D6E46F713C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7.71604938271606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5E-411E-93BF-9D6E46F71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5E-411E-93BF-9D6E46F713C1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5E-411E-93BF-9D6E46F713C1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5E-411E-93BF-9D6E46F713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>
                <a:effectLst/>
              </a:rPr>
              <a:t>Alunos que se declararam negros (em milhões)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7-4093-975A-07747621B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0-4529-8164-E5D1E3A81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0-4E6C-8837-15EAD3EDF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7-4608-95AF-4B132C958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zona residencial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D-42D2-863B-B905448DAC2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D-42D2-863B-B905448DAC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passar logo</a:t>
            </a:r>
            <a:r>
              <a:rPr lang="pt-BR" baseline="0" dirty="0" smtClean="0"/>
              <a:t> pro último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Encerrar o trabalho com</a:t>
            </a:r>
            <a:r>
              <a:rPr lang="pt-BR" baseline="0" dirty="0" smtClean="0"/>
              <a:t> um ‘muito obrigado e 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12/12/2019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12/12/2019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12/12/2019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12/12/2019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12/12/2019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435028"/>
            <a:ext cx="8280920" cy="147002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C00000"/>
                </a:solidFill>
                <a:latin typeface="+mn-lt"/>
              </a:rPr>
              <a:t>Análise do panorama da atuação do aluno negro na educação básica brasileira de 2015 a 2018 utilizando </a:t>
            </a:r>
            <a:r>
              <a:rPr lang="pt-BR" sz="2800" b="1" i="1" dirty="0">
                <a:solidFill>
                  <a:srgbClr val="C00000"/>
                </a:solidFill>
                <a:latin typeface="+mn-lt"/>
              </a:rPr>
              <a:t>Business Intelligence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3155682"/>
            <a:ext cx="4032448" cy="184615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000" b="1" dirty="0">
                <a:solidFill>
                  <a:schemeClr val="tx1"/>
                </a:solidFill>
              </a:rPr>
              <a:t>Willian De Sousa Rodrigues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6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555776" y="369529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cap="all" dirty="0"/>
              <a:t>UNIVERSIDADE PAULISTA – UNIP</a:t>
            </a:r>
          </a:p>
          <a:p>
            <a:r>
              <a:rPr lang="pt-BR" sz="2000" b="1" dirty="0"/>
              <a:t>INSTITUTO DE CIÊNCIAS EXATAS E TECNOLOGIA - ICET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9"/>
            <a:ext cx="70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Orientador: Prof. </a:t>
            </a:r>
            <a:r>
              <a:rPr lang="pt-BR" sz="2400" b="1" dirty="0" err="1">
                <a:solidFill>
                  <a:schemeClr val="accent2"/>
                </a:solidFill>
              </a:rPr>
              <a:t>MSc</a:t>
            </a:r>
            <a:r>
              <a:rPr lang="pt-BR" sz="2400" b="1" dirty="0">
                <a:solidFill>
                  <a:schemeClr val="accent2"/>
                </a:solidFill>
              </a:rPr>
              <a:t>. Claudio Gonçalves Bernardo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87824" y="6013255"/>
            <a:ext cx="54726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2400" b="1" dirty="0"/>
              <a:t>Brasília – DF, 12 de dezembro de 2019</a:t>
            </a:r>
          </a:p>
          <a:p>
            <a:pPr algn="r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46770" y="34103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26876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Ferramentas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631803" y="3062824"/>
            <a:ext cx="4320480" cy="61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Pentaho Data Integrator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22764"/>
            <a:ext cx="1080120" cy="1080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4" y="4244797"/>
            <a:ext cx="1890852" cy="9926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3059832" y="440277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Estudo de caso: MEC e INEP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800" cap="all" dirty="0"/>
              <a:t>MEC: </a:t>
            </a:r>
            <a:r>
              <a:rPr lang="pt-BR" sz="2800" dirty="0"/>
              <a:t>Início em 1930 – Ministério dos Negócios da Educação e Saúde Pública; 1995 – criou-se o Ministério da Educação e Cultura (MEC).</a:t>
            </a:r>
          </a:p>
          <a:p>
            <a:pPr>
              <a:lnSpc>
                <a:spcPct val="150000"/>
              </a:lnSpc>
            </a:pPr>
            <a:endParaRPr lang="pt-BR" sz="2800" cap="all" dirty="0"/>
          </a:p>
          <a:p>
            <a:pPr algn="just">
              <a:lnSpc>
                <a:spcPct val="150000"/>
              </a:lnSpc>
            </a:pPr>
            <a:r>
              <a:rPr lang="pt-BR" sz="2800" cap="all" dirty="0"/>
              <a:t>INEP: </a:t>
            </a:r>
            <a:r>
              <a:rPr lang="pt-BR" sz="2800" dirty="0"/>
              <a:t>Criado em 13 de janeiro de 1937; 1938 – início dos trabalhos; Decreto-Lei nº 580;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Ex.: Total de alunos por sexo, total de alunos por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	       cor/raça, total de alunos por ano.</a:t>
            </a:r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00808"/>
            <a:ext cx="9144001" cy="5157192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39637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8403" y="260652"/>
            <a:ext cx="8229600" cy="426963"/>
          </a:xfrm>
        </p:spPr>
        <p:txBody>
          <a:bodyPr>
            <a:no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8403" y="687611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622"/>
            <a:ext cx="9144000" cy="5311378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5334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699442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9925"/>
            <a:ext cx="9144000" cy="520807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6"/>
            <a:ext cx="8229600" cy="663625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816074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Modelos Estrela e Floco de Neve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6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392138"/>
            <a:ext cx="9143999" cy="5465862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732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pt-BR" sz="2800" b="1" dirty="0"/>
              <a:t>Descrição da Montagem do Ambiente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6"/>
            <a:ext cx="9144000" cy="5652187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92472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lvl="0"/>
            <a:endParaRPr lang="pt-BR" sz="2400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714836512"/>
              </p:ext>
            </p:extLst>
          </p:nvPr>
        </p:nvGraphicFramePr>
        <p:xfrm>
          <a:off x="0" y="1872208"/>
          <a:ext cx="9144000" cy="498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53429" y="777627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81408" y="647664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649259902"/>
              </p:ext>
            </p:extLst>
          </p:nvPr>
        </p:nvGraphicFramePr>
        <p:xfrm>
          <a:off x="0" y="1844824"/>
          <a:ext cx="9144000" cy="50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Resultados da análise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total de alunos que se declararam negros?</a:t>
            </a:r>
          </a:p>
        </p:txBody>
      </p:sp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4407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7093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/>
              <a:t>Princípio da transparência na Administração Pública previstas no Art. 37 da Constituição Federal de 1988;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Necessidade de uma análise do panorama da atuação do aluno negro na educação básica brasileira;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Demonstrar o processo de BI para análise de dados.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186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5664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39864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o país que possui a maior quantidade de alunos estrangeiros negros no Brasil entre os anos da análise?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497972825"/>
              </p:ext>
            </p:extLst>
          </p:nvPr>
        </p:nvGraphicFramePr>
        <p:xfrm>
          <a:off x="0" y="1844828"/>
          <a:ext cx="9144000" cy="50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477" y="654148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206162075"/>
              </p:ext>
            </p:extLst>
          </p:nvPr>
        </p:nvGraphicFramePr>
        <p:xfrm>
          <a:off x="0" y="1795561"/>
          <a:ext cx="9144000" cy="506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5707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22219" y="6509114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8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UF que possui a maior concentração de alunos estrangeiros negros?</a:t>
            </a:r>
          </a:p>
        </p:txBody>
      </p:sp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4541789"/>
              </p:ext>
            </p:extLst>
          </p:nvPr>
        </p:nvGraphicFramePr>
        <p:xfrm>
          <a:off x="-36512" y="1793817"/>
          <a:ext cx="9180512" cy="5064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6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Resultados da análise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Qual a quantidade de alunos negros que moram em zona urbana ou rural entre os anos da análise?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92919880"/>
              </p:ext>
            </p:extLst>
          </p:nvPr>
        </p:nvGraphicFramePr>
        <p:xfrm>
          <a:off x="0" y="1817650"/>
          <a:ext cx="9144000" cy="50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010400" y="647664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332656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Considerações Finais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Foram 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Quase 200 milhões de alunos envolvidos na base do INEP segundo o recorte temporal de 2015 a 2018;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Em média, 50 milhões de alunos para cada um dos anos da análise. 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Para os alunos negros, tem-se, em média, 1,8 milhões de registros em cada um dos anos;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06101" y="650068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23528" y="1808820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“Sem dados você é apenas mais uma pessoa com uma opinião”.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dirty="0"/>
              <a:t>W. Edwards Deming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5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1520" y="3289448"/>
            <a:ext cx="4709864" cy="32494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26</a:t>
            </a:fld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708924"/>
            <a:ext cx="82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Obrigado!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80828" y="4101747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danielgads@hotmail.com</a:t>
            </a:r>
          </a:p>
          <a:p>
            <a:pPr algn="ctr"/>
            <a:r>
              <a:rPr lang="pt-BR" sz="2000" dirty="0"/>
              <a:t>gdebrito98@gmail.com</a:t>
            </a:r>
          </a:p>
          <a:p>
            <a:pPr algn="ctr"/>
            <a:r>
              <a:rPr lang="pt-BR" sz="2000" dirty="0"/>
              <a:t>marceloccljr@gmail.com</a:t>
            </a:r>
          </a:p>
          <a:p>
            <a:pPr algn="ctr"/>
            <a:r>
              <a:rPr lang="pt-BR" sz="2000" dirty="0"/>
              <a:t>sr.hudrick@gmail.com</a:t>
            </a:r>
          </a:p>
          <a:p>
            <a:pPr algn="ctr"/>
            <a:r>
              <a:rPr lang="pt-BR" sz="2000" dirty="0"/>
              <a:t>willian.rodrigues1106@gmail.com</a:t>
            </a:r>
          </a:p>
        </p:txBody>
      </p:sp>
    </p:spTree>
    <p:extLst>
      <p:ext uri="{BB962C8B-B14F-4D97-AF65-F5344CB8AC3E}">
        <p14:creationId xmlns:p14="http://schemas.microsoft.com/office/powerpoint/2010/main" val="2478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Delimitação do tema</a:t>
            </a:r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39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/>
              <a:t>Colher informações sobre a aplicação do processo de </a:t>
            </a:r>
            <a:r>
              <a:rPr lang="pt-BR" sz="4000" i="1" dirty="0"/>
              <a:t>Business Intelligence</a:t>
            </a:r>
            <a:r>
              <a:rPr lang="pt-BR" sz="4000" dirty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Análise do panorama da atuação do aluno negro na educação básica 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/>
          </a:p>
          <a:p>
            <a:pPr algn="just">
              <a:lnSpc>
                <a:spcPct val="120000"/>
              </a:lnSpc>
            </a:pPr>
            <a:r>
              <a:rPr lang="pt-BR" sz="4000" dirty="0"/>
              <a:t>Referência: Base de Micro dados do Censo Escolar dos Anos de 2015 a 2018 do INEP;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4809" y="6508633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Formulação do problema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6943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992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gerais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Apresentar de que forma a aplicação do processo de </a:t>
            </a:r>
            <a:r>
              <a:rPr lang="en-US" sz="2800" i="1" dirty="0"/>
              <a:t>Business Intelligence</a:t>
            </a:r>
            <a:r>
              <a:rPr lang="en-US" sz="2800" dirty="0"/>
              <a:t> </a:t>
            </a:r>
            <a:r>
              <a:rPr lang="pt-BR" sz="2800" dirty="0"/>
              <a:t>auxilia uma análise dos dados da atuação do aluno negro na educação básica 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Comprovar a utilidade do processo de BI para análise dos dados na Base de Micro dados do Censo Escolar dos Anos de 2015 a 2018 do INEP;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500370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Objetivos específicos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752528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Levantar o estado da arte sobre </a:t>
            </a:r>
            <a:r>
              <a:rPr lang="en-US" sz="2800" i="1" dirty="0"/>
              <a:t>Business Intelligence</a:t>
            </a:r>
            <a:r>
              <a:rPr lang="pt-BR" sz="2800" dirty="0"/>
              <a:t>, sua metodologia e processos;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Aplicar a metodologia de </a:t>
            </a:r>
            <a:r>
              <a:rPr lang="en-US" sz="2800" i="1" dirty="0"/>
              <a:t>Business Intelligence</a:t>
            </a:r>
            <a:r>
              <a:rPr lang="pt-BR" sz="2800" dirty="0"/>
              <a:t>, bem como os processos de ETL e a montagem do ambiente de </a:t>
            </a:r>
            <a:r>
              <a:rPr lang="en-US" sz="2800" i="1" dirty="0"/>
              <a:t>Data Warehouse</a:t>
            </a:r>
            <a:r>
              <a:rPr lang="pt-BR" sz="2800" dirty="0"/>
              <a:t>;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6499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30138" y="1694787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b="1" dirty="0"/>
              <a:t>Pesquisa aplicada</a:t>
            </a:r>
            <a:r>
              <a:rPr lang="pt-BR" sz="2800" dirty="0"/>
              <a:t>: aplicação prática da ciência;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descritiva</a:t>
            </a:r>
            <a:r>
              <a:rPr lang="pt-BR" sz="2800" dirty="0"/>
              <a:t>: descrever características de uma determinada população ou fenômeno;</a:t>
            </a:r>
          </a:p>
          <a:p>
            <a:pPr algn="just">
              <a:lnSpc>
                <a:spcPct val="170000"/>
              </a:lnSpc>
            </a:pPr>
            <a:r>
              <a:rPr lang="pt-BR" sz="2800" b="1" dirty="0"/>
              <a:t>Pesquisa Bibliográfica</a:t>
            </a:r>
            <a:r>
              <a:rPr lang="pt-BR" sz="2800" dirty="0"/>
              <a:t>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92879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60"/>
            <a:ext cx="8229600" cy="564579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84192" y="836712"/>
            <a:ext cx="6356573" cy="7166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Business Intelligence</a:t>
            </a: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415"/>
          <a:stretch/>
        </p:blipFill>
        <p:spPr>
          <a:xfrm>
            <a:off x="-9522" y="1541859"/>
            <a:ext cx="9144000" cy="5343525"/>
          </a:xfrm>
          <a:prstGeom prst="rect">
            <a:avLst/>
          </a:prstGeom>
        </p:spPr>
      </p:pic>
      <p:sp>
        <p:nvSpPr>
          <p:cNvPr id="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948264" y="6492875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7675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b="1" dirty="0"/>
              <a:t>Embasamento teórico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Data Warehouse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010400" y="6479776"/>
            <a:ext cx="2133600" cy="365125"/>
          </a:xfrm>
        </p:spPr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605" y="2111964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Variável com o tempo;</a:t>
            </a:r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1006</Words>
  <Application>Microsoft Office PowerPoint</Application>
  <PresentationFormat>Apresentação na tela (4:3)</PresentationFormat>
  <Paragraphs>179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Usuário do Windows</cp:lastModifiedBy>
  <cp:revision>176</cp:revision>
  <dcterms:created xsi:type="dcterms:W3CDTF">2019-12-06T04:09:26Z</dcterms:created>
  <dcterms:modified xsi:type="dcterms:W3CDTF">2019-12-12T17:12:54Z</dcterms:modified>
</cp:coreProperties>
</file>