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11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Formai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Autômato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8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latin typeface="Arial"/>
                <a:cs typeface="Arial"/>
              </a:rPr>
              <a:t>-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P.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Blaut</a:t>
            </a:r>
            <a:r>
              <a:rPr sz="1000" i="1" spc="0" dirty="0" smtClean="0">
                <a:latin typeface="Arial"/>
                <a:cs typeface="Arial"/>
              </a:rPr>
              <a:t>h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Menezes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Formai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Autômato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8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latin typeface="Arial"/>
                <a:cs typeface="Arial"/>
              </a:rPr>
              <a:t>-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P.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Blaut</a:t>
            </a:r>
            <a:r>
              <a:rPr sz="1000" i="1" spc="0" dirty="0" smtClean="0">
                <a:latin typeface="Arial"/>
                <a:cs typeface="Arial"/>
              </a:rPr>
              <a:t>h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Menezes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Formai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Autômato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8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latin typeface="Arial"/>
                <a:cs typeface="Arial"/>
              </a:rPr>
              <a:t>-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P.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Blaut</a:t>
            </a:r>
            <a:r>
              <a:rPr sz="1000" i="1" spc="0" dirty="0" smtClean="0">
                <a:latin typeface="Arial"/>
                <a:cs typeface="Arial"/>
              </a:rPr>
              <a:t>h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Menezes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3/28/2016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Formai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Autômato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8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latin typeface="Arial"/>
                <a:cs typeface="Arial"/>
              </a:rPr>
              <a:t>-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P.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Blaut</a:t>
            </a:r>
            <a:r>
              <a:rPr sz="1000" i="1" spc="0" dirty="0" smtClean="0">
                <a:latin typeface="Arial"/>
                <a:cs typeface="Arial"/>
              </a:rPr>
              <a:t>h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Menezes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3/28/2016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9000" y="6826250"/>
            <a:ext cx="8953500" cy="0"/>
          </a:xfrm>
          <a:custGeom>
            <a:avLst/>
            <a:gdLst/>
            <a:ahLst/>
            <a:cxnLst/>
            <a:rect l="l" t="t" r="r" b="b"/>
            <a:pathLst>
              <a:path w="8953500">
                <a:moveTo>
                  <a:pt x="0" y="0"/>
                </a:moveTo>
                <a:lnTo>
                  <a:pt x="8953500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1700" y="6819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12700" y="635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09800" y="723900"/>
            <a:ext cx="6273800" cy="184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09800" y="2565196"/>
            <a:ext cx="6273800" cy="1841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09800" y="4406488"/>
            <a:ext cx="6273800" cy="762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Formai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Autômato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8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latin typeface="Arial"/>
                <a:cs typeface="Arial"/>
              </a:rPr>
              <a:t>-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P.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Blaut</a:t>
            </a:r>
            <a:r>
              <a:rPr sz="1000" i="1" spc="0" dirty="0" smtClean="0">
                <a:latin typeface="Arial"/>
                <a:cs typeface="Arial"/>
              </a:rPr>
              <a:t>h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Menezes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3/28/2016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9000" y="6826250"/>
            <a:ext cx="8953500" cy="0"/>
          </a:xfrm>
          <a:custGeom>
            <a:avLst/>
            <a:gdLst/>
            <a:ahLst/>
            <a:cxnLst/>
            <a:rect l="l" t="t" r="r" b="b"/>
            <a:pathLst>
              <a:path w="8953500">
                <a:moveTo>
                  <a:pt x="0" y="0"/>
                </a:moveTo>
                <a:lnTo>
                  <a:pt x="8953500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1700" y="6819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350"/>
                </a:moveTo>
                <a:lnTo>
                  <a:pt x="12700" y="635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954" y="731519"/>
            <a:ext cx="7773491" cy="13399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8160" y="2146300"/>
            <a:ext cx="6377079" cy="19470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9000" y="6921500"/>
            <a:ext cx="3239751" cy="1637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Formai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1000" i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10" dirty="0" smtClean="0">
                <a:solidFill>
                  <a:srgbClr val="031793"/>
                </a:solidFill>
                <a:latin typeface="Arial"/>
                <a:cs typeface="Arial"/>
              </a:rPr>
              <a:t>Autômato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1000" i="1" spc="8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0" dirty="0" smtClean="0">
                <a:latin typeface="Arial"/>
                <a:cs typeface="Arial"/>
              </a:rPr>
              <a:t>-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-5" dirty="0" smtClean="0">
                <a:latin typeface="Arial"/>
                <a:cs typeface="Arial"/>
              </a:rPr>
              <a:t>P.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Blaut</a:t>
            </a:r>
            <a:r>
              <a:rPr sz="1000" i="1" spc="0" dirty="0" smtClean="0">
                <a:latin typeface="Arial"/>
                <a:cs typeface="Arial"/>
              </a:rPr>
              <a:t>h</a:t>
            </a:r>
            <a:r>
              <a:rPr sz="1000" i="1" spc="80" dirty="0" smtClean="0">
                <a:latin typeface="Arial"/>
                <a:cs typeface="Arial"/>
              </a:rPr>
              <a:t> </a:t>
            </a:r>
            <a:r>
              <a:rPr sz="1000" i="1" spc="5" dirty="0" smtClean="0">
                <a:latin typeface="Arial"/>
                <a:cs typeface="Arial"/>
              </a:rPr>
              <a:t>Menezes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25000" y="6896100"/>
            <a:ext cx="236838" cy="1940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200" y="795019"/>
            <a:ext cx="6477635" cy="1327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00" marR="12700" indent="-1638300">
              <a:lnSpc>
                <a:spcPts val="5300"/>
              </a:lnSpc>
            </a:pPr>
            <a:r>
              <a:rPr lang="pt-BR" sz="4800" b="1" spc="-40" dirty="0" smtClean="0">
                <a:solidFill>
                  <a:srgbClr val="031793"/>
                </a:solidFill>
                <a:latin typeface="Arial"/>
                <a:cs typeface="Arial"/>
              </a:rPr>
              <a:t>Teoria da Computação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89000" y="2146300"/>
            <a:ext cx="9258300" cy="19470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ctr">
              <a:lnSpc>
                <a:spcPct val="100000"/>
              </a:lnSpc>
            </a:pPr>
            <a:r>
              <a:rPr lang="pt-BR" sz="2800" b="1" spc="-15" dirty="0" smtClean="0">
                <a:solidFill>
                  <a:srgbClr val="941200"/>
                </a:solidFill>
                <a:latin typeface="Arial"/>
                <a:cs typeface="Arial"/>
              </a:rPr>
              <a:t>Prof. </a:t>
            </a:r>
            <a:r>
              <a:rPr lang="pt-BR" sz="2800" b="1" spc="-15" dirty="0" err="1" smtClean="0">
                <a:solidFill>
                  <a:srgbClr val="941200"/>
                </a:solidFill>
                <a:latin typeface="Arial"/>
                <a:cs typeface="Arial"/>
              </a:rPr>
              <a:t>Msc</a:t>
            </a:r>
            <a:r>
              <a:rPr lang="pt-BR" sz="2800" b="1" spc="-15" dirty="0" smtClean="0">
                <a:solidFill>
                  <a:srgbClr val="941200"/>
                </a:solidFill>
                <a:latin typeface="Arial"/>
                <a:cs typeface="Arial"/>
              </a:rPr>
              <a:t>. Ricardo Loiola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12700" marR="12700" algn="ctr">
              <a:lnSpc>
                <a:spcPct val="119000"/>
              </a:lnSpc>
              <a:spcBef>
                <a:spcPts val="160"/>
              </a:spcBef>
            </a:pPr>
            <a:r>
              <a:rPr lang="pt-BR" sz="2800" b="1" spc="5" dirty="0" smtClean="0">
                <a:latin typeface="Arial"/>
                <a:cs typeface="Arial"/>
              </a:rPr>
              <a:t>Instituto de Ciências Exatas e tecnológicas</a:t>
            </a:r>
          </a:p>
          <a:p>
            <a:pPr marL="12700" marR="12700" algn="ctr">
              <a:lnSpc>
                <a:spcPct val="119000"/>
              </a:lnSpc>
              <a:spcBef>
                <a:spcPts val="160"/>
              </a:spcBef>
            </a:pPr>
            <a:r>
              <a:rPr lang="pt-BR" sz="2800" b="1" spc="5" dirty="0" smtClean="0">
                <a:latin typeface="Arial"/>
                <a:cs typeface="Arial"/>
              </a:rPr>
              <a:t>Ciência da Computação</a:t>
            </a:r>
          </a:p>
          <a:p>
            <a:pPr marL="12700" marR="12700" algn="ctr">
              <a:lnSpc>
                <a:spcPct val="119000"/>
              </a:lnSpc>
              <a:spcBef>
                <a:spcPts val="160"/>
              </a:spcBef>
            </a:pPr>
            <a:r>
              <a:rPr lang="pt-BR" sz="2800" b="1" spc="-15" dirty="0" smtClean="0">
                <a:latin typeface="Arial"/>
                <a:cs typeface="Arial"/>
              </a:rPr>
              <a:t>Universidade Paulista</a:t>
            </a:r>
            <a:r>
              <a:rPr sz="2800" b="1" spc="-10" dirty="0" smtClean="0">
                <a:latin typeface="Arial"/>
                <a:cs typeface="Arial"/>
              </a:rPr>
              <a:t>/</a:t>
            </a:r>
            <a:r>
              <a:rPr sz="2800" b="1" spc="30" dirty="0" smtClean="0">
                <a:latin typeface="Arial"/>
                <a:cs typeface="Arial"/>
              </a:rPr>
              <a:t> </a:t>
            </a:r>
            <a:r>
              <a:rPr lang="pt-BR" sz="2800" b="1" spc="0" dirty="0" smtClean="0">
                <a:latin typeface="Arial"/>
                <a:cs typeface="Arial"/>
              </a:rPr>
              <a:t>UNIP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00" y="6921500"/>
            <a:ext cx="4192904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pt-BR" sz="1000" i="1" spc="5" dirty="0" smtClean="0">
                <a:solidFill>
                  <a:srgbClr val="031793"/>
                </a:solidFill>
                <a:latin typeface="Arial"/>
                <a:cs typeface="Arial"/>
              </a:rPr>
              <a:t>Teoria </a:t>
            </a:r>
            <a:r>
              <a:rPr sz="1000" i="1" spc="5" dirty="0" smtClean="0">
                <a:solidFill>
                  <a:srgbClr val="031793"/>
                </a:solidFill>
                <a:latin typeface="Arial"/>
                <a:cs typeface="Arial"/>
              </a:rPr>
              <a:t>d</a:t>
            </a:r>
            <a:r>
              <a:rPr sz="1000" i="1" spc="0" dirty="0" smtClean="0">
                <a:solidFill>
                  <a:srgbClr val="031793"/>
                </a:solidFill>
                <a:latin typeface="Arial"/>
                <a:cs typeface="Arial"/>
              </a:rPr>
              <a:t>a</a:t>
            </a:r>
            <a:r>
              <a:rPr sz="1000" i="1" spc="10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000" i="1" spc="5" dirty="0" err="1" smtClean="0">
                <a:solidFill>
                  <a:srgbClr val="031793"/>
                </a:solidFill>
                <a:latin typeface="Arial"/>
                <a:cs typeface="Arial"/>
              </a:rPr>
              <a:t>Computaçã</a:t>
            </a:r>
            <a:r>
              <a:rPr sz="1000" i="1" spc="0" dirty="0" err="1" smtClean="0">
                <a:solidFill>
                  <a:srgbClr val="031793"/>
                </a:solidFill>
                <a:latin typeface="Arial"/>
                <a:cs typeface="Arial"/>
              </a:rPr>
              <a:t>o</a:t>
            </a:r>
            <a:r>
              <a:rPr sz="1000" i="1" spc="7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lang="pt-BR" sz="1000" i="1" spc="0" dirty="0" smtClean="0">
                <a:latin typeface="Arial"/>
                <a:cs typeface="Arial"/>
              </a:rPr>
              <a:t>–</a:t>
            </a:r>
            <a:r>
              <a:rPr sz="1000" i="1" spc="65" dirty="0" smtClean="0">
                <a:latin typeface="Arial"/>
                <a:cs typeface="Arial"/>
              </a:rPr>
              <a:t> </a:t>
            </a:r>
            <a:r>
              <a:rPr lang="pt-BR" sz="1000" i="1" spc="-5" dirty="0" smtClean="0">
                <a:latin typeface="Arial"/>
                <a:cs typeface="Arial"/>
              </a:rPr>
              <a:t>Prof. </a:t>
            </a:r>
            <a:r>
              <a:rPr lang="pt-BR" sz="1000" i="1" spc="-5" dirty="0" err="1" smtClean="0">
                <a:latin typeface="Arial"/>
                <a:cs typeface="Arial"/>
              </a:rPr>
              <a:t>Msc</a:t>
            </a:r>
            <a:r>
              <a:rPr lang="pt-BR" sz="1000" i="1" spc="-5" dirty="0" smtClean="0">
                <a:latin typeface="Arial"/>
                <a:cs typeface="Arial"/>
              </a:rPr>
              <a:t>. Ricardo Loiola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952500"/>
            <a:ext cx="7745095" cy="748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marR="12700" indent="-355600">
              <a:lnSpc>
                <a:spcPts val="3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Linguagem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programaçã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(o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u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q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q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modelo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matemático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)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pod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se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r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vist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com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um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entidade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7700" y="6896100"/>
            <a:ext cx="21209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65" dirty="0" smtClean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968500"/>
            <a:ext cx="8087359" cy="3957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6900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i="1" spc="-15" dirty="0" smtClean="0">
                <a:solidFill>
                  <a:srgbClr val="008F00"/>
                </a:solidFill>
                <a:latin typeface="Arial"/>
                <a:cs typeface="Arial"/>
              </a:rPr>
              <a:t>livre</a:t>
            </a:r>
            <a:r>
              <a:rPr sz="2200" spc="-10" dirty="0" smtClean="0">
                <a:latin typeface="Arial"/>
                <a:cs typeface="Arial"/>
              </a:rPr>
              <a:t>,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m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qualque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significad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associado</a:t>
            </a:r>
            <a:endParaRPr sz="22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i="1" spc="-20" dirty="0" smtClean="0">
                <a:solidFill>
                  <a:srgbClr val="008F00"/>
                </a:solidFill>
                <a:latin typeface="Arial"/>
                <a:cs typeface="Arial"/>
              </a:rPr>
              <a:t>juntament</a:t>
            </a:r>
            <a:r>
              <a:rPr sz="2200" i="1" spc="0" dirty="0" smtClean="0">
                <a:solidFill>
                  <a:srgbClr val="008F00"/>
                </a:solidFill>
                <a:latin typeface="Arial"/>
                <a:cs typeface="Arial"/>
              </a:rPr>
              <a:t>e</a:t>
            </a:r>
            <a:r>
              <a:rPr sz="2200" i="1" spc="-35" dirty="0" smtClean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co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um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interpretaçã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se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significado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Sintaxe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5" dirty="0" smtClean="0">
                <a:latin typeface="Arial"/>
                <a:cs typeface="Arial"/>
              </a:rPr>
              <a:t>trat</a:t>
            </a:r>
            <a:r>
              <a:rPr sz="2200" spc="-15" dirty="0" smtClean="0">
                <a:latin typeface="Arial"/>
                <a:cs typeface="Arial"/>
              </a:rPr>
              <a:t>a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propriedade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livre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09192"/>
                </a:solidFill>
                <a:latin typeface="Arial"/>
                <a:cs typeface="Arial"/>
              </a:rPr>
              <a:t>exemplo</a:t>
            </a:r>
            <a:r>
              <a:rPr sz="2200" spc="-10" dirty="0" smtClean="0">
                <a:latin typeface="Arial"/>
                <a:cs typeface="Arial"/>
              </a:rPr>
              <a:t>: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verificaçã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gramatica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programas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Semântica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objetiv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um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interpretaçã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par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5" dirty="0" smtClean="0">
                <a:solidFill>
                  <a:srgbClr val="009192"/>
                </a:solidFill>
                <a:latin typeface="Arial"/>
                <a:cs typeface="Arial"/>
              </a:rPr>
              <a:t>exemplo</a:t>
            </a:r>
            <a:r>
              <a:rPr sz="2200" spc="-10" dirty="0" smtClean="0">
                <a:latin typeface="Arial"/>
                <a:cs typeface="Arial"/>
              </a:rPr>
              <a:t>: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significad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valo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par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determinad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programa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774700"/>
            <a:ext cx="5104130" cy="39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ts val="3095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Conseqüentemente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,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sintaxe: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435100"/>
            <a:ext cx="8417560" cy="5176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6900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manipul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símbolos</a:t>
            </a:r>
            <a:endParaRPr sz="22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m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considera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seu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correspondente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significados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Mas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,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par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resolve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r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qualque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r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problem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real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necessári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um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interpretaçã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semântic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ao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símbolos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09192"/>
                </a:solidFill>
                <a:latin typeface="Arial"/>
                <a:cs typeface="Arial"/>
              </a:rPr>
              <a:t>exemplo</a:t>
            </a:r>
            <a:r>
              <a:rPr sz="2200" spc="-10" dirty="0" smtClean="0">
                <a:latin typeface="Arial"/>
                <a:cs typeface="Arial"/>
              </a:rPr>
              <a:t>: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este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símbolo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representa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inteiros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Sintaticament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"errado"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nã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exist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ta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noçã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programa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simplesment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i="1" spc="-25" dirty="0" smtClean="0">
                <a:solidFill>
                  <a:srgbClr val="008F00"/>
                </a:solidFill>
                <a:latin typeface="Arial"/>
                <a:cs typeface="Arial"/>
              </a:rPr>
              <a:t>nã</a:t>
            </a:r>
            <a:r>
              <a:rPr sz="2200" i="1" spc="0" dirty="0" smtClean="0">
                <a:solidFill>
                  <a:srgbClr val="008F00"/>
                </a:solidFill>
                <a:latin typeface="Arial"/>
                <a:cs typeface="Arial"/>
              </a:rPr>
              <a:t>o</a:t>
            </a:r>
            <a:r>
              <a:rPr sz="2200" i="1" spc="-35" dirty="0" smtClean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200" i="1" spc="0" dirty="0" smtClean="0">
                <a:solidFill>
                  <a:srgbClr val="008F00"/>
                </a:solidFill>
                <a:latin typeface="Arial"/>
                <a:cs typeface="Arial"/>
              </a:rPr>
              <a:t>é</a:t>
            </a:r>
            <a:r>
              <a:rPr sz="2200" i="1" spc="-40" dirty="0" smtClean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program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9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Sintaticament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válid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("correto")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79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pod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4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nã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4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se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r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program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4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qu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programado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esperav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4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escrever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698500"/>
            <a:ext cx="5332095" cy="39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ts val="3095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Program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"correto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"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u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"errado"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358900"/>
            <a:ext cx="8544560" cy="4719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6900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mesm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model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adequadament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comportament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4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desejado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Limite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entr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5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sintax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5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semântica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ne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m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sempr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sã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claros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5" dirty="0" smtClean="0">
                <a:solidFill>
                  <a:srgbClr val="009192"/>
                </a:solidFill>
                <a:latin typeface="Arial"/>
                <a:cs typeface="Arial"/>
              </a:rPr>
              <a:t>exemplo</a:t>
            </a:r>
            <a:r>
              <a:rPr sz="2200" spc="-10" dirty="0" smtClean="0">
                <a:latin typeface="Arial"/>
                <a:cs typeface="Arial"/>
              </a:rPr>
              <a:t>: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ocorrênci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nom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programa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entretanto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linguagen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artificiais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60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distinçã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entr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sintax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semântic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é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(e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geral</a:t>
            </a:r>
            <a:r>
              <a:rPr sz="2200" spc="0" dirty="0" smtClean="0">
                <a:latin typeface="Arial"/>
                <a:cs typeface="Arial"/>
              </a:rPr>
              <a:t>)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óbvia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Anális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6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léxica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tip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especia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l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anális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sintática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centrad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na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componente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básica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portanto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també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é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ênfas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Linguagen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Formais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0" marR="12700" indent="-2705100">
              <a:lnSpc>
                <a:spcPts val="5300"/>
              </a:lnSpc>
            </a:pPr>
            <a:r>
              <a:rPr sz="4600" b="1" dirty="0" smtClean="0">
                <a:solidFill>
                  <a:srgbClr val="031793"/>
                </a:solidFill>
                <a:latin typeface="Arial"/>
                <a:cs typeface="Arial"/>
              </a:rPr>
              <a:t>1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600" b="1" spc="0" dirty="0" smtClean="0">
                <a:solidFill>
                  <a:srgbClr val="031793"/>
                </a:solidFill>
                <a:latin typeface="Arial"/>
                <a:cs typeface="Arial"/>
              </a:rPr>
              <a:t>–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0" dirty="0" smtClean="0">
                <a:solidFill>
                  <a:srgbClr val="031793"/>
                </a:solidFill>
                <a:latin typeface="Arial"/>
                <a:cs typeface="Arial"/>
              </a:rPr>
              <a:t>Introdução e</a:t>
            </a:r>
            <a:r>
              <a:rPr sz="48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5" dirty="0" smtClean="0">
                <a:solidFill>
                  <a:srgbClr val="031793"/>
                </a:solidFill>
                <a:latin typeface="Arial"/>
                <a:cs typeface="Arial"/>
              </a:rPr>
              <a:t>Conceitos</a:t>
            </a:r>
            <a:r>
              <a:rPr sz="4800" b="1" spc="-2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15" dirty="0" smtClean="0">
                <a:solidFill>
                  <a:srgbClr val="031793"/>
                </a:solidFill>
                <a:latin typeface="Arial"/>
                <a:cs typeface="Arial"/>
              </a:rPr>
              <a:t>Básicos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2870200"/>
            <a:ext cx="2425700" cy="381000"/>
          </a:xfrm>
          <a:custGeom>
            <a:avLst/>
            <a:gdLst/>
            <a:ahLst/>
            <a:cxnLst/>
            <a:rect l="l" t="t" r="r" b="b"/>
            <a:pathLst>
              <a:path w="2425700" h="381000">
                <a:moveTo>
                  <a:pt x="0" y="0"/>
                </a:moveTo>
                <a:lnTo>
                  <a:pt x="2425700" y="0"/>
                </a:lnTo>
                <a:lnTo>
                  <a:pt x="24257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2300" y="3632200"/>
            <a:ext cx="2641600" cy="381000"/>
          </a:xfrm>
          <a:custGeom>
            <a:avLst/>
            <a:gdLst/>
            <a:ahLst/>
            <a:cxnLst/>
            <a:rect l="l" t="t" r="r" b="b"/>
            <a:pathLst>
              <a:path w="2641600" h="381000">
                <a:moveTo>
                  <a:pt x="0" y="0"/>
                </a:moveTo>
                <a:lnTo>
                  <a:pt x="2641600" y="0"/>
                </a:lnTo>
                <a:lnTo>
                  <a:pt x="26416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844800"/>
            <a:ext cx="5688330" cy="2806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Introdução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Sintax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Semântica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Abordagem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ts val="750"/>
              </a:lnSpc>
              <a:spcBef>
                <a:spcPts val="30"/>
              </a:spcBef>
              <a:buClr>
                <a:srgbClr val="941200"/>
              </a:buClr>
              <a:buFont typeface="Arial"/>
              <a:buAutoNum type="arabicPeriod"/>
            </a:pPr>
            <a:endParaRPr sz="750"/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Conjuntos</a:t>
            </a: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,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Relaçõe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Funções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Noçõe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Lógica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Técnica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Demonstração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Indução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685800"/>
            <a:ext cx="3176270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  <a:tabLst>
                <a:tab pos="1180465" algn="l"/>
              </a:tabLst>
            </a:pPr>
            <a:r>
              <a:rPr sz="2800" b="1" spc="10" dirty="0" smtClean="0">
                <a:solidFill>
                  <a:srgbClr val="031793"/>
                </a:solidFill>
                <a:latin typeface="Arial"/>
                <a:cs typeface="Arial"/>
              </a:rPr>
              <a:t>1.1.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2	</a:t>
            </a:r>
            <a:r>
              <a:rPr sz="2800" b="1" spc="5" dirty="0" smtClean="0">
                <a:solidFill>
                  <a:srgbClr val="031793"/>
                </a:solidFill>
                <a:latin typeface="Arial"/>
                <a:cs typeface="Arial"/>
              </a:rPr>
              <a:t>Abordagem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397000"/>
            <a:ext cx="8622030" cy="3385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Centrad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n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tratament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sintático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linguagen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lineare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abstratas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co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fáci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l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associaçã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à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linguagen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Computaçã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Informática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Clasificaçã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do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formalismos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Operacional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0" dirty="0" smtClean="0">
                <a:solidFill>
                  <a:srgbClr val="FF2800"/>
                </a:solidFill>
                <a:latin typeface="Arial"/>
                <a:cs typeface="Arial"/>
              </a:rPr>
              <a:t>Axiomático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Denotacional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44800">
              <a:lnSpc>
                <a:spcPts val="3329"/>
              </a:lnSpc>
            </a:pPr>
            <a:r>
              <a:rPr sz="2800" b="1" spc="5" dirty="0" smtClean="0">
                <a:solidFill>
                  <a:srgbClr val="0A31FF"/>
                </a:solidFill>
                <a:latin typeface="Arial"/>
                <a:cs typeface="Arial"/>
              </a:rPr>
              <a:t>Operacional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473200"/>
            <a:ext cx="7960995" cy="4605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Autômat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u 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um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máquin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abstrata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estados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instruçõe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primitivas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especificaçã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com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cad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instruçã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modific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cad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estado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Máquin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abstrata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suficientement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simples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par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nã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permiti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dúvida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sobr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execuçã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se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código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9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També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é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dit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u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formalism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Reconhecedor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anális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um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entrad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par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verifica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é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"reconhecida"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698500"/>
            <a:ext cx="3540760" cy="39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ts val="3095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Principai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máquinas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600" y="1358900"/>
            <a:ext cx="2729230" cy="1125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Autômat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Finito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Autômat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co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Pilha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Máquin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200" spc="-5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200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Turing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21000">
              <a:lnSpc>
                <a:spcPct val="100000"/>
              </a:lnSpc>
            </a:pPr>
            <a:r>
              <a:rPr sz="2800" b="1" spc="10" dirty="0" smtClean="0">
                <a:solidFill>
                  <a:srgbClr val="0A31FF"/>
                </a:solidFill>
                <a:latin typeface="Arial"/>
                <a:cs typeface="Arial"/>
              </a:rPr>
              <a:t>Axiomático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473200"/>
            <a:ext cx="7732395" cy="3855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Associam-s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5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regras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à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componente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Regra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permite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afirmar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qu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ser</a:t>
            </a:r>
            <a:r>
              <a:rPr sz="2200" spc="0" dirty="0" smtClean="0">
                <a:latin typeface="Arial"/>
                <a:cs typeface="Arial"/>
              </a:rPr>
              <a:t>á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verdadeir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apó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ocorrênci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cad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cláusula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considerando</a:t>
            </a:r>
            <a:r>
              <a:rPr sz="2200" spc="-20" dirty="0" smtClean="0">
                <a:latin typeface="Arial"/>
                <a:cs typeface="Arial"/>
              </a:rPr>
              <a:t>-s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qu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er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verdadeir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ante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ocorrência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També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é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dit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u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formalism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Gerador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verific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element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linguage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é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"gerado"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927100"/>
            <a:ext cx="5306695" cy="39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ts val="3095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Abordage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é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sobr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Gramáticas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600" y="1587500"/>
            <a:ext cx="3021330" cy="150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Regulares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Livre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Contexto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Sensívei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Contexto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Irrestritas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68600">
              <a:lnSpc>
                <a:spcPct val="100000"/>
              </a:lnSpc>
            </a:pPr>
            <a:r>
              <a:rPr sz="2800" b="1" spc="-5" dirty="0" smtClean="0">
                <a:solidFill>
                  <a:srgbClr val="0A31FF"/>
                </a:solidFill>
                <a:latin typeface="Arial"/>
                <a:cs typeface="Arial"/>
              </a:rPr>
              <a:t>Denotacional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473200"/>
            <a:ext cx="8049895" cy="4998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u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Funcional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0"/>
              </a:spcBef>
              <a:buClr>
                <a:srgbClr val="FF2800"/>
              </a:buClr>
              <a:buFont typeface="MS UI Gothic"/>
              <a:buChar char="◆"/>
            </a:pPr>
            <a:endParaRPr sz="650"/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Define-s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u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domínio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caracteriz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conjunt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palavra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admissívei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i="1" spc="-20" dirty="0" smtClean="0">
                <a:solidFill>
                  <a:srgbClr val="008F00"/>
                </a:solidFill>
                <a:latin typeface="Arial"/>
                <a:cs typeface="Arial"/>
              </a:rPr>
              <a:t>funções</a:t>
            </a:r>
            <a:r>
              <a:rPr sz="2200" spc="-10" dirty="0" smtClean="0">
                <a:latin typeface="Arial"/>
                <a:cs typeface="Arial"/>
              </a:rPr>
              <a:t>,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geral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composicionai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(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horizontalmente</a:t>
            </a:r>
            <a:r>
              <a:rPr sz="2200" spc="0" dirty="0" smtClean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60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valo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r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denotad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um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construção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60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especificad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m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termo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valore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denotado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suas</a:t>
            </a:r>
            <a:endParaRPr sz="22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360"/>
              </a:spcBef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subcomponentes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Abordage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restrit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à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Expressõe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Regulares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0"/>
              </a:spcBef>
              <a:buClr>
                <a:srgbClr val="FF2800"/>
              </a:buClr>
              <a:buFont typeface="MS UI Gothic"/>
              <a:buChar char="◆"/>
            </a:pPr>
            <a:endParaRPr sz="650"/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També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é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dit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u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m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formalism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Gerador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0" dirty="0" smtClean="0">
                <a:latin typeface="Arial"/>
                <a:cs typeface="Arial"/>
              </a:rPr>
              <a:t>é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simple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inferi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("gerar"</a:t>
            </a:r>
            <a:r>
              <a:rPr sz="2200" spc="0" dirty="0" smtClean="0">
                <a:latin typeface="Arial"/>
                <a:cs typeface="Arial"/>
              </a:rPr>
              <a:t>)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palavra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linguagem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7700" y="349250"/>
            <a:ext cx="80772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</a:pPr>
            <a:r>
              <a:rPr lang="pt-BR" sz="2800" b="1" spc="-20" dirty="0" smtClean="0">
                <a:solidFill>
                  <a:srgbClr val="031793"/>
                </a:solidFill>
                <a:latin typeface="Arial"/>
                <a:cs typeface="Arial"/>
              </a:rPr>
              <a:t>Teoria da computação: </a:t>
            </a:r>
            <a:r>
              <a:rPr sz="2800" b="1" spc="-20" dirty="0" err="1" smtClean="0">
                <a:solidFill>
                  <a:srgbClr val="031793"/>
                </a:solidFill>
                <a:latin typeface="Arial"/>
                <a:cs typeface="Arial"/>
              </a:rPr>
              <a:t>Linguagens</a:t>
            </a:r>
            <a:r>
              <a:rPr sz="2800" b="1" spc="5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Formais</a:t>
            </a:r>
            <a:r>
              <a:rPr sz="2800" b="1" spc="5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2800" b="1" spc="5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Autômatos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800" y="1790700"/>
            <a:ext cx="4711700" cy="317500"/>
          </a:xfrm>
          <a:custGeom>
            <a:avLst/>
            <a:gdLst/>
            <a:ahLst/>
            <a:cxnLst/>
            <a:rect l="l" t="t" r="r" b="b"/>
            <a:pathLst>
              <a:path w="4711700" h="317500">
                <a:moveTo>
                  <a:pt x="0" y="0"/>
                </a:moveTo>
                <a:lnTo>
                  <a:pt x="4711700" y="0"/>
                </a:lnTo>
                <a:lnTo>
                  <a:pt x="47117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4100" y="1206500"/>
            <a:ext cx="7134859" cy="448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16100">
              <a:lnSpc>
                <a:spcPct val="100000"/>
              </a:lnSpc>
            </a:pPr>
            <a:r>
              <a:rPr lang="pt-BR" sz="2200" b="1" spc="-35" dirty="0" smtClean="0">
                <a:solidFill>
                  <a:srgbClr val="031793"/>
                </a:solidFill>
                <a:latin typeface="Arial"/>
                <a:cs typeface="Arial"/>
              </a:rPr>
              <a:t>Por: </a:t>
            </a:r>
            <a:r>
              <a:rPr sz="2200" b="1" spc="-35" dirty="0" smtClean="0">
                <a:solidFill>
                  <a:srgbClr val="031793"/>
                </a:solidFill>
                <a:latin typeface="Arial"/>
                <a:cs typeface="Arial"/>
              </a:rPr>
              <a:t>P</a:t>
            </a:r>
            <a:r>
              <a:rPr sz="2200" b="1" spc="-10" dirty="0" smtClean="0">
                <a:solidFill>
                  <a:srgbClr val="031793"/>
                </a:solidFill>
                <a:latin typeface="Arial"/>
                <a:cs typeface="Arial"/>
              </a:rPr>
              <a:t>.</a:t>
            </a:r>
            <a:r>
              <a:rPr sz="2200" b="1" spc="-4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200" b="1" spc="-35" dirty="0" smtClean="0">
                <a:solidFill>
                  <a:srgbClr val="031793"/>
                </a:solidFill>
                <a:latin typeface="Arial"/>
                <a:cs typeface="Arial"/>
              </a:rPr>
              <a:t>Blaut</a:t>
            </a:r>
            <a:r>
              <a:rPr sz="2200" b="1" spc="-15" dirty="0" smtClean="0">
                <a:solidFill>
                  <a:srgbClr val="031793"/>
                </a:solidFill>
                <a:latin typeface="Arial"/>
                <a:cs typeface="Arial"/>
              </a:rPr>
              <a:t>h</a:t>
            </a:r>
            <a:r>
              <a:rPr sz="2200" b="1" spc="-4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031793"/>
                </a:solidFill>
                <a:latin typeface="Arial"/>
                <a:cs typeface="Arial"/>
              </a:rPr>
              <a:t>Menezes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558800" indent="-546100">
              <a:lnSpc>
                <a:spcPct val="100000"/>
              </a:lnSpc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Introduçã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Conceito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Básicos</a:t>
            </a:r>
            <a:endParaRPr sz="22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Gramáticas</a:t>
            </a:r>
            <a:endParaRPr sz="22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Regulares</a:t>
            </a:r>
            <a:endParaRPr sz="22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Propriedade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da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Regulares</a:t>
            </a:r>
            <a:endParaRPr sz="22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Autômat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Finit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co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m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5" dirty="0" smtClean="0">
                <a:solidFill>
                  <a:srgbClr val="941200"/>
                </a:solidFill>
                <a:latin typeface="Arial"/>
                <a:cs typeface="Arial"/>
              </a:rPr>
              <a:t>Saída</a:t>
            </a:r>
            <a:endParaRPr sz="22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Livre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6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Contexto</a:t>
            </a:r>
            <a:endParaRPr sz="2200" dirty="0">
              <a:latin typeface="Arial"/>
              <a:cs typeface="Arial"/>
            </a:endParaRPr>
          </a:p>
          <a:p>
            <a:pPr marL="558800" marR="152400" indent="-546100">
              <a:lnSpc>
                <a:spcPts val="2500"/>
              </a:lnSpc>
              <a:spcBef>
                <a:spcPts val="459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Propriedade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Reconheciment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da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Linguagens</a:t>
            </a:r>
            <a:r>
              <a:rPr sz="2200" b="1" spc="-35" dirty="0" smtClean="0">
                <a:solidFill>
                  <a:srgbClr val="941200"/>
                </a:solidFill>
                <a:latin typeface="Arial"/>
                <a:cs typeface="Arial"/>
              </a:rPr>
              <a:t> Livre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Contexto</a:t>
            </a:r>
            <a:endParaRPr sz="2200" dirty="0">
              <a:latin typeface="Arial"/>
              <a:cs typeface="Arial"/>
            </a:endParaRPr>
          </a:p>
          <a:p>
            <a:pPr marL="647700" marR="810260" indent="-635000">
              <a:lnSpc>
                <a:spcPts val="2500"/>
              </a:lnSpc>
              <a:spcBef>
                <a:spcPts val="40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35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Recursivament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Enumerávei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Sensívei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a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Contexto</a:t>
            </a:r>
            <a:endParaRPr sz="2200" dirty="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0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Hierarqui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a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Classe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Conclusões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0" marR="12700" indent="-2705100">
              <a:lnSpc>
                <a:spcPts val="5300"/>
              </a:lnSpc>
            </a:pPr>
            <a:r>
              <a:rPr sz="4600" b="1" dirty="0" smtClean="0">
                <a:solidFill>
                  <a:srgbClr val="031793"/>
                </a:solidFill>
                <a:latin typeface="Arial"/>
                <a:cs typeface="Arial"/>
              </a:rPr>
              <a:t>1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600" b="1" spc="0" dirty="0" smtClean="0">
                <a:solidFill>
                  <a:srgbClr val="031793"/>
                </a:solidFill>
                <a:latin typeface="Arial"/>
                <a:cs typeface="Arial"/>
              </a:rPr>
              <a:t>–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0" dirty="0" smtClean="0">
                <a:solidFill>
                  <a:srgbClr val="031793"/>
                </a:solidFill>
                <a:latin typeface="Arial"/>
                <a:cs typeface="Arial"/>
              </a:rPr>
              <a:t>Introdução e</a:t>
            </a:r>
            <a:r>
              <a:rPr sz="48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5" dirty="0" smtClean="0">
                <a:solidFill>
                  <a:srgbClr val="031793"/>
                </a:solidFill>
                <a:latin typeface="Arial"/>
                <a:cs typeface="Arial"/>
              </a:rPr>
              <a:t>Conceitos</a:t>
            </a:r>
            <a:r>
              <a:rPr sz="4800" b="1" spc="-2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15" dirty="0" smtClean="0">
                <a:solidFill>
                  <a:srgbClr val="031793"/>
                </a:solidFill>
                <a:latin typeface="Arial"/>
                <a:cs typeface="Arial"/>
              </a:rPr>
              <a:t>Básicos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4127500"/>
            <a:ext cx="5664200" cy="381000"/>
          </a:xfrm>
          <a:custGeom>
            <a:avLst/>
            <a:gdLst/>
            <a:ahLst/>
            <a:cxnLst/>
            <a:rect l="l" t="t" r="r" b="b"/>
            <a:pathLst>
              <a:path w="5664200" h="381000">
                <a:moveTo>
                  <a:pt x="0" y="0"/>
                </a:moveTo>
                <a:lnTo>
                  <a:pt x="5664200" y="0"/>
                </a:lnTo>
                <a:lnTo>
                  <a:pt x="5664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4508500"/>
            <a:ext cx="3517900" cy="381000"/>
          </a:xfrm>
          <a:custGeom>
            <a:avLst/>
            <a:gdLst/>
            <a:ahLst/>
            <a:cxnLst/>
            <a:rect l="l" t="t" r="r" b="b"/>
            <a:pathLst>
              <a:path w="3517900" h="381000">
                <a:moveTo>
                  <a:pt x="0" y="0"/>
                </a:moveTo>
                <a:lnTo>
                  <a:pt x="3517900" y="0"/>
                </a:lnTo>
                <a:lnTo>
                  <a:pt x="35179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7300" y="4889500"/>
            <a:ext cx="4940300" cy="381000"/>
          </a:xfrm>
          <a:custGeom>
            <a:avLst/>
            <a:gdLst/>
            <a:ahLst/>
            <a:cxnLst/>
            <a:rect l="l" t="t" r="r" b="b"/>
            <a:pathLst>
              <a:path w="4940300" h="381000">
                <a:moveTo>
                  <a:pt x="0" y="0"/>
                </a:moveTo>
                <a:lnTo>
                  <a:pt x="4940300" y="0"/>
                </a:lnTo>
                <a:lnTo>
                  <a:pt x="49403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52705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0"/>
                </a:moveTo>
                <a:lnTo>
                  <a:pt x="1981200" y="0"/>
                </a:lnTo>
                <a:lnTo>
                  <a:pt x="1981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4600" y="2844800"/>
            <a:ext cx="5688330" cy="2806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Introdução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Sintax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Semântica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Abordagem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ts val="750"/>
              </a:lnSpc>
              <a:spcBef>
                <a:spcPts val="30"/>
              </a:spcBef>
              <a:buClr>
                <a:srgbClr val="941200"/>
              </a:buClr>
              <a:buFont typeface="Arial"/>
              <a:buAutoNum type="arabicPeriod"/>
            </a:pPr>
            <a:endParaRPr sz="750"/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Conjuntos</a:t>
            </a: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,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Relaçõe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Funções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Noçõe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Lógica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Técnica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Demonstração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Indução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7700" y="6896100"/>
            <a:ext cx="21209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65" dirty="0" smtClean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480" rIns="0" bIns="0" rtlCol="0">
            <a:noAutofit/>
          </a:bodyPr>
          <a:lstStyle/>
          <a:p>
            <a:pPr marL="1003300">
              <a:lnSpc>
                <a:spcPts val="3329"/>
              </a:lnSpc>
            </a:pPr>
            <a:r>
              <a:rPr sz="2800" b="1" spc="-20" dirty="0" smtClean="0">
                <a:solidFill>
                  <a:srgbClr val="031793"/>
                </a:solidFill>
                <a:latin typeface="Arial"/>
                <a:cs typeface="Arial"/>
              </a:rPr>
              <a:t>Linguagens</a:t>
            </a:r>
            <a:r>
              <a:rPr sz="2800" b="1" spc="5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Formais</a:t>
            </a:r>
            <a:r>
              <a:rPr sz="2800" b="1" spc="5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2800" b="1" spc="5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Autômatos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800" y="2616200"/>
            <a:ext cx="3886200" cy="317500"/>
          </a:xfrm>
          <a:custGeom>
            <a:avLst/>
            <a:gdLst/>
            <a:ahLst/>
            <a:cxnLst/>
            <a:rect l="l" t="t" r="r" b="b"/>
            <a:pathLst>
              <a:path w="3886200" h="317500">
                <a:moveTo>
                  <a:pt x="0" y="0"/>
                </a:moveTo>
                <a:lnTo>
                  <a:pt x="3886200" y="0"/>
                </a:lnTo>
                <a:lnTo>
                  <a:pt x="3886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4100" y="1663700"/>
            <a:ext cx="7134859" cy="448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16100">
              <a:lnSpc>
                <a:spcPct val="100000"/>
              </a:lnSpc>
            </a:pPr>
            <a:r>
              <a:rPr sz="2200" b="1" spc="-35" dirty="0" smtClean="0">
                <a:solidFill>
                  <a:srgbClr val="031793"/>
                </a:solidFill>
                <a:latin typeface="Arial"/>
                <a:cs typeface="Arial"/>
              </a:rPr>
              <a:t>P</a:t>
            </a:r>
            <a:r>
              <a:rPr sz="2200" b="1" spc="-10" dirty="0" smtClean="0">
                <a:solidFill>
                  <a:srgbClr val="031793"/>
                </a:solidFill>
                <a:latin typeface="Arial"/>
                <a:cs typeface="Arial"/>
              </a:rPr>
              <a:t>.</a:t>
            </a:r>
            <a:r>
              <a:rPr sz="2200" b="1" spc="-4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200" b="1" spc="-35" dirty="0" smtClean="0">
                <a:solidFill>
                  <a:srgbClr val="031793"/>
                </a:solidFill>
                <a:latin typeface="Arial"/>
                <a:cs typeface="Arial"/>
              </a:rPr>
              <a:t>Blaut</a:t>
            </a:r>
            <a:r>
              <a:rPr sz="2200" b="1" spc="-15" dirty="0" smtClean="0">
                <a:solidFill>
                  <a:srgbClr val="031793"/>
                </a:solidFill>
                <a:latin typeface="Arial"/>
                <a:cs typeface="Arial"/>
              </a:rPr>
              <a:t>h</a:t>
            </a:r>
            <a:r>
              <a:rPr sz="2200" b="1" spc="-4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031793"/>
                </a:solidFill>
                <a:latin typeface="Arial"/>
                <a:cs typeface="Arial"/>
              </a:rPr>
              <a:t>Menezes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558800" indent="-546100">
              <a:lnSpc>
                <a:spcPct val="100000"/>
              </a:lnSpc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Introduçã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Conceito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Básicos</a:t>
            </a:r>
            <a:endParaRPr sz="22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Gramáticas</a:t>
            </a:r>
            <a:endParaRPr sz="22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Regulares</a:t>
            </a:r>
            <a:endParaRPr sz="22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Propriedade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da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Regulares</a:t>
            </a:r>
            <a:endParaRPr sz="22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Autômat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Finit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co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m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5" dirty="0" smtClean="0">
                <a:solidFill>
                  <a:srgbClr val="941200"/>
                </a:solidFill>
                <a:latin typeface="Arial"/>
                <a:cs typeface="Arial"/>
              </a:rPr>
              <a:t>Saída</a:t>
            </a:r>
            <a:endParaRPr sz="22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6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Livre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6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30" dirty="0" smtClean="0">
                <a:solidFill>
                  <a:srgbClr val="941200"/>
                </a:solidFill>
                <a:latin typeface="Arial"/>
                <a:cs typeface="Arial"/>
              </a:rPr>
              <a:t>Contexto</a:t>
            </a:r>
            <a:endParaRPr sz="2200">
              <a:latin typeface="Arial"/>
              <a:cs typeface="Arial"/>
            </a:endParaRPr>
          </a:p>
          <a:p>
            <a:pPr marL="558800" marR="152400" indent="-546100">
              <a:lnSpc>
                <a:spcPts val="2500"/>
              </a:lnSpc>
              <a:spcBef>
                <a:spcPts val="459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Propriedade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Reconheciment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da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Linguagens</a:t>
            </a:r>
            <a:r>
              <a:rPr sz="2200" b="1" spc="-35" dirty="0" smtClean="0">
                <a:solidFill>
                  <a:srgbClr val="941200"/>
                </a:solidFill>
                <a:latin typeface="Arial"/>
                <a:cs typeface="Arial"/>
              </a:rPr>
              <a:t> Livre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Contexto</a:t>
            </a:r>
            <a:endParaRPr sz="2200">
              <a:latin typeface="Arial"/>
              <a:cs typeface="Arial"/>
            </a:endParaRPr>
          </a:p>
          <a:p>
            <a:pPr marL="647700" marR="810260" indent="-635000">
              <a:lnSpc>
                <a:spcPts val="2500"/>
              </a:lnSpc>
              <a:spcBef>
                <a:spcPts val="40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35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Recursivament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0" dirty="0" smtClean="0">
                <a:solidFill>
                  <a:srgbClr val="941200"/>
                </a:solidFill>
                <a:latin typeface="Arial"/>
                <a:cs typeface="Arial"/>
              </a:rPr>
              <a:t>Enumerávei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Sensívei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a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o</a:t>
            </a:r>
            <a:r>
              <a:rPr sz="22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Contexto</a:t>
            </a:r>
            <a:endParaRPr sz="22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00"/>
              </a:spcBef>
              <a:buClr>
                <a:srgbClr val="941200"/>
              </a:buClr>
              <a:buFont typeface="Arial"/>
              <a:buAutoNum type="arabicPlain"/>
              <a:tabLst>
                <a:tab pos="558165" algn="l"/>
              </a:tabLst>
            </a:pP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Hierarqui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a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941200"/>
                </a:solidFill>
                <a:latin typeface="Arial"/>
                <a:cs typeface="Arial"/>
              </a:rPr>
              <a:t>Classe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Linguagen</a:t>
            </a:r>
            <a:r>
              <a:rPr sz="2200" b="1" spc="-15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2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200" b="1" spc="-40" dirty="0" smtClean="0">
                <a:solidFill>
                  <a:srgbClr val="941200"/>
                </a:solidFill>
                <a:latin typeface="Arial"/>
                <a:cs typeface="Arial"/>
              </a:rPr>
              <a:t>Conclusões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7700" y="6896100"/>
            <a:ext cx="21209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65" dirty="0" smtClean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0" marR="12700" indent="-2705100">
              <a:lnSpc>
                <a:spcPts val="5300"/>
              </a:lnSpc>
            </a:pPr>
            <a:r>
              <a:rPr sz="4600" b="1" dirty="0" smtClean="0">
                <a:solidFill>
                  <a:srgbClr val="031793"/>
                </a:solidFill>
                <a:latin typeface="Arial"/>
                <a:cs typeface="Arial"/>
              </a:rPr>
              <a:t>1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600" b="1" spc="0" dirty="0" smtClean="0">
                <a:solidFill>
                  <a:srgbClr val="031793"/>
                </a:solidFill>
                <a:latin typeface="Arial"/>
                <a:cs typeface="Arial"/>
              </a:rPr>
              <a:t>–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0" dirty="0" smtClean="0">
                <a:solidFill>
                  <a:srgbClr val="031793"/>
                </a:solidFill>
                <a:latin typeface="Arial"/>
                <a:cs typeface="Arial"/>
              </a:rPr>
              <a:t>Introdução e</a:t>
            </a:r>
            <a:r>
              <a:rPr sz="48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5" dirty="0" smtClean="0">
                <a:solidFill>
                  <a:srgbClr val="031793"/>
                </a:solidFill>
                <a:latin typeface="Arial"/>
                <a:cs typeface="Arial"/>
              </a:rPr>
              <a:t>Conceitos</a:t>
            </a:r>
            <a:r>
              <a:rPr sz="4800" b="1" spc="-2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15" dirty="0" smtClean="0">
                <a:solidFill>
                  <a:srgbClr val="031793"/>
                </a:solidFill>
                <a:latin typeface="Arial"/>
                <a:cs typeface="Arial"/>
              </a:rPr>
              <a:t>Básicos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2870200"/>
            <a:ext cx="2425700" cy="381000"/>
          </a:xfrm>
          <a:custGeom>
            <a:avLst/>
            <a:gdLst/>
            <a:ahLst/>
            <a:cxnLst/>
            <a:rect l="l" t="t" r="r" b="b"/>
            <a:pathLst>
              <a:path w="2425700" h="381000">
                <a:moveTo>
                  <a:pt x="0" y="0"/>
                </a:moveTo>
                <a:lnTo>
                  <a:pt x="2425700" y="0"/>
                </a:lnTo>
                <a:lnTo>
                  <a:pt x="24257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4600" y="2844800"/>
            <a:ext cx="5688330" cy="2806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Introdução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Sintax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Semântica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Abordagem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ts val="750"/>
              </a:lnSpc>
              <a:spcBef>
                <a:spcPts val="30"/>
              </a:spcBef>
              <a:buClr>
                <a:srgbClr val="941200"/>
              </a:buClr>
              <a:buFont typeface="Arial"/>
              <a:buAutoNum type="arabicPeriod"/>
            </a:pPr>
            <a:endParaRPr sz="750"/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Conjuntos</a:t>
            </a: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,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Relaçõe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Funções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Noçõe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Lógica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Técnica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Demonstração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Indução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200" y="5829300"/>
            <a:ext cx="7747634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smtClean="0">
                <a:solidFill>
                  <a:srgbClr val="031793"/>
                </a:solidFill>
                <a:latin typeface="Arial"/>
                <a:cs typeface="Arial"/>
              </a:rPr>
              <a:t>1</a:t>
            </a:r>
            <a:r>
              <a:rPr sz="3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3600" b="1" spc="0" dirty="0" smtClean="0">
                <a:solidFill>
                  <a:srgbClr val="031793"/>
                </a:solidFill>
                <a:latin typeface="Arial"/>
                <a:cs typeface="Arial"/>
              </a:rPr>
              <a:t>–</a:t>
            </a:r>
            <a:r>
              <a:rPr sz="3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3600" b="1" spc="-25" dirty="0" smtClean="0">
                <a:solidFill>
                  <a:srgbClr val="031793"/>
                </a:solidFill>
                <a:latin typeface="Arial"/>
                <a:cs typeface="Arial"/>
              </a:rPr>
              <a:t>Introdução e</a:t>
            </a:r>
            <a:r>
              <a:rPr sz="3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3600" b="1" spc="-25" dirty="0" smtClean="0">
                <a:solidFill>
                  <a:srgbClr val="031793"/>
                </a:solidFill>
                <a:latin typeface="Arial"/>
                <a:cs typeface="Arial"/>
              </a:rPr>
              <a:t>Conceito</a:t>
            </a:r>
            <a:r>
              <a:rPr sz="3600" b="1" spc="-2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3600" b="1" spc="-5" dirty="0" smtClean="0">
                <a:solidFill>
                  <a:srgbClr val="031793"/>
                </a:solidFill>
                <a:latin typeface="Arial"/>
                <a:cs typeface="Arial"/>
              </a:rPr>
              <a:t> Básicos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685800"/>
            <a:ext cx="34671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091565" algn="l"/>
              </a:tabLst>
            </a:pPr>
            <a:r>
              <a:rPr sz="3600" b="1" dirty="0" smtClean="0">
                <a:solidFill>
                  <a:srgbClr val="031793"/>
                </a:solidFill>
                <a:latin typeface="Arial"/>
                <a:cs typeface="Arial"/>
              </a:rPr>
              <a:t>1.1	</a:t>
            </a:r>
            <a:r>
              <a:rPr sz="3600" b="1" spc="-20" dirty="0" smtClean="0">
                <a:solidFill>
                  <a:srgbClr val="031793"/>
                </a:solidFill>
                <a:latin typeface="Arial"/>
                <a:cs typeface="Arial"/>
              </a:rPr>
              <a:t>Introdução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600200"/>
            <a:ext cx="8509635" cy="4160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Teori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da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Linguagen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Formais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desenvolvid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décad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1950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0" dirty="0" smtClean="0">
                <a:solidFill>
                  <a:srgbClr val="0A31FF"/>
                </a:solidFill>
                <a:latin typeface="Arial"/>
                <a:cs typeface="Arial"/>
              </a:rPr>
              <a:t>objetiv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0" dirty="0" smtClean="0">
                <a:latin typeface="Arial"/>
                <a:cs typeface="Arial"/>
              </a:rPr>
              <a:t>inicial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60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desenvolve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teoria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relacionada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co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31793"/>
                </a:solidFill>
                <a:latin typeface="Arial"/>
                <a:cs typeface="Arial"/>
              </a:rPr>
              <a:t>linguagen</a:t>
            </a:r>
            <a:r>
              <a:rPr sz="2200" spc="0" dirty="0" smtClean="0">
                <a:solidFill>
                  <a:srgbClr val="031793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31793"/>
                </a:solidFill>
                <a:latin typeface="Arial"/>
                <a:cs typeface="Arial"/>
              </a:rPr>
              <a:t>naturais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entretanto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log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fo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verificad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qu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er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importante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60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estud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linguagen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artificiais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59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especial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par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linguagen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originária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Computaçã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5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359"/>
              </a:spcBef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Informática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desd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então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desenvolveu-s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significativamente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927100"/>
            <a:ext cx="4124325" cy="39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ts val="3095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Exemplo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5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50" dirty="0" smtClean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5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aplicações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587500"/>
            <a:ext cx="8481695" cy="462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6900" indent="-228600">
              <a:lnSpc>
                <a:spcPct val="100000"/>
              </a:lnSpc>
              <a:buFont typeface="Arial"/>
              <a:buChar char="•"/>
              <a:tabLst>
                <a:tab pos="596900" algn="l"/>
                <a:tab pos="2403475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anális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léxic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a	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anális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sintátic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linguagen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programação</a:t>
            </a:r>
            <a:endParaRPr sz="22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modelage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circuito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lógico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rede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lógicas</a:t>
            </a:r>
            <a:endParaRPr sz="22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modelage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sistema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biológicos</a:t>
            </a:r>
            <a:endParaRPr sz="22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0" dirty="0" smtClean="0">
                <a:solidFill>
                  <a:srgbClr val="031793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Mai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recentemente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animações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hipertexto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hipermídias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linguagen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não-lineares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59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planares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59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0" dirty="0" smtClean="0">
                <a:solidFill>
                  <a:srgbClr val="FF2800"/>
                </a:solidFill>
                <a:latin typeface="Arial"/>
                <a:cs typeface="Arial"/>
              </a:rPr>
              <a:t>espaciais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59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15" dirty="0" smtClean="0">
                <a:solidFill>
                  <a:srgbClr val="FF2800"/>
                </a:solidFill>
                <a:latin typeface="Arial"/>
                <a:cs typeface="Arial"/>
              </a:rPr>
              <a:t>n-dimensionais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0" marR="12700" indent="-2705100">
              <a:lnSpc>
                <a:spcPts val="5300"/>
              </a:lnSpc>
            </a:pPr>
            <a:r>
              <a:rPr sz="4600" b="1" dirty="0" smtClean="0">
                <a:solidFill>
                  <a:srgbClr val="031793"/>
                </a:solidFill>
                <a:latin typeface="Arial"/>
                <a:cs typeface="Arial"/>
              </a:rPr>
              <a:t>1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600" b="1" spc="0" dirty="0" smtClean="0">
                <a:solidFill>
                  <a:srgbClr val="031793"/>
                </a:solidFill>
                <a:latin typeface="Arial"/>
                <a:cs typeface="Arial"/>
              </a:rPr>
              <a:t>–</a:t>
            </a:r>
            <a:r>
              <a:rPr sz="46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0" dirty="0" smtClean="0">
                <a:solidFill>
                  <a:srgbClr val="031793"/>
                </a:solidFill>
                <a:latin typeface="Arial"/>
                <a:cs typeface="Arial"/>
              </a:rPr>
              <a:t>Introdução e</a:t>
            </a:r>
            <a:r>
              <a:rPr sz="4800" b="1" spc="-5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-35" dirty="0" smtClean="0">
                <a:solidFill>
                  <a:srgbClr val="031793"/>
                </a:solidFill>
                <a:latin typeface="Arial"/>
                <a:cs typeface="Arial"/>
              </a:rPr>
              <a:t>Conceitos</a:t>
            </a:r>
            <a:r>
              <a:rPr sz="4800" b="1" spc="-2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4800" b="1" spc="15" dirty="0" smtClean="0">
                <a:solidFill>
                  <a:srgbClr val="031793"/>
                </a:solidFill>
                <a:latin typeface="Arial"/>
                <a:cs typeface="Arial"/>
              </a:rPr>
              <a:t>Básicos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2870200"/>
            <a:ext cx="2425700" cy="381000"/>
          </a:xfrm>
          <a:custGeom>
            <a:avLst/>
            <a:gdLst/>
            <a:ahLst/>
            <a:cxnLst/>
            <a:rect l="l" t="t" r="r" b="b"/>
            <a:pathLst>
              <a:path w="2425700" h="381000">
                <a:moveTo>
                  <a:pt x="0" y="0"/>
                </a:moveTo>
                <a:lnTo>
                  <a:pt x="2425700" y="0"/>
                </a:lnTo>
                <a:lnTo>
                  <a:pt x="24257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2300" y="3251200"/>
            <a:ext cx="3949700" cy="381000"/>
          </a:xfrm>
          <a:custGeom>
            <a:avLst/>
            <a:gdLst/>
            <a:ahLst/>
            <a:cxnLst/>
            <a:rect l="l" t="t" r="r" b="b"/>
            <a:pathLst>
              <a:path w="3949700" h="381000">
                <a:moveTo>
                  <a:pt x="0" y="0"/>
                </a:moveTo>
                <a:lnTo>
                  <a:pt x="3949700" y="0"/>
                </a:lnTo>
                <a:lnTo>
                  <a:pt x="39497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844800"/>
            <a:ext cx="5688330" cy="2806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Introdução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Sintax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5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Semântica</a:t>
            </a:r>
            <a:endParaRPr sz="2600">
              <a:latin typeface="Arial"/>
              <a:cs typeface="Arial"/>
            </a:endParaRPr>
          </a:p>
          <a:p>
            <a:pPr marL="1460500" lvl="2" indent="-8128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1460500" algn="l"/>
              </a:tabLst>
            </a:pP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Abordagem</a:t>
            </a:r>
            <a:endParaRPr sz="2600">
              <a:latin typeface="Arial"/>
              <a:cs typeface="Arial"/>
            </a:endParaRPr>
          </a:p>
          <a:p>
            <a:pPr lvl="2">
              <a:lnSpc>
                <a:spcPts val="750"/>
              </a:lnSpc>
              <a:spcBef>
                <a:spcPts val="30"/>
              </a:spcBef>
              <a:buClr>
                <a:srgbClr val="941200"/>
              </a:buClr>
              <a:buFont typeface="Arial"/>
              <a:buAutoNum type="arabicPeriod"/>
            </a:pPr>
            <a:endParaRPr sz="750"/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Conjuntos</a:t>
            </a:r>
            <a:r>
              <a:rPr sz="2600" b="1" spc="-10" dirty="0" smtClean="0">
                <a:solidFill>
                  <a:srgbClr val="941200"/>
                </a:solidFill>
                <a:latin typeface="Arial"/>
                <a:cs typeface="Arial"/>
              </a:rPr>
              <a:t>,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Relaçõe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Funções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0" dirty="0" smtClean="0">
                <a:solidFill>
                  <a:srgbClr val="941200"/>
                </a:solidFill>
                <a:latin typeface="Arial"/>
                <a:cs typeface="Arial"/>
              </a:rPr>
              <a:t>Noçõe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40" dirty="0" smtClean="0">
                <a:solidFill>
                  <a:srgbClr val="941200"/>
                </a:solidFill>
                <a:latin typeface="Arial"/>
                <a:cs typeface="Arial"/>
              </a:rPr>
              <a:t>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35" dirty="0" smtClean="0">
                <a:solidFill>
                  <a:srgbClr val="941200"/>
                </a:solidFill>
                <a:latin typeface="Arial"/>
                <a:cs typeface="Arial"/>
              </a:rPr>
              <a:t> Lógica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0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Técnica</a:t>
            </a:r>
            <a:r>
              <a:rPr sz="2600" b="1" spc="0" dirty="0" smtClean="0">
                <a:solidFill>
                  <a:srgbClr val="941200"/>
                </a:solidFill>
                <a:latin typeface="Arial"/>
                <a:cs typeface="Arial"/>
              </a:rPr>
              <a:t>s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d</a:t>
            </a:r>
            <a:r>
              <a:rPr sz="2600" b="1" spc="-15" dirty="0" smtClean="0">
                <a:solidFill>
                  <a:srgbClr val="941200"/>
                </a:solidFill>
                <a:latin typeface="Arial"/>
                <a:cs typeface="Arial"/>
              </a:rPr>
              <a:t>e</a:t>
            </a:r>
            <a:r>
              <a:rPr sz="2600" b="1" spc="-45" dirty="0" smtClean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2600" b="1" spc="-25" dirty="0" smtClean="0">
                <a:solidFill>
                  <a:srgbClr val="941200"/>
                </a:solidFill>
                <a:latin typeface="Arial"/>
                <a:cs typeface="Arial"/>
              </a:rPr>
              <a:t>Demonstração</a:t>
            </a:r>
            <a:endParaRPr sz="2600">
              <a:latin typeface="Arial"/>
              <a:cs typeface="Arial"/>
            </a:endParaRPr>
          </a:p>
          <a:p>
            <a:pPr marL="736600" lvl="1" indent="-723900">
              <a:lnSpc>
                <a:spcPts val="3060"/>
              </a:lnSpc>
              <a:buClr>
                <a:srgbClr val="941200"/>
              </a:buClr>
              <a:buFont typeface="Arial"/>
              <a:buAutoNum type="arabicPeriod"/>
              <a:tabLst>
                <a:tab pos="735965" algn="l"/>
              </a:tabLst>
            </a:pPr>
            <a:r>
              <a:rPr sz="2600" b="1" spc="-30" dirty="0" smtClean="0">
                <a:solidFill>
                  <a:srgbClr val="941200"/>
                </a:solidFill>
                <a:latin typeface="Arial"/>
                <a:cs typeface="Arial"/>
              </a:rPr>
              <a:t>Indução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685800"/>
            <a:ext cx="4688205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329"/>
              </a:lnSpc>
              <a:tabLst>
                <a:tab pos="1180465" algn="l"/>
              </a:tabLst>
            </a:pPr>
            <a:r>
              <a:rPr sz="2800" b="1" spc="10" dirty="0" smtClean="0">
                <a:solidFill>
                  <a:srgbClr val="031793"/>
                </a:solidFill>
                <a:latin typeface="Arial"/>
                <a:cs typeface="Arial"/>
              </a:rPr>
              <a:t>1.1.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1	</a:t>
            </a:r>
            <a:r>
              <a:rPr sz="2800" b="1" spc="10" dirty="0" smtClean="0">
                <a:solidFill>
                  <a:srgbClr val="031793"/>
                </a:solidFill>
                <a:latin typeface="Arial"/>
                <a:cs typeface="Arial"/>
              </a:rPr>
              <a:t>Sintax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2800" b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0" dirty="0" smtClean="0">
                <a:solidFill>
                  <a:srgbClr val="031793"/>
                </a:solidFill>
                <a:latin typeface="Arial"/>
                <a:cs typeface="Arial"/>
              </a:rPr>
              <a:t>e</a:t>
            </a:r>
            <a:r>
              <a:rPr sz="2800" b="1" spc="130" dirty="0" smtClean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2800" b="1" spc="10" dirty="0" smtClean="0">
                <a:solidFill>
                  <a:srgbClr val="031793"/>
                </a:solidFill>
                <a:latin typeface="Arial"/>
                <a:cs typeface="Arial"/>
              </a:rPr>
              <a:t>Semântica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397000"/>
            <a:ext cx="6386830" cy="422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Linguagen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2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Formais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problema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sintático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linguagens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Important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apresenta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r</a:t>
            </a: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 o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conceito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de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sintax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semântica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10"/>
              </a:spcBef>
              <a:buFont typeface="Arial"/>
              <a:buChar char="•"/>
            </a:pPr>
            <a:endParaRPr sz="750"/>
          </a:p>
          <a:p>
            <a:pPr lvl="1"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Historicamente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,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o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problem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30" dirty="0" smtClean="0">
                <a:solidFill>
                  <a:srgbClr val="FF2800"/>
                </a:solidFill>
                <a:latin typeface="Arial"/>
                <a:cs typeface="Arial"/>
              </a:rPr>
              <a:t> sintático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reconhecid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ante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problem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semântico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primeir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4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recebe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4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tratament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o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adequado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latin typeface="Arial"/>
                <a:cs typeface="Arial"/>
              </a:rPr>
              <a:t>tratament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mai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solidFill>
                  <a:srgbClr val="0A31FF"/>
                </a:solidFill>
                <a:latin typeface="Arial"/>
                <a:cs typeface="Arial"/>
              </a:rPr>
              <a:t>simple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qu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semânticos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927100"/>
            <a:ext cx="2614295" cy="393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0" indent="-355600">
              <a:lnSpc>
                <a:spcPts val="3095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Conseqüência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1587500"/>
            <a:ext cx="8569960" cy="2725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6900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grand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ênfas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à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sintaxe</a:t>
            </a:r>
            <a:endParaRPr sz="22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levand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à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idéi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qu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questõe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linguagen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0A31FF"/>
                </a:solidFill>
                <a:latin typeface="Arial"/>
                <a:cs typeface="Arial"/>
              </a:rPr>
              <a:t>programação</a:t>
            </a:r>
            <a:endParaRPr sz="22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60"/>
              </a:spcBef>
            </a:pPr>
            <a:r>
              <a:rPr sz="2000" spc="-140" dirty="0" smtClean="0">
                <a:latin typeface="Segoe UI Symbol"/>
                <a:cs typeface="Segoe UI Symbol"/>
              </a:rPr>
              <a:t>∗</a:t>
            </a:r>
            <a:r>
              <a:rPr sz="2000" spc="250" dirty="0" smtClean="0">
                <a:latin typeface="Segoe UI Symbol"/>
                <a:cs typeface="Segoe UI Symbo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resumiam-s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e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à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questõe</a:t>
            </a:r>
            <a:r>
              <a:rPr sz="2200" spc="0" dirty="0" smtClean="0">
                <a:solidFill>
                  <a:srgbClr val="0A31FF"/>
                </a:solidFill>
                <a:latin typeface="Arial"/>
                <a:cs typeface="Arial"/>
              </a:rPr>
              <a:t>s</a:t>
            </a:r>
            <a:r>
              <a:rPr sz="2200" spc="-30" dirty="0" smtClean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0A31FF"/>
                </a:solidFill>
                <a:latin typeface="Arial"/>
                <a:cs typeface="Arial"/>
              </a:rPr>
              <a:t>sintaxe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68300" indent="-355600">
              <a:lnSpc>
                <a:spcPct val="100000"/>
              </a:lnSpc>
              <a:buClr>
                <a:srgbClr val="FF2800"/>
              </a:buClr>
              <a:buSzPct val="76923"/>
              <a:buFont typeface="MS UI Gothic"/>
              <a:buChar char="◆"/>
              <a:tabLst>
                <a:tab pos="367665" algn="l"/>
              </a:tabLst>
            </a:pPr>
            <a:r>
              <a:rPr sz="2600" b="1" spc="-35" dirty="0" smtClean="0">
                <a:solidFill>
                  <a:srgbClr val="FF2800"/>
                </a:solidFill>
                <a:latin typeface="Arial"/>
                <a:cs typeface="Arial"/>
              </a:rPr>
              <a:t>Teori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d</a:t>
            </a:r>
            <a:r>
              <a:rPr sz="2600" b="1" spc="-15" dirty="0" smtClean="0">
                <a:solidFill>
                  <a:srgbClr val="FF2800"/>
                </a:solidFill>
                <a:latin typeface="Arial"/>
                <a:cs typeface="Arial"/>
              </a:rPr>
              <a:t>a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sintax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possu</a:t>
            </a:r>
            <a:r>
              <a:rPr sz="2600" b="1" spc="-10" dirty="0" smtClean="0">
                <a:solidFill>
                  <a:srgbClr val="FF2800"/>
                </a:solidFill>
                <a:latin typeface="Arial"/>
                <a:cs typeface="Arial"/>
              </a:rPr>
              <a:t>i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construçõe</a:t>
            </a:r>
            <a:r>
              <a:rPr sz="2600" b="1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600" b="1" spc="-40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600" b="1" spc="-20" dirty="0" smtClean="0">
                <a:solidFill>
                  <a:srgbClr val="FF2800"/>
                </a:solidFill>
                <a:latin typeface="Arial"/>
                <a:cs typeface="Arial"/>
              </a:rPr>
              <a:t>matemáticas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FF2800"/>
              </a:buClr>
              <a:buFont typeface="MS UI Gothic"/>
              <a:buChar char="◆"/>
            </a:pPr>
            <a:endParaRPr sz="1000"/>
          </a:p>
          <a:p>
            <a:pPr marL="596900" lvl="1" indent="-228600">
              <a:lnSpc>
                <a:spcPct val="100000"/>
              </a:lnSpc>
              <a:buFont typeface="Arial"/>
              <a:buChar char="•"/>
              <a:tabLst>
                <a:tab pos="596900" algn="l"/>
              </a:tabLst>
            </a:pPr>
            <a:r>
              <a:rPr sz="2200" spc="-20" dirty="0" smtClean="0">
                <a:latin typeface="Arial"/>
                <a:cs typeface="Arial"/>
              </a:rPr>
              <a:t>be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definida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universalment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latin typeface="Arial"/>
                <a:cs typeface="Arial"/>
              </a:rPr>
              <a:t>reconhecidas</a:t>
            </a:r>
            <a:endParaRPr sz="2200">
              <a:latin typeface="Arial"/>
              <a:cs typeface="Arial"/>
            </a:endParaRPr>
          </a:p>
          <a:p>
            <a:pPr marL="596900" lvl="1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596900" algn="l"/>
              </a:tabLst>
            </a:pPr>
            <a:r>
              <a:rPr sz="2200" spc="-15" dirty="0" smtClean="0">
                <a:solidFill>
                  <a:srgbClr val="009192"/>
                </a:solidFill>
                <a:latin typeface="Arial"/>
                <a:cs typeface="Arial"/>
              </a:rPr>
              <a:t>exemplo</a:t>
            </a:r>
            <a:r>
              <a:rPr sz="2200" spc="-10" dirty="0" smtClean="0">
                <a:latin typeface="Arial"/>
                <a:cs typeface="Arial"/>
              </a:rPr>
              <a:t>: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Gramática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s</a:t>
            </a:r>
            <a:r>
              <a:rPr sz="2200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sz="2200" spc="-35" dirty="0" smtClean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2200" spc="-20" dirty="0" smtClean="0">
                <a:solidFill>
                  <a:srgbClr val="FF2800"/>
                </a:solidFill>
                <a:latin typeface="Arial"/>
                <a:cs typeface="Arial"/>
              </a:rPr>
              <a:t>Chomsky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783</Words>
  <Application>Microsoft Office PowerPoint</Application>
  <PresentationFormat>Personalizar</PresentationFormat>
  <Paragraphs>294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Apresentação do PowerPoint</vt:lpstr>
      <vt:lpstr>Apresentação do PowerPoint</vt:lpstr>
      <vt:lpstr>1 – Introdução e Conceitos Básicos</vt:lpstr>
      <vt:lpstr>Apresentação do PowerPoint</vt:lpstr>
      <vt:lpstr>Apresentação do PowerPoint</vt:lpstr>
      <vt:lpstr>Apresentação do PowerPoint</vt:lpstr>
      <vt:lpstr>1 – Introdução e Conceitos Básicos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 – Introdução e Conceitos Básicos</vt:lpstr>
      <vt:lpstr>Apresentação do PowerPoint</vt:lpstr>
      <vt:lpstr>Operacional</vt:lpstr>
      <vt:lpstr>Apresentação do PowerPoint</vt:lpstr>
      <vt:lpstr>Axiomático</vt:lpstr>
      <vt:lpstr>Apresentação do PowerPoint</vt:lpstr>
      <vt:lpstr>Denotacional</vt:lpstr>
      <vt:lpstr>1 – Introdução e Conceitos Básicos</vt:lpstr>
      <vt:lpstr>Linguagens Formais e Autômatos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Ricardo Rodrigues Loiola</cp:lastModifiedBy>
  <cp:revision>5</cp:revision>
  <dcterms:created xsi:type="dcterms:W3CDTF">2016-02-29T12:19:32Z</dcterms:created>
  <dcterms:modified xsi:type="dcterms:W3CDTF">2016-03-28T19:50:00Z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2004-08-26T00:00:00Z</vt:filetime>
  </property>
  <property fmtid="{D5CDD505-2E9C-101B-9397-08002B2CF9AE}" pid="3" name="LastSaved">
    <vt:filetime>2016-02-29T00:00:00Z</vt:filetime>
  </property>
</Properties>
</file>