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61" r:id="rId4"/>
    <p:sldId id="301" r:id="rId5"/>
    <p:sldId id="274" r:id="rId6"/>
    <p:sldId id="304" r:id="rId7"/>
    <p:sldId id="305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91"/>
            <p14:sldId id="289"/>
            <p14:sldId id="292"/>
            <p14:sldId id="290"/>
            <p14:sldId id="29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  <a:endParaRPr lang="ru-RU" altLang="ru-RU" sz="2400" dirty="0">
              <a:latin typeface="Noto Sans UI" charset="0"/>
            </a:endParaRP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  <a:endParaRPr lang="x-none" altLang="ru-RU" dirty="0"/>
          </a:p>
          <a:p>
            <a:r>
              <a:rPr lang="x-none" altLang="ru-RU" dirty="0"/>
              <a:t>Домашнее задание</a:t>
            </a:r>
            <a:endParaRPr lang="x-none" altLang="ru-RU" dirty="0"/>
          </a:p>
          <a:p>
            <a:r>
              <a:rPr lang="x-none" altLang="ru-RU" dirty="0">
                <a:sym typeface="+mn-ea"/>
              </a:rPr>
              <a:t>Выборка и фильтрация</a:t>
            </a:r>
            <a:endParaRPr lang="x-none" altLang="ru-RU" dirty="0">
              <a:sym typeface="+mn-ea"/>
            </a:endParaRPr>
          </a:p>
          <a:p>
            <a:r>
              <a:rPr lang="x-none" altLang="ru-RU" dirty="0">
                <a:sym typeface="+mn-ea"/>
              </a:rPr>
              <a:t>Подзапросы и их использование</a:t>
            </a:r>
            <a:endParaRPr lang="x-none" altLang="ru-RU" dirty="0">
              <a:sym typeface="+mn-ea"/>
            </a:endParaRPr>
          </a:p>
          <a:p>
            <a:r>
              <a:rPr lang="x-none" altLang="ru-RU" dirty="0"/>
              <a:t>Группировка значений</a:t>
            </a:r>
            <a:endParaRPr lang="x-none" altLang="ru-RU" dirty="0"/>
          </a:p>
          <a:p>
            <a:r>
              <a:rPr lang="x-none" altLang="ru-RU" dirty="0"/>
              <a:t>Фильтрация и группы</a:t>
            </a:r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ru-RU"/>
              <a:t>Домашнее задание</a:t>
            </a:r>
            <a:endParaRPr lang="x-none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ru-RU" sz="2400"/>
              <a:t>Критерии оценки и баллы:</a:t>
            </a:r>
            <a:endParaRPr lang="x-none" altLang="ru-RU" sz="2400"/>
          </a:p>
          <a:p>
            <a:endParaRPr lang="ru-RU" altLang="en-US" sz="2400"/>
          </a:p>
          <a:p>
            <a:r>
              <a:rPr lang="ru-RU" altLang="en-US" sz="2400"/>
              <a:t>Ограничения CK</a:t>
            </a:r>
            <a:r>
              <a:rPr lang="x-none" altLang="ru-RU" sz="2400"/>
              <a:t>	-</a:t>
            </a:r>
            <a:r>
              <a:rPr lang="ru-RU" altLang="en-US" sz="2400"/>
              <a:t>	2</a:t>
            </a:r>
            <a:endParaRPr lang="ru-RU" altLang="en-US" sz="2400"/>
          </a:p>
          <a:p>
            <a:r>
              <a:rPr lang="ru-RU" altLang="en-US" sz="2400"/>
              <a:t>Ограничения FK	</a:t>
            </a:r>
            <a:r>
              <a:rPr lang="x-none" altLang="ru-RU" sz="2400"/>
              <a:t>-	</a:t>
            </a:r>
            <a:r>
              <a:rPr lang="ru-RU" altLang="en-US" sz="2400"/>
              <a:t>2</a:t>
            </a: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r>
              <a:rPr lang="ru-RU" altLang="en-US" sz="2400"/>
              <a:t>Именование ограничений      </a:t>
            </a:r>
            <a:r>
              <a:rPr lang="x-none" altLang="ru-RU" sz="2400"/>
              <a:t>-    </a:t>
            </a:r>
            <a:r>
              <a:rPr lang="ru-RU" altLang="en-US" sz="2400"/>
              <a:t>2</a:t>
            </a:r>
            <a:endParaRPr lang="ru-RU" altLang="en-US" sz="2400"/>
          </a:p>
          <a:p>
            <a:r>
              <a:rPr lang="ru-RU" altLang="en-US" sz="2400"/>
              <a:t>Последовательности, связи   </a:t>
            </a:r>
            <a:r>
              <a:rPr lang="x-none" altLang="ru-RU" sz="2400"/>
              <a:t>-    </a:t>
            </a:r>
            <a:r>
              <a:rPr lang="ru-RU" altLang="en-US" sz="2400"/>
              <a:t>2</a:t>
            </a:r>
            <a:endParaRPr lang="ru-RU" altLang="en-US" sz="2400"/>
          </a:p>
        </p:txBody>
      </p:sp>
      <p:pic>
        <p:nvPicPr>
          <p:cNvPr id="8" name="Content Placeholder 7" descr="1428257369706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pic>
        <p:nvPicPr>
          <p:cNvPr id="16" name="Content Placeholder 15" descr="1480268243_5"/>
          <p:cNvPicPr>
            <a:picLocks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60070" y="2853055"/>
            <a:ext cx="1541780" cy="1296035"/>
          </a:xfrm>
          <a:prstGeom prst="rect">
            <a:avLst/>
          </a:prstGeom>
        </p:spPr>
      </p:pic>
      <p:pic>
        <p:nvPicPr>
          <p:cNvPr id="18" name="Content Placeholder 17" descr="126717.b"/>
          <p:cNvPicPr>
            <a:picLocks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7360" y="4509135"/>
            <a:ext cx="172847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Выборка и фильтрация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995" y="1988820"/>
            <a:ext cx="8246745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olidFill>
                  <a:srgbClr val="9F2D20"/>
                </a:solidFill>
              </a:rPr>
              <a:t>SELECT</a:t>
            </a:r>
            <a:endParaRPr lang="ru-RU" altLang="en-US">
              <a:solidFill>
                <a:srgbClr val="9F2D20"/>
              </a:solidFill>
            </a:endParaRPr>
          </a:p>
          <a:p>
            <a:r>
              <a:rPr lang="ru-RU" altLang="en-US"/>
              <a:t>  [</a:t>
            </a:r>
            <a:r>
              <a:rPr lang="ru-RU" altLang="en-US">
                <a:solidFill>
                  <a:srgbClr val="9F2D20"/>
                </a:solidFill>
              </a:rPr>
              <a:t>DISTINCT </a:t>
            </a:r>
            <a:r>
              <a:rPr lang="ru-RU" altLang="en-US"/>
              <a:t>| </a:t>
            </a:r>
            <a:r>
              <a:rPr lang="ru-RU" altLang="en-US">
                <a:solidFill>
                  <a:srgbClr val="9F2D20"/>
                </a:solidFill>
              </a:rPr>
              <a:t>DISTINCTROW </a:t>
            </a:r>
            <a:r>
              <a:rPr lang="ru-RU" altLang="en-US"/>
              <a:t>| </a:t>
            </a:r>
            <a:r>
              <a:rPr lang="ru-RU" altLang="en-US">
                <a:solidFill>
                  <a:srgbClr val="9F2D20"/>
                </a:solidFill>
              </a:rPr>
              <a:t>ALL</a:t>
            </a:r>
            <a:r>
              <a:rPr lang="ru-RU" altLang="en-US"/>
              <a:t>]</a:t>
            </a:r>
            <a:endParaRPr lang="ru-RU" altLang="en-US"/>
          </a:p>
          <a:p>
            <a:r>
              <a:rPr lang="ru-RU" altLang="en-US"/>
              <a:t>  select_expression,...</a:t>
            </a:r>
            <a:endParaRPr lang="ru-RU" altLang="en-US"/>
          </a:p>
          <a:p>
            <a:r>
              <a:rPr lang="ru-RU" altLang="en-US">
                <a:solidFill>
                  <a:srgbClr val="9F2D20"/>
                </a:solidFill>
              </a:rPr>
              <a:t>FROM </a:t>
            </a:r>
            <a:r>
              <a:rPr lang="ru-RU" altLang="en-US"/>
              <a:t>table_references</a:t>
            </a:r>
            <a:endParaRPr lang="ru-RU" altLang="en-US"/>
          </a:p>
          <a:p>
            <a:r>
              <a:rPr lang="ru-RU" altLang="en-US"/>
              <a:t>[</a:t>
            </a:r>
            <a:r>
              <a:rPr lang="ru-RU" altLang="en-US">
                <a:solidFill>
                  <a:srgbClr val="9F2D20"/>
                </a:solidFill>
              </a:rPr>
              <a:t>WHERE </a:t>
            </a:r>
            <a:r>
              <a:rPr lang="ru-RU" altLang="en-US"/>
              <a:t>where_definition]</a:t>
            </a:r>
            <a:endParaRPr lang="ru-RU" altLang="en-US"/>
          </a:p>
          <a:p>
            <a:r>
              <a:rPr lang="ru-RU" altLang="en-US"/>
              <a:t>[</a:t>
            </a:r>
            <a:r>
              <a:rPr lang="ru-RU" altLang="en-US">
                <a:solidFill>
                  <a:srgbClr val="9F2D20"/>
                </a:solidFill>
              </a:rPr>
              <a:t>GROUP </a:t>
            </a:r>
            <a:r>
              <a:rPr lang="ru-RU" altLang="en-US"/>
              <a:t>BY {unsigned_integer | col_name | formula}]</a:t>
            </a:r>
            <a:endParaRPr lang="ru-RU" altLang="en-US"/>
          </a:p>
          <a:p>
            <a:r>
              <a:rPr lang="ru-RU" altLang="en-US"/>
              <a:t>[</a:t>
            </a:r>
            <a:r>
              <a:rPr lang="ru-RU" altLang="en-US">
                <a:solidFill>
                  <a:srgbClr val="9F2D20"/>
                </a:solidFill>
              </a:rPr>
              <a:t>HAVING </a:t>
            </a:r>
            <a:r>
              <a:rPr lang="ru-RU" altLang="en-US"/>
              <a:t>where_definition]</a:t>
            </a:r>
            <a:endParaRPr lang="ru-RU" altLang="en-US"/>
          </a:p>
          <a:p>
            <a:r>
              <a:rPr lang="ru-RU" altLang="en-US"/>
              <a:t>[</a:t>
            </a:r>
            <a:r>
              <a:rPr lang="ru-RU" altLang="en-US">
                <a:solidFill>
                  <a:srgbClr val="9F2D20"/>
                </a:solidFill>
              </a:rPr>
              <a:t>ORDER BY</a:t>
            </a:r>
            <a:r>
              <a:rPr lang="ru-RU" altLang="en-US">
                <a:solidFill>
                  <a:srgbClr val="0070C0"/>
                </a:solidFill>
              </a:rPr>
              <a:t> </a:t>
            </a:r>
            <a:r>
              <a:rPr lang="ru-RU" altLang="en-US"/>
              <a:t>{unsigned_integer | col_name | formula} [</a:t>
            </a:r>
            <a:r>
              <a:rPr lang="ru-RU" altLang="en-US">
                <a:solidFill>
                  <a:srgbClr val="9F2D20"/>
                </a:solidFill>
              </a:rPr>
              <a:t>ASC </a:t>
            </a:r>
            <a:r>
              <a:rPr lang="ru-RU" altLang="en-US"/>
              <a:t>| </a:t>
            </a:r>
            <a:r>
              <a:rPr lang="ru-RU" altLang="en-US">
                <a:solidFill>
                  <a:srgbClr val="9F2D20"/>
                </a:solidFill>
              </a:rPr>
              <a:t>DESC</a:t>
            </a:r>
            <a:r>
              <a:rPr lang="ru-RU" altLang="en-US"/>
              <a:t>], ...]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Подзапросы и их использование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750" y="2060575"/>
            <a:ext cx="8260715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olidFill>
                  <a:srgbClr val="9F2D20"/>
                </a:solidFill>
              </a:rPr>
              <a:t>SELECT </a:t>
            </a:r>
            <a:r>
              <a:rPr lang="ru-RU" altLang="en-US">
                <a:sym typeface="+mn-ea"/>
              </a:rPr>
              <a:t>select_expression,...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FROM </a:t>
            </a:r>
            <a:r>
              <a:rPr lang="ru-RU" altLang="en-US">
                <a:sym typeface="+mn-ea"/>
              </a:rPr>
              <a:t>table_references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WHERE </a:t>
            </a:r>
            <a:r>
              <a:rPr lang="x-none" altLang="ru-RU">
                <a:solidFill>
                  <a:schemeClr val="tx1"/>
                </a:solidFill>
              </a:rPr>
              <a:t>expretion_part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IN</a:t>
            </a:r>
            <a:endParaRPr lang="ru-RU" altLang="en-US">
              <a:solidFill>
                <a:srgbClr val="9F2D20"/>
              </a:solidFill>
            </a:endParaRPr>
          </a:p>
          <a:p>
            <a:r>
              <a:rPr lang="ru-RU" altLang="en-US"/>
              <a:t>       (</a:t>
            </a:r>
            <a:r>
              <a:rPr lang="ru-RU" altLang="en-US">
                <a:solidFill>
                  <a:srgbClr val="9F2D20"/>
                </a:solidFill>
              </a:rPr>
              <a:t>SELECT </a:t>
            </a:r>
            <a:r>
              <a:rPr lang="ru-RU" altLang="en-US">
                <a:sym typeface="+mn-ea"/>
              </a:rPr>
              <a:t>select_expression,...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FROM </a:t>
            </a:r>
            <a:r>
              <a:rPr lang="ru-RU" altLang="en-US">
                <a:sym typeface="+mn-ea"/>
              </a:rPr>
              <a:t>table_references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WHERE </a:t>
            </a:r>
            <a:r>
              <a:rPr lang="x-none" altLang="ru-RU">
                <a:sym typeface="+mn-ea"/>
              </a:rPr>
              <a:t>expretion_part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IN</a:t>
            </a:r>
            <a:endParaRPr lang="ru-RU" altLang="en-US">
              <a:solidFill>
                <a:srgbClr val="9F2D20"/>
              </a:solidFill>
            </a:endParaRPr>
          </a:p>
          <a:p>
            <a:r>
              <a:rPr lang="ru-RU" altLang="en-US"/>
              <a:t>          (</a:t>
            </a:r>
            <a:r>
              <a:rPr lang="ru-RU" altLang="en-US">
                <a:solidFill>
                  <a:srgbClr val="9F2D20"/>
                </a:solidFill>
              </a:rPr>
              <a:t>SELECT </a:t>
            </a:r>
            <a:r>
              <a:rPr lang="ru-RU" altLang="en-US">
                <a:sym typeface="+mn-ea"/>
              </a:rPr>
              <a:t>select_expression,...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FROM </a:t>
            </a:r>
            <a:r>
              <a:rPr lang="ru-RU" altLang="en-US">
                <a:sym typeface="+mn-ea"/>
              </a:rPr>
              <a:t>table_references</a:t>
            </a:r>
            <a:r>
              <a:rPr lang="ru-RU" altLang="en-US"/>
              <a:t> </a:t>
            </a:r>
            <a:r>
              <a:rPr lang="ru-RU" altLang="en-US">
                <a:solidFill>
                  <a:srgbClr val="9F2D20"/>
                </a:solidFill>
              </a:rPr>
              <a:t>WHERE </a:t>
            </a:r>
            <a:r>
              <a:rPr lang="ru-RU" altLang="en-US">
                <a:sym typeface="+mn-ea"/>
              </a:rPr>
              <a:t>where_definition</a:t>
            </a:r>
            <a:r>
              <a:rPr lang="ru-RU" altLang="en-US"/>
              <a:t>)</a:t>
            </a:r>
            <a:endParaRPr lang="ru-RU" altLang="en-US"/>
          </a:p>
          <a:p>
            <a:r>
              <a:rPr lang="ru-RU" altLang="en-US"/>
              <a:t>       )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sz="2800" dirty="0"/>
              <a:t>Группировка значений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AVG(&lt;выражение&gt;)</a:t>
            </a:r>
            <a:r>
              <a:rPr lang="x-none" altLang="ru-RU" sz="1600" dirty="0"/>
              <a:t> - арифметическое среднее для всех входных значений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COUNT(*)</a:t>
            </a:r>
            <a:r>
              <a:rPr lang="ru-RU" sz="1600" dirty="0"/>
              <a:t> </a:t>
            </a:r>
            <a:r>
              <a:rPr lang="x-none" altLang="ru-RU" sz="1600" dirty="0"/>
              <a:t>- количество входных строк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>
              <a:sym typeface="+mn-ea"/>
            </a:endParaRPr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COUNT(&lt;выражение&gt;)</a:t>
            </a:r>
            <a:r>
              <a:rPr lang="ru-RU" sz="1600" dirty="0">
                <a:sym typeface="+mn-ea"/>
              </a:rPr>
              <a:t> </a:t>
            </a:r>
            <a:r>
              <a:rPr lang="x-none" altLang="ru-RU" sz="1600" dirty="0">
                <a:sym typeface="+mn-ea"/>
              </a:rPr>
              <a:t>- количество входных строк, для которых значение выражения не NULL</a:t>
            </a:r>
            <a:endParaRPr lang="x-none" altLang="ru-RU" sz="1600" dirty="0">
              <a:sym typeface="+mn-ea"/>
            </a:endParaRPr>
          </a:p>
          <a:p>
            <a:pPr marL="0" indent="0">
              <a:buNone/>
            </a:pPr>
            <a:endParaRPr lang="x-none" altLang="ru-RU" sz="1400" dirty="0">
              <a:sym typeface="+mn-ea"/>
            </a:endParaRPr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EVERY(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&lt;выражение&gt;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побитовое И для всех входных значений, не равных NULL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MAX(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&lt;выражение&gt;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максимальное значение выражения среди всех входных данных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MIN(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&lt;выражение&gt;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минимальное значение выражения среди всех входных данных</a:t>
            </a:r>
            <a:endParaRPr lang="x-none" altLang="ru-RU" sz="1600" dirty="0"/>
          </a:p>
          <a:p>
            <a:pPr marL="0" indent="0">
              <a:buNone/>
            </a:pPr>
            <a:endParaRPr lang="x-none" altLang="ru-RU" sz="1400" dirty="0"/>
          </a:p>
          <a:p>
            <a:pPr marL="0" indent="0">
              <a:buNone/>
            </a:pPr>
            <a:r>
              <a:rPr lang="x-none" altLang="ru-RU" sz="1600" dirty="0">
                <a:solidFill>
                  <a:srgbClr val="9F2D20"/>
                </a:solidFill>
              </a:rPr>
              <a:t>SUM(</a:t>
            </a:r>
            <a:r>
              <a:rPr lang="x-none" altLang="ru-RU" sz="1600" dirty="0">
                <a:solidFill>
                  <a:srgbClr val="9F2D20"/>
                </a:solidFill>
                <a:sym typeface="+mn-ea"/>
              </a:rPr>
              <a:t>&lt;выражение&gt;</a:t>
            </a:r>
            <a:r>
              <a:rPr lang="x-none" altLang="ru-RU" sz="1600" dirty="0">
                <a:solidFill>
                  <a:srgbClr val="9F2D20"/>
                </a:solidFill>
              </a:rPr>
              <a:t>)</a:t>
            </a:r>
            <a:r>
              <a:rPr lang="x-none" altLang="ru-RU" sz="1600" dirty="0"/>
              <a:t> - сумма значений выражения по всем входным данным</a:t>
            </a:r>
            <a:endParaRPr lang="x-none" alt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1416</Words>
  <Application>Kingsoft Office WPP</Application>
  <PresentationFormat>Экран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Тема Office</vt:lpstr>
      <vt:lpstr>Базы данных и сетевые технологии</vt:lpstr>
      <vt:lpstr>План</vt:lpstr>
      <vt:lpstr>Домашнее задание</vt:lpstr>
      <vt:lpstr>Варианты операции JOIN</vt:lpstr>
      <vt:lpstr>Выборка и фильтрация</vt:lpstr>
      <vt:lpstr>Выборка и фильтрация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89</cp:revision>
  <dcterms:created xsi:type="dcterms:W3CDTF">2017-10-13T16:50:17Z</dcterms:created>
  <dcterms:modified xsi:type="dcterms:W3CDTF">2017-10-13T16:50:17Z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