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3"/>
    <p:sldId id="26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91" r:id="rId20"/>
    <p:sldId id="289" r:id="rId21"/>
    <p:sldId id="292" r:id="rId22"/>
    <p:sldId id="290" r:id="rId23"/>
    <p:sldId id="293" r:id="rId24"/>
    <p:sldId id="26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ä¸­åº¦æ ·å¼ 3 - å¼ºè°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pro/9.5/datatype.html" TargetMode="External"/><Relationship Id="rId3" Type="http://schemas.openxmlformats.org/officeDocument/2006/relationships/hyperlink" Target="https://postgrespro.ru/docs/postgrespro/9.5/functions.html" TargetMode="External"/><Relationship Id="rId2" Type="http://schemas.openxmlformats.org/officeDocument/2006/relationships/hyperlink" Target="https://postgrespro.ru/docs/postgrespro/9.5/sql-syntax-lexical.html" TargetMode="External"/><Relationship Id="rId1" Type="http://schemas.openxmlformats.org/officeDocument/2006/relationships/hyperlink" Target="https://postgrespro.ru/docs/postgrespro/9.5/app-psql.html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pro/9.5/backup.html" TargetMode="External"/><Relationship Id="rId3" Type="http://schemas.openxmlformats.org/officeDocument/2006/relationships/hyperlink" Target="https://postgrespro.ru/docs/postgrespro/9.5/queries.html" TargetMode="External"/><Relationship Id="rId2" Type="http://schemas.openxmlformats.org/officeDocument/2006/relationships/hyperlink" Target="https://postgrespro.ru/docs/postgrespro/9.5/dml.html" TargetMode="External"/><Relationship Id="rId1" Type="http://schemas.openxmlformats.org/officeDocument/2006/relationships/hyperlink" Target="https://postgrespro.ru/docs/postgrespro/9.5/sql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ostgrespro.ru/docs/postgrespro/9.5" TargetMode="External"/><Relationship Id="rId2" Type="http://schemas.openxmlformats.org/officeDocument/2006/relationships/hyperlink" Target="https://www.postgresql.org/docs/9.4/static/index.html" TargetMode="External"/><Relationship Id="rId1" Type="http://schemas.openxmlformats.org/officeDocument/2006/relationships/hyperlink" Target="http://www.postgresq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8075" y="3886200"/>
            <a:ext cx="7355840" cy="1752600"/>
          </a:xfrm>
        </p:spPr>
        <p:txBody>
          <a:bodyPr/>
          <a:lstStyle/>
          <a:p>
            <a:r>
              <a:rPr lang="x-none" altLang="ru-RU" dirty="0">
                <a:latin typeface="Noto Sans UI" charset="0"/>
              </a:rPr>
              <a:t>Криммель </a:t>
            </a:r>
            <a:r>
              <a:rPr lang="ru-RU" altLang="ru-RU" dirty="0">
                <a:latin typeface="Noto Sans UI" charset="0"/>
              </a:rPr>
              <a:t>Герман Константинович</a:t>
            </a:r>
            <a:endParaRPr lang="x-none" altLang="ru-RU" dirty="0">
              <a:latin typeface="Noto Sans UI" charset="0"/>
            </a:endParaRPr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2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 Студенты	</a:t>
            </a:r>
            <a:r>
              <a:rPr lang="en-US" sz="3600" dirty="0"/>
              <a:t> </a:t>
            </a:r>
            <a:r>
              <a:rPr lang="ru-RU" sz="3600" dirty="0"/>
              <a:t>Старосты</a:t>
            </a:r>
            <a:endParaRPr sz="360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40385" y="2348865"/>
          <a:ext cx="164147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0375"/>
                <a:gridCol w="1181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76600" y="2348865"/>
          <a:ext cx="193230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25780"/>
                <a:gridCol w="1406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295390" y="2348865"/>
          <a:ext cx="19291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95935"/>
                <a:gridCol w="1433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Отношения между объектами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1:1</a:t>
            </a:r>
            <a:br>
              <a:rPr lang="ru-RU" sz="2000" dirty="0"/>
            </a:br>
            <a:r>
              <a:rPr lang="ru-RU" sz="2000" dirty="0"/>
              <a:t>Создается дополнительное поле в той таблице где будет меньше избыточных данных или же где меньше объектов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  <a:endParaRPr lang="ru-RU" sz="2000" dirty="0"/>
          </a:p>
          <a:p>
            <a:r>
              <a:rPr lang="ru-RU" sz="2000" dirty="0"/>
              <a:t>1</a:t>
            </a:r>
            <a:r>
              <a:rPr lang="en-US" sz="2000" dirty="0"/>
              <a:t>:m</a:t>
            </a:r>
            <a:br>
              <a:rPr lang="en-US" sz="2000" dirty="0"/>
            </a:br>
            <a:r>
              <a:rPr lang="ru-RU" sz="2000" dirty="0"/>
              <a:t>Дополнительное поле создаётся в таблице со стороны объекта </a:t>
            </a:r>
            <a:r>
              <a:rPr lang="en-US" sz="2000" dirty="0"/>
              <a:t>m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m:m</a:t>
            </a:r>
            <a:br>
              <a:rPr lang="en-US" sz="2000" dirty="0"/>
            </a:br>
            <a:r>
              <a:rPr lang="ru-RU" sz="2000" dirty="0"/>
              <a:t>Создается дополнительная таблица связей, содержащая пары идентификация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 3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   	Группы			 Студенты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2185" y="2348865"/>
          <a:ext cx="337693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33070"/>
                <a:gridCol w="1159510"/>
                <a:gridCol w="178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старосты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38700" y="2348865"/>
          <a:ext cx="3399155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37210"/>
                <a:gridCol w="1362075"/>
                <a:gridCol w="14998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    Связь Предметов и Групп		Оценки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907704" y="2048510"/>
          <a:ext cx="2640033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15897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760655" y="2048510"/>
          <a:ext cx="413182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/>
                <a:gridCol w="936104"/>
                <a:gridCol w="1413916"/>
                <a:gridCol w="1394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 + Экзамен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</a:t>
            </a:r>
            <a:endParaRPr lang="ru-RU" sz="2400" dirty="0"/>
          </a:p>
          <a:p>
            <a:r>
              <a:rPr lang="ru-RU" sz="2400" dirty="0"/>
              <a:t>Предмет</a:t>
            </a:r>
            <a:endParaRPr lang="ru-RU" sz="2400" dirty="0"/>
          </a:p>
          <a:p>
            <a:r>
              <a:rPr lang="ru-RU" sz="2400" dirty="0"/>
              <a:t>Оценка</a:t>
            </a:r>
            <a:endParaRPr lang="ru-RU" sz="2400" dirty="0"/>
          </a:p>
          <a:p>
            <a:r>
              <a:rPr lang="ru-RU" sz="2400" dirty="0"/>
              <a:t>Экзамен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Объект 2"/>
          <p:cNvSpPr txBox="1"/>
          <p:nvPr/>
        </p:nvSpPr>
        <p:spPr>
          <a:xfrm>
            <a:off x="4274820" y="1268730"/>
            <a:ext cx="397002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  <a:endParaRPr lang="ru-RU" sz="2400" dirty="0"/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 1:1 Староста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  <a:endParaRPr lang="ru-RU" sz="2400" dirty="0"/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Остальная часть схемы 2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Предметы </a:t>
            </a:r>
            <a:r>
              <a:rPr lang="en-US" sz="2000" dirty="0"/>
              <a:t>	  </a:t>
            </a:r>
            <a:r>
              <a:rPr lang="ru-RU" sz="2000" dirty="0"/>
              <a:t>Экзамены </a:t>
            </a:r>
            <a:r>
              <a:rPr lang="en-US" sz="2000" dirty="0"/>
              <a:t>			</a:t>
            </a:r>
            <a:r>
              <a:rPr lang="ru-RU" sz="2000" dirty="0"/>
              <a:t>Оценки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2048510"/>
          <a:ext cx="14432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314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35696" y="2048510"/>
          <a:ext cx="2880320" cy="212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71371"/>
                <a:gridCol w="1335553"/>
                <a:gridCol w="1073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предмета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группы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919144" y="2048412"/>
          <a:ext cx="4131825" cy="3332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7409"/>
                <a:gridCol w="936104"/>
                <a:gridCol w="1413916"/>
                <a:gridCol w="1394396"/>
              </a:tblGrid>
              <a:tr h="35850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экзамена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Что делать дома?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2000" dirty="0"/>
              <a:t>Установить </a:t>
            </a:r>
            <a:r>
              <a:rPr lang="en-US" sz="2000" dirty="0"/>
              <a:t>PostgreSQL</a:t>
            </a:r>
            <a:endParaRPr lang="en-US" sz="2000" dirty="0"/>
          </a:p>
          <a:p>
            <a:r>
              <a:rPr lang="ru-RU" sz="2000" dirty="0"/>
              <a:t>Присоединиться к СУБД из консоли</a:t>
            </a:r>
            <a:endParaRPr lang="ru-RU" sz="2000" dirty="0"/>
          </a:p>
          <a:p>
            <a:r>
              <a:rPr lang="ru-RU" sz="2000" dirty="0"/>
              <a:t>Прочитать и записать синтаксис:</a:t>
            </a:r>
            <a:endParaRPr lang="ru-RU" sz="2000" dirty="0"/>
          </a:p>
          <a:p>
            <a:pPr lvl="1"/>
            <a:r>
              <a:rPr lang="ru-RU" sz="2000" dirty="0"/>
              <a:t>Литеры и операторы</a:t>
            </a:r>
            <a:endParaRPr lang="ru-RU" sz="2000" dirty="0"/>
          </a:p>
          <a:p>
            <a:pPr lvl="1"/>
            <a:r>
              <a:rPr lang="ru-RU" sz="2000" dirty="0"/>
              <a:t>Типы</a:t>
            </a:r>
            <a:endParaRPr lang="ru-RU" sz="2000" dirty="0"/>
          </a:p>
          <a:p>
            <a:pPr lvl="1"/>
            <a:r>
              <a:rPr lang="ru-RU" sz="2000" dirty="0"/>
              <a:t>Создание таблицы</a:t>
            </a:r>
            <a:endParaRPr lang="ru-RU" sz="2000" dirty="0"/>
          </a:p>
          <a:p>
            <a:pPr lvl="1"/>
            <a:r>
              <a:rPr lang="ru-RU" sz="2000" dirty="0"/>
              <a:t>Удаление таблицы</a:t>
            </a:r>
            <a:endParaRPr lang="ru-RU" sz="2000" dirty="0"/>
          </a:p>
          <a:p>
            <a:pPr lvl="1"/>
            <a:r>
              <a:rPr lang="ru-RU" sz="2000" dirty="0"/>
              <a:t>Изменение структуры таблицы</a:t>
            </a:r>
            <a:endParaRPr lang="ru-RU" sz="2000" dirty="0"/>
          </a:p>
          <a:p>
            <a:pPr lvl="1"/>
            <a:r>
              <a:rPr lang="ru-RU" sz="2000" dirty="0"/>
              <a:t>Операции </a:t>
            </a:r>
            <a:r>
              <a:rPr lang="en-US" sz="2000" dirty="0"/>
              <a:t>CRUD </a:t>
            </a:r>
            <a:r>
              <a:rPr lang="ru-RU" sz="2000" dirty="0"/>
              <a:t>на одной таблице</a:t>
            </a:r>
            <a:endParaRPr lang="ru-RU" sz="2000" dirty="0"/>
          </a:p>
          <a:p>
            <a:pPr lvl="2"/>
            <a:r>
              <a:rPr lang="ru-RU" sz="2000" dirty="0"/>
              <a:t>Выборки - только простые</a:t>
            </a:r>
            <a:endParaRPr lang="ru-RU" sz="2000" dirty="0"/>
          </a:p>
          <a:p>
            <a:pPr lvl="1"/>
            <a:r>
              <a:rPr lang="ru-RU" sz="2000" dirty="0" err="1"/>
              <a:t>Бекапы</a:t>
            </a:r>
            <a:r>
              <a:rPr lang="ru-RU" sz="2000" dirty="0"/>
              <a:t> – создание и восстановление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Итоговая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Требования</a:t>
            </a:r>
            <a:endParaRPr lang="ru-RU" sz="4000" dirty="0"/>
          </a:p>
          <a:p>
            <a:r>
              <a:rPr lang="ru-RU" sz="2400" dirty="0"/>
              <a:t>4-5 Таблиц</a:t>
            </a:r>
            <a:endParaRPr lang="ru-RU" sz="2400" dirty="0"/>
          </a:p>
          <a:p>
            <a:r>
              <a:rPr lang="ru-RU" sz="2400" dirty="0"/>
              <a:t>2 таблицы не менее 5 полей</a:t>
            </a:r>
            <a:endParaRPr lang="ru-RU" sz="2400" dirty="0"/>
          </a:p>
          <a:p>
            <a:r>
              <a:rPr lang="ru-RU" sz="2400" dirty="0"/>
              <a:t>Корректные названия таблиц, полей</a:t>
            </a:r>
            <a:endParaRPr lang="ru-RU" sz="2400" dirty="0"/>
          </a:p>
          <a:p>
            <a:r>
              <a:rPr lang="ru-RU" sz="2400" dirty="0"/>
              <a:t>Верные типы данных</a:t>
            </a:r>
            <a:endParaRPr lang="ru-RU" sz="2400" dirty="0"/>
          </a:p>
          <a:p>
            <a:r>
              <a:rPr lang="ru-RU" sz="2400" dirty="0"/>
              <a:t>БД должна быть приведена в 3НФ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ru-RU" dirty="0"/>
              <a:t>Этапы и баллы</a:t>
            </a: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Согласование схемы БД – 4 балла 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первой части схемы БД – 8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Приемка второй части схемы БД – 8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4-х легких запросов с описанием – 4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средних </a:t>
            </a:r>
            <a:r>
              <a:rPr lang="ru-RU" sz="2600" dirty="0"/>
              <a:t>запросов с описанием – 9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Написание 3-х </a:t>
            </a:r>
            <a:r>
              <a:rPr lang="x-none" altLang="ru-RU" sz="2600" dirty="0"/>
              <a:t>сложных</a:t>
            </a:r>
            <a:r>
              <a:rPr lang="ru-RU" sz="2600" dirty="0"/>
              <a:t> запросов с описанием – 9 баллов</a:t>
            </a: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Оформление работы перед зачетом – 2 балла</a:t>
            </a:r>
            <a:endParaRPr lang="ru-RU" sz="26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Оставшиеся 8 баллов можно получить написав два сложных запроса по БД Студенты, с которой мы работаем на паре, по 4 балла за запрос.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Баллы за каждый этап работы насчитываются 1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Несоблюдение сроков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Крайний сдачи работы - накануне дня сдачи (т.е. в пятницу), до 23:59 включительно.</a:t>
            </a:r>
            <a:endParaRPr lang="ru-RU" sz="4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 каждого студента есть возможность один раз показать пробную версию сдаваемой части работы, в срок не менее чем за неделю до окончания соответствующего этапа, получить небольшую рецензию и исправить недочеты, но чем раньше - тем лучше, иначе я могу не успеть проверить работу.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несоблюдении студентом сроков сдачи каждого этапа работы, из полученного количества баллов за этот этап вычитается 40%.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Допускается 20% вычет при опоздании с работой не более чем на 24 часа.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Вопросы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ru-RU" sz="4000" dirty="0"/>
              <a:t>БД и СУБД?</a:t>
            </a:r>
            <a:endParaRPr lang="ru-RU" sz="4000" dirty="0"/>
          </a:p>
          <a:p>
            <a:r>
              <a:rPr lang="ru-RU" sz="4000" dirty="0"/>
              <a:t>Что хранить и в каком формате?</a:t>
            </a:r>
            <a:endParaRPr lang="ru-RU" sz="4000" dirty="0"/>
          </a:p>
          <a:p>
            <a:r>
              <a:rPr lang="ru-RU" sz="4000" dirty="0"/>
              <a:t>В чем же проблема?</a:t>
            </a:r>
            <a:endParaRPr lang="ru-RU" sz="4000" dirty="0"/>
          </a:p>
          <a:p>
            <a:r>
              <a:rPr lang="ru-RU" sz="4000" dirty="0"/>
              <a:t>Как использовать?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Правила приема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Пересдача</a:t>
            </a:r>
            <a:endParaRPr lang="ru-RU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 пересдаче вся работа принимается заново, все недочеты могут быть исправлены, но из результата вычитается 20%.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Командная строка: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1"/>
              </a:rPr>
              <a:t>https://postgrespro.ru/docs/postgrespro/9.5/app-psql.html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Литеры: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https://postgrespro.ru/docs/postgrespro/9.5/sql-syntax-lexical.html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Операторы</a:t>
            </a:r>
            <a:r>
              <a:rPr lang="en-US" sz="2000" dirty="0"/>
              <a:t> (9.1, 9.2, 9.3 – </a:t>
            </a:r>
            <a:r>
              <a:rPr lang="ru-RU" sz="2000" dirty="0"/>
              <a:t>только таблица 9-2</a:t>
            </a:r>
            <a:r>
              <a:rPr lang="en-US" sz="2000" dirty="0"/>
              <a:t>)</a:t>
            </a:r>
            <a:r>
              <a:rPr lang="ru-RU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https://postgrespro.ru/docs/postgrespro/9.5/functions.html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Типы данных</a:t>
            </a:r>
            <a:r>
              <a:rPr lang="en-US" sz="2000" dirty="0"/>
              <a:t> </a:t>
            </a:r>
            <a:r>
              <a:rPr lang="ru-RU" sz="2000" dirty="0"/>
              <a:t>(8.1+, 8.2</a:t>
            </a:r>
            <a:r>
              <a:rPr lang="en-US" sz="2000" dirty="0"/>
              <a:t>, 8.3, 8.5+, 8.6, 8.7, 8.17-8.17.7</a:t>
            </a:r>
            <a:r>
              <a:rPr lang="ru-RU" sz="2000" dirty="0"/>
              <a:t>):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https://postgrespro.ru/docs/postgrespro/9.5/datatype.html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Литература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Работа с таблицами</a:t>
            </a:r>
            <a:r>
              <a:rPr lang="en-US" sz="2000" dirty="0"/>
              <a:t> (5.1, 5.2, 5.3, 5.3.2, 5.5+(</a:t>
            </a:r>
            <a:r>
              <a:rPr lang="ru-RU" sz="2000" dirty="0"/>
              <a:t>без 5.5.3-5.5.4</a:t>
            </a:r>
            <a:r>
              <a:rPr lang="en-US" sz="2000" dirty="0"/>
              <a:t>))</a:t>
            </a:r>
            <a:r>
              <a:rPr lang="ru-RU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1"/>
              </a:rPr>
              <a:t>https://postgrespro.ru/docs/postgrespro/9.5/sql.html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C</a:t>
            </a:r>
            <a:r>
              <a:rPr lang="en-US" sz="2000" dirty="0"/>
              <a:t>R</a:t>
            </a:r>
            <a:r>
              <a:rPr lang="en-US" sz="2000" b="1" dirty="0"/>
              <a:t>UD </a:t>
            </a:r>
            <a:r>
              <a:rPr lang="ru-RU" sz="2000" dirty="0"/>
              <a:t>(6+):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https://postgrespro.ru/docs/postgrespro/9.5/dml.html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b="1" dirty="0"/>
              <a:t>R</a:t>
            </a:r>
            <a:r>
              <a:rPr lang="en-US" sz="2000" dirty="0"/>
              <a:t>UD </a:t>
            </a:r>
            <a:r>
              <a:rPr lang="ru-RU" sz="2000" dirty="0"/>
              <a:t>(7</a:t>
            </a:r>
            <a:r>
              <a:rPr lang="en-US" sz="2000" dirty="0"/>
              <a:t>.1, 7.2.1, 7.2.1.2, 7.2.2, 7.3, 7.3.1, 7.3.2, 7.5, 7.6, 7.7</a:t>
            </a:r>
            <a:r>
              <a:rPr lang="ru-RU" sz="2000" dirty="0"/>
              <a:t>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https://postgrespro.ru/docs/postgrespro/9.5/queries.html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err="1"/>
              <a:t>Бекапы</a:t>
            </a:r>
            <a:r>
              <a:rPr lang="ru-RU" sz="2000" dirty="0"/>
              <a:t> и восстановление</a:t>
            </a:r>
            <a:r>
              <a:rPr lang="en-US" sz="2000" dirty="0"/>
              <a:t> (24.1, 24.1.1)</a:t>
            </a:r>
            <a:r>
              <a:rPr lang="ru-RU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https://postgrespro.ru/docs/postgrespro/9.5/backup.html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PostgreSQL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linkClick r:id="rId1"/>
              </a:rPr>
              <a:t>http://www.postgresql.org/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версия 9.</a:t>
            </a:r>
            <a:r>
              <a:rPr lang="en-US" sz="2000" dirty="0"/>
              <a:t>6</a:t>
            </a:r>
            <a:r>
              <a:rPr lang="ru-RU" sz="2000" dirty="0"/>
              <a:t>.</a:t>
            </a:r>
            <a:r>
              <a:rPr lang="en-US" sz="2000" dirty="0"/>
              <a:t>5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800" dirty="0"/>
              <a:t>Почему </a:t>
            </a:r>
            <a:r>
              <a:rPr lang="en-US" sz="2800" dirty="0"/>
              <a:t>PostgreSQL?</a:t>
            </a:r>
            <a:endParaRPr lang="en-US" sz="2800" dirty="0"/>
          </a:p>
          <a:p>
            <a:r>
              <a:rPr lang="ru-RU" sz="2000" dirty="0"/>
              <a:t>Открытый исходный код</a:t>
            </a:r>
            <a:endParaRPr lang="ru-RU" sz="2000" dirty="0"/>
          </a:p>
          <a:p>
            <a:r>
              <a:rPr lang="ru-RU" sz="2000" dirty="0"/>
              <a:t>Репликация</a:t>
            </a:r>
            <a:endParaRPr lang="ru-RU" sz="2000" dirty="0"/>
          </a:p>
          <a:p>
            <a:r>
              <a:rPr lang="ru-RU" sz="2000" dirty="0"/>
              <a:t>Гибкие типы данных</a:t>
            </a:r>
            <a:endParaRPr lang="ru-RU" sz="2000" dirty="0"/>
          </a:p>
          <a:p>
            <a:r>
              <a:rPr lang="ru-RU" sz="2000" dirty="0"/>
              <a:t>Пользовательские языки</a:t>
            </a:r>
            <a:endParaRPr lang="ru-RU" sz="20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Мануал</a:t>
            </a:r>
            <a:endParaRPr lang="ru-RU" sz="28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https://www.postgresql.org/docs/9.4/static/index.html</a:t>
            </a:r>
            <a:endParaRPr lang="ru-RU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https://postgrespro.ru/docs/postgrespro/9.5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Нормализация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Нормальные Формы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“1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 – об атомарности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2НФ</a:t>
            </a:r>
            <a:r>
              <a:rPr lang="en-US" sz="2600" dirty="0"/>
              <a:t>”</a:t>
            </a:r>
            <a:r>
              <a:rPr lang="ru-RU" sz="2600" dirty="0"/>
              <a:t> – минимизация ФЗ </a:t>
            </a:r>
            <a:r>
              <a:rPr lang="ru-RU" sz="2600" dirty="0" err="1"/>
              <a:t>неключевых</a:t>
            </a:r>
            <a:r>
              <a:rPr lang="ru-RU" sz="2600" dirty="0"/>
              <a:t> атрибутов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ru-RU" sz="2600" dirty="0"/>
              <a:t>3НФ</a:t>
            </a:r>
            <a:r>
              <a:rPr lang="en-US" sz="2600" dirty="0"/>
              <a:t>”</a:t>
            </a:r>
            <a:r>
              <a:rPr lang="ru-RU" sz="2600" dirty="0"/>
              <a:t> – устранение транзитивных зависимостей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“BCNF”</a:t>
            </a:r>
            <a:r>
              <a:rPr lang="ru-RU" sz="2600" dirty="0"/>
              <a:t>,</a:t>
            </a:r>
            <a:r>
              <a:rPr lang="en-US" sz="2600" dirty="0"/>
              <a:t> “4</a:t>
            </a:r>
            <a:r>
              <a:rPr lang="ru-RU" sz="2600" dirty="0"/>
              <a:t>НФ</a:t>
            </a:r>
            <a:r>
              <a:rPr lang="en-US" sz="2600" dirty="0"/>
              <a:t>”</a:t>
            </a:r>
            <a:r>
              <a:rPr lang="ru-RU" sz="2600" dirty="0"/>
              <a:t>,</a:t>
            </a:r>
            <a:r>
              <a:rPr lang="en-US" sz="2600" dirty="0"/>
              <a:t> “5</a:t>
            </a:r>
            <a:r>
              <a:rPr lang="ru-RU" sz="2600" dirty="0"/>
              <a:t>НФ</a:t>
            </a:r>
            <a:r>
              <a:rPr lang="en-US" sz="2600" dirty="0"/>
              <a:t>/PJNF”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/>
              <a:t>Нормализация – последовательное приведение к определенной НФ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Анализ – НФ?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Студенты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7543" y="2204864"/>
          <a:ext cx="8231320" cy="2291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57830"/>
                <a:gridCol w="2057830"/>
                <a:gridCol w="2057830"/>
                <a:gridCol w="2057830"/>
              </a:tblGrid>
              <a:tr h="306824">
                <a:tc>
                  <a:txBody>
                    <a:bodyPr/>
                    <a:lstStyle/>
                    <a:p>
                      <a:r>
                        <a:rPr lang="ru-RU" dirty="0"/>
                        <a:t>Студенты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Предметы-оценки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  <a:endParaRPr lang="ru-RU" dirty="0"/>
                    </a:p>
                    <a:p>
                      <a:r>
                        <a:rPr lang="ru-RU" dirty="0"/>
                        <a:t>Петров</a:t>
                      </a:r>
                      <a:endParaRPr lang="ru-RU" dirty="0"/>
                    </a:p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5,5,3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  <a:endParaRPr lang="ru-RU" dirty="0"/>
                    </a:p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r>
                        <a:rPr lang="ru-RU" dirty="0"/>
                        <a:t> 4,5</a:t>
                      </a:r>
                      <a:endParaRPr lang="ru-RU" dirty="0"/>
                    </a:p>
                    <a:p>
                      <a:r>
                        <a:rPr lang="ru-RU" dirty="0" err="1"/>
                        <a:t>БДиСТ</a:t>
                      </a:r>
                      <a:r>
                        <a:rPr lang="ru-RU" dirty="0"/>
                        <a:t> 5,4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С++ 4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Типы данных – 1НФ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</p:nvPr>
        </p:nvGraphicFramePr>
        <p:xfrm>
          <a:off x="467544" y="1675616"/>
          <a:ext cx="8424935" cy="3337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Предмет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Матан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БДиСТ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Идиомы 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Ограничения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У студента один предмет – встречается один раз за весь период обучения</a:t>
            </a:r>
            <a:endParaRPr lang="ru-RU" dirty="0"/>
          </a:p>
          <a:p>
            <a:r>
              <a:rPr lang="ru-RU" dirty="0"/>
              <a:t>На каждый предмет у студента в базе одна итоговая оценка</a:t>
            </a:r>
            <a:endParaRPr lang="ru-RU" dirty="0"/>
          </a:p>
          <a:p>
            <a:r>
              <a:rPr lang="ru-RU" dirty="0"/>
              <a:t>Предмет читается всей группе целиком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Разделение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</a:t>
            </a:r>
            <a:endParaRPr lang="ru-RU" sz="2400" dirty="0"/>
          </a:p>
          <a:p>
            <a:r>
              <a:rPr lang="ru-RU" sz="2400" dirty="0"/>
              <a:t>Предмет</a:t>
            </a:r>
            <a:endParaRPr lang="ru-RU" sz="2400" dirty="0"/>
          </a:p>
          <a:p>
            <a:r>
              <a:rPr lang="ru-RU" sz="2400" dirty="0"/>
              <a:t>Оценка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Объект 2"/>
          <p:cNvSpPr txBox="1"/>
          <p:nvPr/>
        </p:nvSpPr>
        <p:spPr>
          <a:xfrm>
            <a:off x="4716016" y="1268730"/>
            <a:ext cx="3387482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  <a:endParaRPr lang="ru-RU" sz="2400" dirty="0"/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 1:1 Староста</a:t>
            </a:r>
            <a:endParaRPr lang="ru-RU" sz="2400" dirty="0"/>
          </a:p>
          <a:p>
            <a:r>
              <a:rPr lang="ru-RU" sz="2400" dirty="0"/>
              <a:t>Предмет </a:t>
            </a:r>
            <a:r>
              <a:rPr lang="en-US" sz="2400" dirty="0"/>
              <a:t>m</a:t>
            </a:r>
            <a:r>
              <a:rPr lang="ru-RU" sz="2400" dirty="0"/>
              <a:t>:</a:t>
            </a:r>
            <a:r>
              <a:rPr lang="en-US" sz="2400" dirty="0"/>
              <a:t>m</a:t>
            </a:r>
            <a:r>
              <a:rPr lang="ru-RU" sz="2400" dirty="0"/>
              <a:t> Группа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</a:t>
            </a:r>
            <a:r>
              <a:rPr lang="ru-RU" sz="2400" dirty="0"/>
              <a:t>:1 Студент</a:t>
            </a:r>
            <a:endParaRPr lang="ru-RU" sz="2400" dirty="0"/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/>
              <a:t>Базовая часть схемы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Группа	    Студенты	Старосты</a:t>
            </a:r>
            <a:endParaRPr sz="36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9552" y="2348880"/>
          <a:ext cx="1371258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712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Группа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301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491880" y="2348880"/>
          <a:ext cx="1352391" cy="2595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239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428740" y="2348865"/>
          <a:ext cx="1499235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992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Староста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Смирнов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5032</Words>
  <Application>Kingsoft Office WPP</Application>
  <PresentationFormat>Экран (4:3)</PresentationFormat>
  <Paragraphs>752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Тема Office</vt:lpstr>
      <vt:lpstr>Базы данных и сетевые технологии</vt:lpstr>
      <vt:lpstr>Вопросы</vt:lpstr>
      <vt:lpstr>PostgreSQL</vt:lpstr>
      <vt:lpstr>Нормализация</vt:lpstr>
      <vt:lpstr>Анализ – НФ?</vt:lpstr>
      <vt:lpstr>Типы данных – 1НФ</vt:lpstr>
      <vt:lpstr>Ограничения БД</vt:lpstr>
      <vt:lpstr>Разделение</vt:lpstr>
      <vt:lpstr>Базовая часть схемы</vt:lpstr>
      <vt:lpstr>Базовая часть схемы 2</vt:lpstr>
      <vt:lpstr>Отношения между объектами</vt:lpstr>
      <vt:lpstr>Базовая часть схемы 3</vt:lpstr>
      <vt:lpstr>Остальная часть схемы</vt:lpstr>
      <vt:lpstr>Разделение + Экзамен</vt:lpstr>
      <vt:lpstr>Остальная часть схемы 2</vt:lpstr>
      <vt:lpstr>Что делать дома?</vt:lpstr>
      <vt:lpstr>Итоговая БД</vt:lpstr>
      <vt:lpstr>Правила приема</vt:lpstr>
      <vt:lpstr>Правила приема</vt:lpstr>
      <vt:lpstr>Правила приема</vt:lpstr>
      <vt:lpstr>Литература</vt:lpstr>
      <vt:lpstr>Литература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65</cp:revision>
  <dcterms:created xsi:type="dcterms:W3CDTF">2017-10-30T15:52:12Z</dcterms:created>
  <dcterms:modified xsi:type="dcterms:W3CDTF">2017-10-30T15:52:12Z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