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61" r:id="rId4"/>
    <p:sldId id="301" r:id="rId5"/>
    <p:sldId id="274" r:id="rId6"/>
    <p:sldId id="304" r:id="rId7"/>
    <p:sldId id="305" r:id="rId8"/>
    <p:sldId id="307" r:id="rId9"/>
    <p:sldId id="260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AF63C7C8-86C6-499B-82F6-2897F31074E8}">
          <p14:sldIdLst>
            <p14:sldId id="256"/>
            <p14:sldId id="261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7"/>
            <p14:sldId id="291"/>
            <p14:sldId id="289"/>
            <p14:sldId id="292"/>
            <p14:sldId id="290"/>
            <p14:sldId id="293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9F2D20"/>
    <a:srgbClr val="5E7076"/>
    <a:srgbClr val="A0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8"/>
      </p:cViewPr>
      <p:guideLst>
        <p:guide orient="horz" pos="2168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FF8C7-C57D-4492-855C-AD914604A572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1528-B6E9-4397-B8DB-FB98764CBEE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БЕЛ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. КРАСН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СЕР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/>
          <p:nvPr userDrawn="1"/>
        </p:nvSpPr>
        <p:spPr>
          <a:xfrm>
            <a:off x="2411760" y="188640"/>
            <a:ext cx="648072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КОЛОНТИТУЛ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15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8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5293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Санкт-Петербургский</a:t>
            </a:r>
            <a:br>
              <a:rPr lang="ru-RU" dirty="0"/>
            </a:br>
            <a:r>
              <a:rPr lang="ru-RU" dirty="0"/>
              <a:t>государственный университет</a:t>
            </a:r>
            <a:br>
              <a:rPr lang="ru-RU" dirty="0"/>
            </a:br>
            <a:r>
              <a:rPr lang="ru-RU" dirty="0"/>
              <a:t>2016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935A-E16E-4B6D-89BB-CEE100CDDA09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7CA6-2D92-4602-87FB-B81B94BA46B2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>
                <a:latin typeface="Noto Sans UI" charset="0"/>
              </a:rPr>
              <a:t>Базы данных и сетевые технологии</a:t>
            </a:r>
            <a:endParaRPr>
              <a:latin typeface="Noto Sans UI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224736" cy="1752600"/>
          </a:xfrm>
        </p:spPr>
        <p:txBody>
          <a:bodyPr/>
          <a:lstStyle/>
          <a:p>
            <a:pPr algn="r"/>
            <a:r>
              <a:rPr lang="x-none" altLang="ru-RU" sz="2400" dirty="0">
                <a:latin typeface="Noto Sans UI" charset="0"/>
              </a:rPr>
              <a:t>Криммель </a:t>
            </a:r>
            <a:r>
              <a:rPr lang="ru-RU" altLang="ru-RU" sz="2400" dirty="0">
                <a:latin typeface="Noto Sans UI" charset="0"/>
              </a:rPr>
              <a:t>Герман Константинович</a:t>
            </a:r>
            <a:endParaRPr lang="ru-RU" altLang="ru-RU" sz="2400" dirty="0">
              <a:latin typeface="Noto Sans UI" charset="0"/>
            </a:endParaRPr>
          </a:p>
          <a:p>
            <a:pPr algn="r"/>
            <a:r>
              <a:rPr lang="en-US" altLang="ru-RU" sz="2000" dirty="0" err="1">
                <a:latin typeface="Noto Sans UI" charset="0"/>
              </a:rPr>
              <a:t>apmath</a:t>
            </a:r>
            <a:r>
              <a:rPr lang="x-none" altLang="ru-RU" sz="2000" dirty="0">
                <a:latin typeface="Noto Sans UI" charset="0"/>
              </a:rPr>
              <a:t>@krimmel.ru</a:t>
            </a:r>
            <a:endParaRPr>
              <a:latin typeface="Noto Sans U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 dirty="0"/>
              <a:t>План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ru-RU" dirty="0"/>
              <a:t>Задачи на пару:</a:t>
            </a:r>
            <a:endParaRPr lang="x-none" altLang="ru-RU" dirty="0"/>
          </a:p>
          <a:p>
            <a:r>
              <a:rPr lang="x-none" altLang="ru-RU" dirty="0"/>
              <a:t>Домашнее задание</a:t>
            </a:r>
            <a:endParaRPr lang="x-none" altLang="ru-RU" dirty="0"/>
          </a:p>
          <a:p>
            <a:r>
              <a:rPr lang="x-none" altLang="ru-RU" dirty="0">
                <a:sym typeface="+mn-ea"/>
              </a:rPr>
              <a:t>Математические функции</a:t>
            </a:r>
            <a:endParaRPr lang="x-none" altLang="ru-RU" dirty="0">
              <a:sym typeface="+mn-ea"/>
            </a:endParaRPr>
          </a:p>
          <a:p>
            <a:r>
              <a:rPr lang="x-none" altLang="ru-RU" dirty="0">
                <a:sym typeface="+mn-ea"/>
              </a:rPr>
              <a:t>Строковые функции</a:t>
            </a:r>
            <a:endParaRPr lang="x-none" altLang="ru-RU" dirty="0">
              <a:sym typeface="+mn-ea"/>
            </a:endParaRPr>
          </a:p>
          <a:p>
            <a:r>
              <a:rPr lang="x-none" altLang="ru-RU" dirty="0"/>
              <a:t>Условные функции</a:t>
            </a:r>
            <a:endParaRPr lang="x-none" altLang="ru-RU" dirty="0"/>
          </a:p>
          <a:p>
            <a:r>
              <a:rPr lang="x-none" altLang="ru-RU" dirty="0"/>
              <a:t>Другие функции</a:t>
            </a:r>
            <a:endParaRPr lang="x-non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ru-RU"/>
              <a:t>Домашнее задание</a:t>
            </a:r>
            <a:endParaRPr lang="x-none" alt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ru-RU" sz="2400"/>
              <a:t>Критерии оценки:</a:t>
            </a:r>
            <a:endParaRPr lang="x-none" altLang="ru-RU" sz="2400"/>
          </a:p>
          <a:p>
            <a:endParaRPr lang="ru-RU" altLang="en-US" sz="2400"/>
          </a:p>
          <a:p>
            <a:r>
              <a:rPr lang="x-none" altLang="ru-RU" sz="2400"/>
              <a:t>Наличие параметров</a:t>
            </a:r>
            <a:endParaRPr lang="ru-RU" altLang="en-US" sz="2400"/>
          </a:p>
          <a:p>
            <a:r>
              <a:rPr lang="x-none" altLang="ru-RU" sz="2400"/>
              <a:t>Корректность запроса</a:t>
            </a:r>
            <a:endParaRPr lang="ru-RU" altLang="en-US" sz="2400"/>
          </a:p>
          <a:p>
            <a:r>
              <a:rPr lang="x-none" altLang="ru-RU" sz="2400"/>
              <a:t>Правильные JOIN</a:t>
            </a:r>
            <a:endParaRPr lang="x-none" altLang="ru-RU" sz="2400"/>
          </a:p>
          <a:p>
            <a:r>
              <a:rPr lang="x-none" altLang="ru-RU" sz="2400"/>
              <a:t>Правильные группировки</a:t>
            </a:r>
            <a:endParaRPr lang="x-none" altLang="ru-RU" sz="2400"/>
          </a:p>
          <a:p>
            <a:r>
              <a:rPr lang="x-none" sz="2400"/>
              <a:t>Уникальность запроса</a:t>
            </a:r>
            <a:endParaRPr lang="x-none" sz="2400"/>
          </a:p>
          <a:p>
            <a:r>
              <a:rPr lang="x-none" altLang="ru-RU" sz="2400"/>
              <a:t>Оптимизация</a:t>
            </a:r>
            <a:endParaRPr lang="x-none" altLang="ru-RU" sz="2400"/>
          </a:p>
        </p:txBody>
      </p:sp>
      <p:pic>
        <p:nvPicPr>
          <p:cNvPr id="8" name="Content Placeholder 7" descr="1428257369706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467360" y="1281430"/>
            <a:ext cx="1728470" cy="134175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pic>
        <p:nvPicPr>
          <p:cNvPr id="16" name="Content Placeholder 15" descr="1480268243_5"/>
          <p:cNvPicPr>
            <a:picLocks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560070" y="2853055"/>
            <a:ext cx="1541780" cy="1296035"/>
          </a:xfrm>
          <a:prstGeom prst="rect">
            <a:avLst/>
          </a:prstGeom>
        </p:spPr>
      </p:pic>
      <p:pic>
        <p:nvPicPr>
          <p:cNvPr id="18" name="Content Placeholder 17" descr="126717.b"/>
          <p:cNvPicPr>
            <a:picLocks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67360" y="4509135"/>
            <a:ext cx="1728470" cy="1151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ru-RU" sz="2800" dirty="0">
                <a:sym typeface="+mn-ea"/>
              </a:rPr>
              <a:t>Математические функции</a:t>
            </a:r>
            <a:endParaRPr lang="en-US" alt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670" y="1269365"/>
            <a:ext cx="8362315" cy="3834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ru-RU" sz="2400">
                <a:solidFill>
                  <a:srgbClr val="9F2D20"/>
                </a:solidFill>
              </a:rPr>
              <a:t>Математические операторы:</a:t>
            </a:r>
            <a:endParaRPr lang="x-none" altLang="ru-RU" sz="2400">
              <a:solidFill>
                <a:srgbClr val="9F2D20"/>
              </a:solidFill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ru-RU" sz="2000">
                <a:solidFill>
                  <a:schemeClr val="tx1"/>
                </a:solidFill>
              </a:rPr>
              <a:t>Сложение/Умножение/etc</a:t>
            </a:r>
            <a:endParaRPr lang="x-none" altLang="ru-RU" sz="2000">
              <a:solidFill>
                <a:schemeClr val="tx1"/>
              </a:solidFill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ru-RU" sz="2000">
                <a:solidFill>
                  <a:schemeClr val="tx1"/>
                </a:solidFill>
              </a:rPr>
              <a:t>Возведение в квадрат/куб/факториал/модуль</a:t>
            </a:r>
            <a:endParaRPr lang="x-none" altLang="ru-RU" sz="2000">
              <a:solidFill>
                <a:schemeClr val="tx1"/>
              </a:solidFill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ru-RU" sz="2000">
                <a:solidFill>
                  <a:schemeClr val="tx1"/>
                </a:solidFill>
              </a:rPr>
              <a:t>Битовые операции</a:t>
            </a:r>
            <a:br>
              <a:rPr lang="x-none" altLang="ru-RU" sz="2400">
                <a:solidFill>
                  <a:schemeClr val="tx1"/>
                </a:solidFill>
              </a:rPr>
            </a:br>
            <a:endParaRPr lang="x-none" altLang="ru-RU" sz="2400">
              <a:solidFill>
                <a:schemeClr val="tx1"/>
              </a:solidFill>
            </a:endParaRPr>
          </a:p>
          <a:p>
            <a:r>
              <a:rPr lang="x-none" altLang="ru-RU" sz="2400">
                <a:solidFill>
                  <a:srgbClr val="9F2D20"/>
                </a:solidFill>
              </a:rPr>
              <a:t>Математические функции:</a:t>
            </a:r>
            <a:endParaRPr lang="x-none" altLang="ru-RU" sz="2400">
              <a:solidFill>
                <a:srgbClr val="9F2D20"/>
              </a:solidFill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ru-RU" sz="2000">
                <a:solidFill>
                  <a:schemeClr val="tx1"/>
                </a:solidFill>
              </a:rPr>
              <a:t>Возведение в степень, логарифмы</a:t>
            </a:r>
            <a:endParaRPr lang="x-none" altLang="ru-RU" sz="2000">
              <a:solidFill>
                <a:schemeClr val="tx1"/>
              </a:solidFill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ru-RU" sz="2000">
                <a:solidFill>
                  <a:schemeClr val="tx1"/>
                </a:solidFill>
              </a:rPr>
              <a:t>Константы, усечение, округление</a:t>
            </a:r>
            <a:br>
              <a:rPr lang="x-none" altLang="ru-RU" sz="2400">
                <a:solidFill>
                  <a:schemeClr val="tx1"/>
                </a:solidFill>
              </a:rPr>
            </a:br>
            <a:endParaRPr lang="x-none" altLang="ru-RU" sz="2400">
              <a:solidFill>
                <a:schemeClr val="tx1"/>
              </a:solidFill>
            </a:endParaRPr>
          </a:p>
          <a:p>
            <a:r>
              <a:rPr lang="x-none" altLang="ru-RU" sz="2400">
                <a:solidFill>
                  <a:srgbClr val="9F2D20"/>
                </a:solidFill>
              </a:rPr>
              <a:t>Тригонометрические функции</a:t>
            </a:r>
            <a:endParaRPr lang="x-none" altLang="ru-RU" sz="2400">
              <a:solidFill>
                <a:srgbClr val="9F2D20"/>
              </a:solidFill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endParaRPr lang="x-none" altLang="ru-RU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ru-RU" sz="2800" dirty="0">
                <a:sym typeface="+mn-ea"/>
              </a:rPr>
              <a:t>Строковые функции</a:t>
            </a:r>
            <a:endParaRPr lang="en-US" alt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215" y="1269365"/>
            <a:ext cx="8476615" cy="4199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400">
                <a:solidFill>
                  <a:srgbClr val="9F2D20"/>
                </a:solidFill>
              </a:rPr>
              <a:t>Обычные строки</a:t>
            </a:r>
            <a:endParaRPr lang="x-none" sz="2400">
              <a:solidFill>
                <a:srgbClr val="9F2D20"/>
              </a:solidFill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>
                <a:solidFill>
                  <a:schemeClr val="tx1"/>
                </a:solidFill>
              </a:rPr>
              <a:t>SQL строковые функции и операторы</a:t>
            </a:r>
            <a:endParaRPr lang="x-none" sz="2000">
              <a:solidFill>
                <a:schemeClr val="tx1"/>
              </a:solidFill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>
                <a:solidFill>
                  <a:schemeClr val="tx1"/>
                </a:solidFill>
              </a:rPr>
              <a:t>Другие строковые функции</a:t>
            </a:r>
            <a:endParaRPr lang="x-none" sz="2000">
              <a:solidFill>
                <a:schemeClr val="tx1"/>
              </a:solidFill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>
                <a:solidFill>
                  <a:schemeClr val="tx1"/>
                </a:solidFill>
              </a:rPr>
              <a:t>Встроенные преобразования</a:t>
            </a:r>
            <a:endParaRPr lang="x-none" sz="2000">
              <a:solidFill>
                <a:schemeClr val="tx1"/>
              </a:solidFill>
            </a:endParaRPr>
          </a:p>
          <a:p>
            <a:pPr marL="342900" indent="-342900">
              <a:buFont typeface="Arial" panose="02080604020202020204" charset="0"/>
              <a:buChar char="•"/>
            </a:pPr>
            <a:endParaRPr lang="x-none" sz="2400">
              <a:solidFill>
                <a:schemeClr val="tx1"/>
              </a:solidFill>
            </a:endParaRPr>
          </a:p>
          <a:p>
            <a:pPr marL="342900" indent="-342900"/>
            <a:r>
              <a:rPr lang="x-none" sz="2400">
                <a:solidFill>
                  <a:srgbClr val="9F2D20"/>
                </a:solidFill>
              </a:rPr>
              <a:t>Бинарные строки</a:t>
            </a:r>
            <a:endParaRPr lang="x-none" sz="2400">
              <a:solidFill>
                <a:srgbClr val="9F2D20"/>
              </a:solidFill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/>
              <a:t>Операторы и функции для работы с битовыми строками</a:t>
            </a:r>
            <a:endParaRPr lang="x-none" sz="2000"/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/>
              <a:t>Другие функции для работы с бинарными строками</a:t>
            </a:r>
            <a:endParaRPr lang="x-none" sz="2000"/>
          </a:p>
          <a:p>
            <a:pPr marL="342900" indent="-342900">
              <a:buFont typeface="Arial" panose="02080604020202020204" charset="0"/>
              <a:buChar char="•"/>
            </a:pPr>
            <a:endParaRPr lang="x-none" sz="2400"/>
          </a:p>
          <a:p>
            <a:r>
              <a:rPr lang="x-none" sz="2400">
                <a:solidFill>
                  <a:srgbClr val="9F2D20"/>
                </a:solidFill>
              </a:rPr>
              <a:t>Bit String</a:t>
            </a:r>
            <a:endParaRPr lang="x-none" sz="2400">
              <a:solidFill>
                <a:srgbClr val="9F2D20"/>
              </a:solidFill>
            </a:endParaRPr>
          </a:p>
          <a:p>
            <a:endParaRPr lang="x-none" sz="2400">
              <a:solidFill>
                <a:srgbClr val="A02A1D"/>
              </a:solidFill>
            </a:endParaRPr>
          </a:p>
          <a:p>
            <a:r>
              <a:rPr lang="x-none" sz="2400">
                <a:solidFill>
                  <a:srgbClr val="9F2D20"/>
                </a:solidFill>
              </a:rPr>
              <a:t>Регулярные выражения</a:t>
            </a:r>
            <a:endParaRPr lang="x-none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ru-RU" sz="2800" dirty="0">
                <a:sym typeface="+mn-ea"/>
              </a:rPr>
              <a:t>Условные функции</a:t>
            </a:r>
            <a:endParaRPr lang="x-none" alt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78984"/>
            <a:ext cx="8306435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x-none" sz="2400" dirty="0">
                <a:solidFill>
                  <a:srgbClr val="9F2D20"/>
                </a:solidFill>
              </a:rPr>
              <a:t>CASE </a:t>
            </a:r>
            <a:r>
              <a:rPr lang="x-none" sz="2400" dirty="0">
                <a:solidFill>
                  <a:srgbClr val="9F2D20"/>
                </a:solidFill>
              </a:rPr>
              <a:t>WHEN </a:t>
            </a:r>
            <a:r>
              <a:rPr lang="x-none" sz="2400" dirty="0"/>
              <a:t>condition </a:t>
            </a:r>
            <a:r>
              <a:rPr lang="x-none" sz="2400" dirty="0">
                <a:solidFill>
                  <a:srgbClr val="9F2D20"/>
                </a:solidFill>
              </a:rPr>
              <a:t>THEN </a:t>
            </a:r>
            <a:r>
              <a:rPr lang="x-none" sz="2400" dirty="0"/>
              <a:t>result</a:t>
            </a:r>
            <a:endParaRPr lang="x-none" sz="2400" dirty="0"/>
          </a:p>
          <a:p>
            <a:pPr marL="0" indent="0">
              <a:buNone/>
            </a:pPr>
            <a:r>
              <a:rPr lang="x-none" sz="2400" dirty="0"/>
              <a:t>	[</a:t>
            </a:r>
            <a:r>
              <a:rPr lang="x-none" sz="2400" dirty="0">
                <a:solidFill>
                  <a:srgbClr val="9F2D20"/>
                </a:solidFill>
              </a:rPr>
              <a:t>WHEN</a:t>
            </a:r>
            <a:r>
              <a:rPr lang="x-none" sz="2400" dirty="0"/>
              <a:t>...]</a:t>
            </a:r>
            <a:endParaRPr lang="x-none" sz="2400" dirty="0"/>
          </a:p>
          <a:p>
            <a:pPr marL="0" indent="0">
              <a:buNone/>
            </a:pPr>
            <a:r>
              <a:rPr lang="x-none" sz="2400" dirty="0"/>
              <a:t>	[</a:t>
            </a:r>
            <a:r>
              <a:rPr lang="x-none" sz="2400" dirty="0">
                <a:solidFill>
                  <a:srgbClr val="9F2D20"/>
                </a:solidFill>
              </a:rPr>
              <a:t>ELSE </a:t>
            </a:r>
            <a:r>
              <a:rPr lang="x-none" sz="2400" dirty="0"/>
              <a:t>result]</a:t>
            </a:r>
            <a:endParaRPr lang="x-none" sz="2400" dirty="0"/>
          </a:p>
          <a:p>
            <a:pPr marL="0" indent="0">
              <a:buNone/>
            </a:pPr>
            <a:r>
              <a:rPr lang="x-none" sz="2400" dirty="0">
                <a:solidFill>
                  <a:srgbClr val="9F2D20"/>
                </a:solidFill>
              </a:rPr>
              <a:t>END</a:t>
            </a:r>
            <a:endParaRPr lang="x-none" sz="2400" dirty="0">
              <a:solidFill>
                <a:srgbClr val="9F2D20"/>
              </a:solidFill>
            </a:endParaRPr>
          </a:p>
          <a:p>
            <a:pPr marL="0" indent="0">
              <a:buNone/>
            </a:pPr>
            <a:endParaRPr lang="x-none" sz="2400" dirty="0"/>
          </a:p>
          <a:p>
            <a:pPr marL="0" indent="0">
              <a:buNone/>
            </a:pPr>
            <a:r>
              <a:rPr lang="x-none" sz="2400" dirty="0">
                <a:solidFill>
                  <a:srgbClr val="9F2D20"/>
                </a:solidFill>
              </a:rPr>
              <a:t>COALEASCE</a:t>
            </a:r>
            <a:r>
              <a:rPr lang="x-none" sz="2400" dirty="0"/>
              <a:t>(value [, ...]) </a:t>
            </a:r>
            <a:r>
              <a:rPr lang="x-none" sz="2400" dirty="0">
                <a:solidFill>
                  <a:schemeClr val="accent3">
                    <a:lumMod val="75000"/>
                  </a:schemeClr>
                </a:solidFill>
              </a:rPr>
              <a:t>//  first not null</a:t>
            </a:r>
            <a:endParaRPr lang="x-none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x-non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x-none" sz="2400" dirty="0">
                <a:solidFill>
                  <a:srgbClr val="9F2D20"/>
                </a:solidFill>
              </a:rPr>
              <a:t>GREATEST</a:t>
            </a:r>
            <a:r>
              <a:rPr lang="x-none" sz="2400" dirty="0"/>
              <a:t>(value [, ...])</a:t>
            </a:r>
            <a:endParaRPr lang="x-none" sz="2400" dirty="0"/>
          </a:p>
          <a:p>
            <a:pPr marL="0" indent="0">
              <a:buNone/>
            </a:pPr>
            <a:r>
              <a:rPr lang="x-none" sz="2400" dirty="0">
                <a:solidFill>
                  <a:srgbClr val="9F2D20"/>
                </a:solidFill>
              </a:rPr>
              <a:t>LEAST</a:t>
            </a:r>
            <a:r>
              <a:rPr lang="x-none" sz="2400" dirty="0"/>
              <a:t>(value [,...])</a:t>
            </a:r>
            <a:endParaRPr lang="x-none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ru-RU" sz="2800" dirty="0">
                <a:sym typeface="+mn-ea"/>
              </a:rPr>
              <a:t>Другие функции</a:t>
            </a:r>
            <a:endParaRPr lang="x-none" alt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78984"/>
            <a:ext cx="8306435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x-none" sz="1800" dirty="0">
                <a:solidFill>
                  <a:srgbClr val="9F2D20"/>
                </a:solidFill>
              </a:rPr>
              <a:t>Форматирования времени</a:t>
            </a:r>
            <a:endParaRPr lang="x-none" sz="1800" dirty="0">
              <a:solidFill>
                <a:srgbClr val="9F2D20"/>
              </a:solidFill>
            </a:endParaRPr>
          </a:p>
          <a:p>
            <a:pPr marL="0" indent="0">
              <a:buNone/>
            </a:pPr>
            <a:r>
              <a:rPr lang="x-none" sz="1800" dirty="0">
                <a:solidFill>
                  <a:srgbClr val="9F2D20"/>
                </a:solidFill>
              </a:rPr>
              <a:t>Временные</a:t>
            </a:r>
            <a:endParaRPr lang="x-none" sz="1800" dirty="0">
              <a:solidFill>
                <a:srgbClr val="9F2D20"/>
              </a:solidFill>
            </a:endParaRPr>
          </a:p>
          <a:p>
            <a:pPr marL="742950" lvl="1" indent="-285750"/>
            <a:r>
              <a:rPr lang="x-none" sz="1800" dirty="0"/>
              <a:t>age(</a:t>
            </a:r>
            <a:r>
              <a:rPr lang="x-none" sz="1800" dirty="0">
                <a:sym typeface="+mn-ea"/>
              </a:rPr>
              <a:t>timestamp</a:t>
            </a:r>
            <a:r>
              <a:rPr lang="x-none" sz="1800" dirty="0"/>
              <a:t>, </a:t>
            </a:r>
            <a:r>
              <a:rPr lang="x-none" sz="1800" dirty="0">
                <a:sym typeface="+mn-ea"/>
              </a:rPr>
              <a:t>timestamp</a:t>
            </a:r>
            <a:r>
              <a:rPr lang="x-none" sz="1800" dirty="0"/>
              <a:t>)</a:t>
            </a:r>
            <a:endParaRPr lang="x-none" sz="1800" dirty="0"/>
          </a:p>
          <a:p>
            <a:pPr marL="742950" lvl="1" indent="-285750"/>
            <a:r>
              <a:rPr lang="x-none" sz="1800" dirty="0"/>
              <a:t>date_part(text, timestamp)</a:t>
            </a:r>
            <a:endParaRPr lang="x-none" sz="1800" dirty="0"/>
          </a:p>
          <a:p>
            <a:pPr marL="742950" lvl="1" indent="-285750"/>
            <a:r>
              <a:rPr lang="x-none" sz="1800" dirty="0"/>
              <a:t>now()</a:t>
            </a:r>
            <a:endParaRPr lang="x-none" sz="1800" dirty="0"/>
          </a:p>
          <a:p>
            <a:pPr marL="742950" lvl="1" indent="-285750"/>
            <a:r>
              <a:rPr lang="x-none" sz="1800" dirty="0"/>
              <a:t>clock_timestamp()</a:t>
            </a:r>
            <a:endParaRPr lang="x-none" sz="1800" dirty="0"/>
          </a:p>
          <a:p>
            <a:pPr marL="0" indent="0">
              <a:buNone/>
            </a:pPr>
            <a:r>
              <a:rPr lang="x-none" sz="1800" dirty="0">
                <a:solidFill>
                  <a:srgbClr val="9F2D20"/>
                </a:solidFill>
              </a:rPr>
              <a:t>Работы с перечислениями</a:t>
            </a:r>
            <a:endParaRPr lang="x-none" sz="1800" dirty="0">
              <a:solidFill>
                <a:srgbClr val="9F2D20"/>
              </a:solidFill>
            </a:endParaRPr>
          </a:p>
          <a:p>
            <a:pPr marL="0" indent="0">
              <a:buNone/>
            </a:pPr>
            <a:r>
              <a:rPr lang="x-none" sz="1800" dirty="0">
                <a:solidFill>
                  <a:srgbClr val="9F2D20"/>
                </a:solidFill>
              </a:rPr>
              <a:t>Геометрические</a:t>
            </a:r>
            <a:endParaRPr lang="x-none" sz="1800" dirty="0">
              <a:solidFill>
                <a:srgbClr val="9F2D20"/>
              </a:solidFill>
            </a:endParaRPr>
          </a:p>
          <a:p>
            <a:pPr marL="0" indent="0">
              <a:buNone/>
            </a:pPr>
            <a:r>
              <a:rPr lang="x-none" sz="1800" dirty="0">
                <a:solidFill>
                  <a:srgbClr val="9F2D20"/>
                </a:solidFill>
              </a:rPr>
              <a:t>IP адресов</a:t>
            </a:r>
            <a:endParaRPr lang="x-none" sz="1800" dirty="0">
              <a:solidFill>
                <a:srgbClr val="9F2D20"/>
              </a:solidFill>
            </a:endParaRPr>
          </a:p>
          <a:p>
            <a:pPr marL="0" indent="0">
              <a:buNone/>
            </a:pPr>
            <a:r>
              <a:rPr lang="x-none" sz="1800" dirty="0">
                <a:solidFill>
                  <a:srgbClr val="9F2D20"/>
                </a:solidFill>
              </a:rPr>
              <a:t>Полнотекстового поиска</a:t>
            </a:r>
            <a:endParaRPr lang="x-none" sz="1800" dirty="0">
              <a:solidFill>
                <a:srgbClr val="9F2D20"/>
              </a:solidFill>
            </a:endParaRPr>
          </a:p>
          <a:p>
            <a:pPr marL="0" indent="0">
              <a:buNone/>
            </a:pPr>
            <a:r>
              <a:rPr lang="x-none" sz="1800" dirty="0">
                <a:solidFill>
                  <a:srgbClr val="9F2D20"/>
                </a:solidFill>
              </a:rPr>
              <a:t>Работы с последовательностями</a:t>
            </a:r>
            <a:endParaRPr lang="x-none" sz="1800" dirty="0">
              <a:solidFill>
                <a:srgbClr val="9F2D20"/>
              </a:solidFill>
            </a:endParaRPr>
          </a:p>
          <a:p>
            <a:pPr marL="0" indent="0">
              <a:buNone/>
            </a:pPr>
            <a:r>
              <a:rPr lang="x-none" sz="1800" dirty="0">
                <a:solidFill>
                  <a:srgbClr val="9F2D20"/>
                </a:solidFill>
              </a:rPr>
              <a:t>Работы с массивами, JSON, XML</a:t>
            </a:r>
            <a:endParaRPr lang="x-none" sz="1800" dirty="0">
              <a:solidFill>
                <a:srgbClr val="9F2D20"/>
              </a:solidFill>
            </a:endParaRPr>
          </a:p>
          <a:p>
            <a:pPr marL="0" indent="0">
              <a:buNone/>
            </a:pPr>
            <a:r>
              <a:rPr lang="x-none" sz="1800" dirty="0">
                <a:solidFill>
                  <a:srgbClr val="9F2D20"/>
                </a:solidFill>
              </a:rPr>
              <a:t>Работы с подзапросами</a:t>
            </a:r>
            <a:endParaRPr lang="x-none" sz="1800" dirty="0">
              <a:solidFill>
                <a:srgbClr val="9F2D2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ru-RU" sz="4800"/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</Words>
  <Application>Kingsoft Office WPP</Application>
  <PresentationFormat>Экран (4:3)</PresentationFormat>
  <Paragraphs>94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Тема Office</vt:lpstr>
      <vt:lpstr>Базы данных и сетевые технологии</vt:lpstr>
      <vt:lpstr>План</vt:lpstr>
      <vt:lpstr>Домашнее задание</vt:lpstr>
      <vt:lpstr>Выборка и фильтрация</vt:lpstr>
      <vt:lpstr>Подзапросы и их использование</vt:lpstr>
      <vt:lpstr>Группировка значений</vt:lpstr>
      <vt:lpstr>Условные функции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Герман Криммель</dc:creator>
  <cp:keywords>БДиСТ;Практика;СПбГУ</cp:keywords>
  <cp:lastModifiedBy>kriger</cp:lastModifiedBy>
  <cp:revision>102</cp:revision>
  <dcterms:created xsi:type="dcterms:W3CDTF">2017-11-09T23:03:47Z</dcterms:created>
  <dcterms:modified xsi:type="dcterms:W3CDTF">2017-11-09T23:03:47Z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1049-10.1.0.5672</vt:lpwstr>
  </property>
</Properties>
</file>