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320" r:id="rId3"/>
    <p:sldId id="309" r:id="rId4"/>
    <p:sldId id="321" r:id="rId5"/>
    <p:sldId id="310" r:id="rId6"/>
    <p:sldId id="274" r:id="rId7"/>
    <p:sldId id="304" r:id="rId8"/>
    <p:sldId id="260" r:id="rId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без заголовка" id="{AF63C7C8-86C6-499B-82F6-2897F31074E8}">
          <p14:sldIdLst>
            <p14:sldId id="256"/>
            <p14:sldId id="320"/>
            <p14:sldId id="309"/>
            <p14:sldId id="321"/>
            <p14:sldId id="310"/>
            <p14:sldId id="274"/>
            <p14:sldId id="304"/>
            <p14:sldId id="26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205">
          <p15:clr>
            <a:srgbClr val="A4A3A4"/>
          </p15:clr>
        </p15:guide>
        <p15:guide id="2" pos="286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F2D20"/>
    <a:srgbClr val="5E7076"/>
    <a:srgbClr val="A02A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4" d="100"/>
          <a:sy n="94" d="100"/>
        </p:scale>
        <p:origin x="1138" y="91"/>
      </p:cViewPr>
      <p:guideLst>
        <p:guide orient="horz" pos="2205"/>
        <p:guide pos="286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CFF8C7-C57D-4492-855C-AD914604A572}" type="datetimeFigureOut">
              <a:rPr lang="ru-RU" smtClean="0"/>
              <a:t>23.11.2018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F71528-B6E9-4397-B8DB-FB98764CBEEF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4800" b="1" baseline="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ru-RU" dirty="0"/>
              <a:t>ЗАГОЛОВОК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/>
              <a:t>Подзаголовок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абочая страница. БЕЛЫЙ ФОН.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2411760" y="188640"/>
            <a:ext cx="6480720" cy="418058"/>
          </a:xfrm>
        </p:spPr>
        <p:txBody>
          <a:bodyPr>
            <a:normAutofit/>
          </a:bodyPr>
          <a:lstStyle>
            <a:lvl1pPr algn="r">
              <a:defRPr sz="32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ru-RU" dirty="0"/>
              <a:t>КОЛОНТИТУЛ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>
          <a:xfrm>
            <a:off x="2411760" y="1268760"/>
            <a:ext cx="6285384" cy="4525963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467544" y="6448251"/>
            <a:ext cx="2133600" cy="365125"/>
          </a:xfrm>
        </p:spPr>
        <p:txBody>
          <a:bodyPr/>
          <a:lstStyle>
            <a:lvl1pPr algn="l">
              <a:defRPr/>
            </a:lvl1pPr>
          </a:lstStyle>
          <a:p>
            <a:fld id="{33067CA6-2D92-4602-87FB-B81B94BA46B2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7" name="Объект 2"/>
          <p:cNvSpPr>
            <a:spLocks noGrp="1"/>
          </p:cNvSpPr>
          <p:nvPr>
            <p:ph idx="13" hasCustomPrompt="1"/>
          </p:nvPr>
        </p:nvSpPr>
        <p:spPr>
          <a:xfrm>
            <a:off x="467544" y="1268760"/>
            <a:ext cx="1728192" cy="1368152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 dirty="0"/>
              <a:t>фото</a:t>
            </a:r>
          </a:p>
        </p:txBody>
      </p:sp>
      <p:sp>
        <p:nvSpPr>
          <p:cNvPr id="8" name="Объект 2"/>
          <p:cNvSpPr>
            <a:spLocks noGrp="1"/>
          </p:cNvSpPr>
          <p:nvPr>
            <p:ph idx="14" hasCustomPrompt="1"/>
          </p:nvPr>
        </p:nvSpPr>
        <p:spPr>
          <a:xfrm>
            <a:off x="467544" y="2852936"/>
            <a:ext cx="1728192" cy="1296144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 dirty="0"/>
              <a:t>фото</a:t>
            </a:r>
          </a:p>
        </p:txBody>
      </p:sp>
      <p:sp>
        <p:nvSpPr>
          <p:cNvPr id="9" name="Объект 2"/>
          <p:cNvSpPr>
            <a:spLocks noGrp="1"/>
          </p:cNvSpPr>
          <p:nvPr>
            <p:ph idx="15" hasCustomPrompt="1"/>
          </p:nvPr>
        </p:nvSpPr>
        <p:spPr>
          <a:xfrm>
            <a:off x="467544" y="4365104"/>
            <a:ext cx="1728192" cy="144016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 dirty="0"/>
              <a:t>фото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Рабочая страница. КРАСНЫЙ ФОН.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2411760" y="188640"/>
            <a:ext cx="6480720" cy="418058"/>
          </a:xfrm>
        </p:spPr>
        <p:txBody>
          <a:bodyPr>
            <a:normAutofit/>
          </a:bodyPr>
          <a:lstStyle>
            <a:lvl1pPr algn="r">
              <a:defRPr sz="32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ru-RU" dirty="0"/>
              <a:t>КОЛОНТИТУЛ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>
          <a:xfrm>
            <a:off x="467544" y="1268760"/>
            <a:ext cx="8229600" cy="45259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467544" y="6448251"/>
            <a:ext cx="2133600" cy="365125"/>
          </a:xfrm>
        </p:spPr>
        <p:txBody>
          <a:bodyPr/>
          <a:lstStyle>
            <a:lvl1pPr algn="l">
              <a:defRPr/>
            </a:lvl1pPr>
          </a:lstStyle>
          <a:p>
            <a:fld id="{33067CA6-2D92-4602-87FB-B81B94BA46B2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абочая страница. СЕРЫЙ ФОН.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/>
          <p:cNvSpPr txBox="1"/>
          <p:nvPr userDrawn="1"/>
        </p:nvSpPr>
        <p:spPr>
          <a:xfrm>
            <a:off x="2411760" y="188640"/>
            <a:ext cx="6480720" cy="4180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dirty="0"/>
              <a:t>КОЛОНТИТУЛ</a:t>
            </a:r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467544" y="6448251"/>
            <a:ext cx="2133600" cy="365125"/>
          </a:xfrm>
        </p:spPr>
        <p:txBody>
          <a:bodyPr/>
          <a:lstStyle>
            <a:lvl1pPr algn="l">
              <a:defRPr/>
            </a:lvl1pPr>
          </a:lstStyle>
          <a:p>
            <a:fld id="{33067CA6-2D92-4602-87FB-B81B94BA46B2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5" name="Объект 2"/>
          <p:cNvSpPr>
            <a:spLocks noGrp="1"/>
          </p:cNvSpPr>
          <p:nvPr>
            <p:ph idx="1" hasCustomPrompt="1"/>
          </p:nvPr>
        </p:nvSpPr>
        <p:spPr>
          <a:xfrm>
            <a:off x="2411760" y="1268760"/>
            <a:ext cx="6285384" cy="4525963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16" name="Объект 2"/>
          <p:cNvSpPr>
            <a:spLocks noGrp="1"/>
          </p:cNvSpPr>
          <p:nvPr>
            <p:ph idx="13" hasCustomPrompt="1"/>
          </p:nvPr>
        </p:nvSpPr>
        <p:spPr>
          <a:xfrm>
            <a:off x="467544" y="1268760"/>
            <a:ext cx="1728192" cy="1368152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 dirty="0"/>
              <a:t>фото</a:t>
            </a:r>
          </a:p>
        </p:txBody>
      </p:sp>
      <p:sp>
        <p:nvSpPr>
          <p:cNvPr id="17" name="Объект 2"/>
          <p:cNvSpPr>
            <a:spLocks noGrp="1"/>
          </p:cNvSpPr>
          <p:nvPr>
            <p:ph idx="14" hasCustomPrompt="1"/>
          </p:nvPr>
        </p:nvSpPr>
        <p:spPr>
          <a:xfrm>
            <a:off x="467544" y="2852936"/>
            <a:ext cx="1728192" cy="1296144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 dirty="0"/>
              <a:t>фото</a:t>
            </a:r>
          </a:p>
        </p:txBody>
      </p:sp>
      <p:sp>
        <p:nvSpPr>
          <p:cNvPr id="18" name="Объект 2"/>
          <p:cNvSpPr>
            <a:spLocks noGrp="1"/>
          </p:cNvSpPr>
          <p:nvPr>
            <p:ph idx="15" hasCustomPrompt="1"/>
          </p:nvPr>
        </p:nvSpPr>
        <p:spPr>
          <a:xfrm>
            <a:off x="467544" y="4365104"/>
            <a:ext cx="1728192" cy="144016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 dirty="0"/>
              <a:t>фото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крывающ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1371600" y="2852936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/>
              <a:t>Санкт-Петербургский</a:t>
            </a:r>
            <a:br>
              <a:rPr lang="ru-RU" dirty="0"/>
            </a:br>
            <a:r>
              <a:rPr lang="ru-RU" dirty="0"/>
              <a:t>государственный университет</a:t>
            </a:r>
            <a:br>
              <a:rPr lang="ru-RU" dirty="0"/>
            </a:br>
            <a:r>
              <a:rPr lang="ru-RU" dirty="0"/>
              <a:t>2016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D7935A-E16E-4B6D-89BB-CEE100CDDA09}" type="datetime1">
              <a:rPr lang="ru-RU" smtClean="0"/>
              <a:t>23.11.2018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67CA6-2D92-4602-87FB-B81B94BA46B2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8060402020202020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8060402020202020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8060402020202020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x-none" altLang="ru-RU">
                <a:latin typeface="Noto Sans UI" charset="0"/>
              </a:rPr>
              <a:t>Базы данных и сетевые технологии</a:t>
            </a:r>
            <a:endParaRPr>
              <a:latin typeface="Noto Sans UI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224736" cy="1752600"/>
          </a:xfrm>
        </p:spPr>
        <p:txBody>
          <a:bodyPr/>
          <a:lstStyle/>
          <a:p>
            <a:pPr algn="r"/>
            <a:r>
              <a:rPr lang="x-none" altLang="ru-RU" sz="2400" dirty="0">
                <a:latin typeface="Noto Sans UI" charset="0"/>
              </a:rPr>
              <a:t>Криммель </a:t>
            </a:r>
            <a:r>
              <a:rPr lang="ru-RU" altLang="ru-RU" sz="2400" dirty="0">
                <a:latin typeface="Noto Sans UI" charset="0"/>
              </a:rPr>
              <a:t>Герман Константинович</a:t>
            </a:r>
          </a:p>
          <a:p>
            <a:pPr algn="r"/>
            <a:r>
              <a:rPr lang="en-US" altLang="ru-RU" sz="2000" dirty="0" err="1">
                <a:latin typeface="Noto Sans UI" charset="0"/>
              </a:rPr>
              <a:t>apmath</a:t>
            </a:r>
            <a:r>
              <a:rPr lang="x-none" altLang="ru-RU" sz="2000" dirty="0">
                <a:latin typeface="Noto Sans UI" charset="0"/>
              </a:rPr>
              <a:t>@krimmel.ru</a:t>
            </a:r>
            <a:endParaRPr>
              <a:latin typeface="Noto Sans UI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11760" y="188640"/>
            <a:ext cx="6480720" cy="418058"/>
          </a:xfrm>
        </p:spPr>
        <p:txBody>
          <a:bodyPr>
            <a:noAutofit/>
          </a:bodyPr>
          <a:lstStyle/>
          <a:p>
            <a:r>
              <a:rPr lang="x-none" altLang="en-US" dirty="0">
                <a:solidFill>
                  <a:srgbClr val="9F2D20"/>
                </a:solidFill>
                <a:sym typeface="+mn-ea"/>
              </a:rPr>
              <a:t>Задачи на пару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67CA6-2D92-4602-87FB-B81B94BA46B2}" type="slidenum">
              <a:rPr lang="ru-RU" smtClean="0"/>
              <a:t>2</a:t>
            </a:fld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280670" y="1269365"/>
            <a:ext cx="8362315" cy="29044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endParaRPr lang="x-none" altLang="en-US" sz="2400" dirty="0">
              <a:solidFill>
                <a:schemeClr val="tx1"/>
              </a:solidFill>
            </a:endParaRPr>
          </a:p>
          <a:p>
            <a:endParaRPr lang="x-none" altLang="en-US" sz="2400" dirty="0">
              <a:solidFill>
                <a:schemeClr val="tx1"/>
              </a:solidFill>
            </a:endParaRPr>
          </a:p>
          <a:p>
            <a:endParaRPr lang="x-none" altLang="en-US" sz="2400" dirty="0">
              <a:solidFill>
                <a:schemeClr val="tx1"/>
              </a:solidFill>
            </a:endParaRPr>
          </a:p>
          <a:p>
            <a:endParaRPr lang="x-none" altLang="en-US" sz="2400" dirty="0">
              <a:solidFill>
                <a:schemeClr val="tx1"/>
              </a:solidFill>
            </a:endParaRPr>
          </a:p>
          <a:p>
            <a:endParaRPr lang="x-none" altLang="en-US" sz="2400" dirty="0">
              <a:solidFill>
                <a:schemeClr val="tx1"/>
              </a:solidFill>
            </a:endParaRPr>
          </a:p>
          <a:p>
            <a:pPr algn="ctr"/>
            <a:r>
              <a:rPr lang="x-none" altLang="en-US" sz="4000" dirty="0">
                <a:solidFill>
                  <a:srgbClr val="9F2D20"/>
                </a:solidFill>
              </a:rPr>
              <a:t>РАБОТА НАД ОШИБКАМИ</a:t>
            </a:r>
          </a:p>
          <a:p>
            <a:endParaRPr lang="x-none" altLang="ru-RU" sz="23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11760" y="188640"/>
            <a:ext cx="6480720" cy="418058"/>
          </a:xfrm>
        </p:spPr>
        <p:txBody>
          <a:bodyPr>
            <a:noAutofit/>
          </a:bodyPr>
          <a:lstStyle/>
          <a:p>
            <a:r>
              <a:rPr lang="ru-RU" altLang="en-US" dirty="0">
                <a:solidFill>
                  <a:srgbClr val="9F2D20"/>
                </a:solidFill>
                <a:sym typeface="+mn-ea"/>
              </a:rPr>
              <a:t>О таблицах</a:t>
            </a:r>
            <a:endParaRPr lang="x-none" altLang="en-US" dirty="0">
              <a:solidFill>
                <a:srgbClr val="9F2D20"/>
              </a:solidFill>
              <a:sym typeface="+mn-ea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67CA6-2D92-4602-87FB-B81B94BA46B2}" type="slidenum">
              <a:rPr lang="ru-RU" smtClean="0"/>
              <a:t>3</a:t>
            </a:fld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C1604B1-DEC2-4488-8BCA-0A508E17EB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21804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11760" y="188640"/>
            <a:ext cx="6480720" cy="418058"/>
          </a:xfrm>
        </p:spPr>
        <p:txBody>
          <a:bodyPr>
            <a:noAutofit/>
          </a:bodyPr>
          <a:lstStyle/>
          <a:p>
            <a:r>
              <a:rPr lang="x-none" altLang="en-US" dirty="0">
                <a:solidFill>
                  <a:srgbClr val="9F2D20"/>
                </a:solidFill>
                <a:sym typeface="+mn-ea"/>
              </a:rPr>
              <a:t>Запросы #1-3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67CA6-2D92-4602-87FB-B81B94BA46B2}" type="slidenum">
              <a:rPr lang="ru-RU" smtClean="0"/>
              <a:t>4</a:t>
            </a:fld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280670" y="1269365"/>
            <a:ext cx="8362315" cy="41389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sz="2400" dirty="0">
                <a:solidFill>
                  <a:srgbClr val="9F2D20"/>
                </a:solidFill>
              </a:rPr>
              <a:t>SELECT </a:t>
            </a:r>
            <a:r>
              <a:rPr lang="x-none" sz="2400" dirty="0"/>
              <a:t>s.lastname, s.firstname </a:t>
            </a:r>
          </a:p>
          <a:p>
            <a:r>
              <a:rPr sz="2400" dirty="0">
                <a:solidFill>
                  <a:srgbClr val="9F2D20"/>
                </a:solidFill>
              </a:rPr>
              <a:t>FROM </a:t>
            </a:r>
            <a:r>
              <a:rPr lang="x-none" sz="2400" dirty="0"/>
              <a:t>students </a:t>
            </a:r>
            <a:r>
              <a:rPr lang="x-none" sz="2400" dirty="0">
                <a:solidFill>
                  <a:srgbClr val="9F2D20"/>
                </a:solidFill>
              </a:rPr>
              <a:t>AS </a:t>
            </a:r>
            <a:r>
              <a:rPr lang="x-none" sz="2400" dirty="0"/>
              <a:t>s</a:t>
            </a:r>
          </a:p>
          <a:p>
            <a:r>
              <a:rPr lang="x-none" altLang="ru-RU" sz="2400" dirty="0">
                <a:solidFill>
                  <a:srgbClr val="9F2D20"/>
                </a:solidFill>
              </a:rPr>
              <a:t>ORDER BY</a:t>
            </a:r>
            <a:r>
              <a:rPr lang="x-none" altLang="ru-RU" sz="2400" dirty="0"/>
              <a:t> s.lastname</a:t>
            </a:r>
          </a:p>
          <a:p>
            <a:endParaRPr lang="x-none" altLang="ru-RU" sz="2400" dirty="0"/>
          </a:p>
          <a:p>
            <a:r>
              <a:rPr lang="x-none" altLang="ru-RU" sz="2400" dirty="0">
                <a:solidFill>
                  <a:srgbClr val="9F2D20"/>
                </a:solidFill>
              </a:rPr>
              <a:t>SELECT </a:t>
            </a:r>
            <a:r>
              <a:rPr lang="x-none" altLang="ru-RU" sz="2400" dirty="0"/>
              <a:t>g.number, s.lastname, s.firstname</a:t>
            </a:r>
          </a:p>
          <a:p>
            <a:r>
              <a:rPr lang="x-none" altLang="ru-RU" sz="2400" dirty="0">
                <a:solidFill>
                  <a:srgbClr val="9F2D20"/>
                </a:solidFill>
              </a:rPr>
              <a:t>FROM </a:t>
            </a:r>
            <a:r>
              <a:rPr lang="x-none" altLang="ru-RU" sz="2400" dirty="0"/>
              <a:t>students </a:t>
            </a:r>
            <a:r>
              <a:rPr lang="x-none" altLang="ru-RU" sz="2400" dirty="0">
                <a:solidFill>
                  <a:srgbClr val="9F2D20"/>
                </a:solidFill>
              </a:rPr>
              <a:t>AS </a:t>
            </a:r>
            <a:r>
              <a:rPr lang="x-none" altLang="ru-RU" sz="2400" dirty="0"/>
              <a:t>s</a:t>
            </a:r>
          </a:p>
          <a:p>
            <a:r>
              <a:rPr lang="x-none" altLang="ru-RU" sz="2400" dirty="0">
                <a:solidFill>
                  <a:srgbClr val="9F2D20"/>
                </a:solidFill>
              </a:rPr>
              <a:t>INNER JOIN</a:t>
            </a:r>
            <a:r>
              <a:rPr lang="x-none" altLang="ru-RU" sz="2400" dirty="0"/>
              <a:t> groups </a:t>
            </a:r>
            <a:r>
              <a:rPr lang="x-none" altLang="ru-RU" sz="2400" dirty="0">
                <a:solidFill>
                  <a:srgbClr val="9F2D20"/>
                </a:solidFill>
              </a:rPr>
              <a:t>AS </a:t>
            </a:r>
            <a:r>
              <a:rPr lang="x-none" altLang="ru-RU" sz="2400" dirty="0"/>
              <a:t>g </a:t>
            </a:r>
            <a:r>
              <a:rPr lang="x-none" altLang="ru-RU" sz="2400" dirty="0">
                <a:solidFill>
                  <a:srgbClr val="9F2D20"/>
                </a:solidFill>
              </a:rPr>
              <a:t>ON </a:t>
            </a:r>
            <a:r>
              <a:rPr lang="x-none" altLang="ru-RU" sz="2400" dirty="0"/>
              <a:t>(g.id = s.group_id)</a:t>
            </a:r>
          </a:p>
          <a:p>
            <a:endParaRPr lang="x-none" altLang="ru-RU" sz="2400" dirty="0"/>
          </a:p>
          <a:p>
            <a:r>
              <a:rPr lang="x-none" altLang="ru-RU" sz="2400" dirty="0">
                <a:solidFill>
                  <a:srgbClr val="9F2D20"/>
                </a:solidFill>
              </a:rPr>
              <a:t>SELECT </a:t>
            </a:r>
            <a:r>
              <a:rPr lang="x-none" altLang="ru-RU" sz="2400" dirty="0"/>
              <a:t>g.number, s.lastname, s.firstname</a:t>
            </a:r>
          </a:p>
          <a:p>
            <a:r>
              <a:rPr lang="x-none" altLang="ru-RU" sz="2400" dirty="0">
                <a:solidFill>
                  <a:srgbClr val="9F2D20"/>
                </a:solidFill>
              </a:rPr>
              <a:t>FROM </a:t>
            </a:r>
            <a:r>
              <a:rPr lang="x-none" altLang="ru-RU" sz="2400" dirty="0"/>
              <a:t>students </a:t>
            </a:r>
            <a:r>
              <a:rPr lang="x-none" altLang="ru-RU" sz="2400" dirty="0">
                <a:solidFill>
                  <a:srgbClr val="9F2D20"/>
                </a:solidFill>
              </a:rPr>
              <a:t>AS </a:t>
            </a:r>
            <a:r>
              <a:rPr lang="x-none" altLang="ru-RU" sz="2400" dirty="0"/>
              <a:t>s</a:t>
            </a:r>
          </a:p>
          <a:p>
            <a:r>
              <a:rPr lang="x-none" altLang="ru-RU" sz="2400" dirty="0">
                <a:solidFill>
                  <a:srgbClr val="9F2D20"/>
                </a:solidFill>
              </a:rPr>
              <a:t>LEFT JOIN</a:t>
            </a:r>
            <a:r>
              <a:rPr lang="x-none" altLang="ru-RU" sz="2400" dirty="0"/>
              <a:t> groups </a:t>
            </a:r>
            <a:r>
              <a:rPr lang="x-none" altLang="ru-RU" sz="2400" dirty="0">
                <a:solidFill>
                  <a:srgbClr val="9F2D20"/>
                </a:solidFill>
              </a:rPr>
              <a:t>AS </a:t>
            </a:r>
            <a:r>
              <a:rPr lang="x-none" altLang="ru-RU" sz="2400" dirty="0"/>
              <a:t>g </a:t>
            </a:r>
            <a:r>
              <a:rPr lang="x-none" altLang="ru-RU" sz="2400" dirty="0">
                <a:solidFill>
                  <a:srgbClr val="9F2D20"/>
                </a:solidFill>
              </a:rPr>
              <a:t>ON </a:t>
            </a:r>
            <a:r>
              <a:rPr lang="x-none" altLang="ru-RU" sz="2400" dirty="0"/>
              <a:t>(g.id = s.group_id)</a:t>
            </a:r>
          </a:p>
        </p:txBody>
      </p:sp>
    </p:spTree>
    <p:extLst>
      <p:ext uri="{BB962C8B-B14F-4D97-AF65-F5344CB8AC3E}">
        <p14:creationId xmlns:p14="http://schemas.microsoft.com/office/powerpoint/2010/main" val="3521265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11760" y="188640"/>
            <a:ext cx="6480720" cy="418058"/>
          </a:xfrm>
        </p:spPr>
        <p:txBody>
          <a:bodyPr>
            <a:noAutofit/>
          </a:bodyPr>
          <a:lstStyle/>
          <a:p>
            <a:r>
              <a:rPr lang="x-none" altLang="en-US" dirty="0">
                <a:solidFill>
                  <a:srgbClr val="9F2D20"/>
                </a:solidFill>
                <a:sym typeface="+mn-ea"/>
              </a:rPr>
              <a:t>Запрос #4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67CA6-2D92-4602-87FB-B81B94BA46B2}" type="slidenum">
              <a:rPr lang="ru-RU" smtClean="0"/>
              <a:t>5</a:t>
            </a:fld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280670" y="1269365"/>
            <a:ext cx="8362315" cy="412420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endParaRPr lang="x-none" sz="2300" dirty="0">
              <a:solidFill>
                <a:srgbClr val="9F2D20"/>
              </a:solidFill>
              <a:sym typeface="+mn-ea"/>
            </a:endParaRPr>
          </a:p>
          <a:p>
            <a:r>
              <a:rPr lang="x-none" sz="2400" dirty="0">
                <a:solidFill>
                  <a:srgbClr val="9F2D20"/>
                </a:solidFill>
                <a:sym typeface="+mn-ea"/>
              </a:rPr>
              <a:t>SELECT </a:t>
            </a:r>
            <a:r>
              <a:rPr lang="x-none" sz="2400" dirty="0">
                <a:solidFill>
                  <a:schemeClr val="tx1"/>
                </a:solidFill>
                <a:sym typeface="+mn-ea"/>
              </a:rPr>
              <a:t>g.number, count(*) </a:t>
            </a:r>
            <a:r>
              <a:rPr lang="x-none" sz="2400" dirty="0">
                <a:solidFill>
                  <a:srgbClr val="9F2D20"/>
                </a:solidFill>
                <a:sym typeface="+mn-ea"/>
              </a:rPr>
              <a:t>AS </a:t>
            </a:r>
            <a:r>
              <a:rPr lang="x-none" sz="2400" dirty="0">
                <a:solidFill>
                  <a:schemeClr val="tx1"/>
                </a:solidFill>
                <a:sym typeface="+mn-ea"/>
              </a:rPr>
              <a:t>student_amount </a:t>
            </a:r>
          </a:p>
          <a:p>
            <a:r>
              <a:rPr lang="x-none" sz="2400" dirty="0">
                <a:solidFill>
                  <a:srgbClr val="9F2D20"/>
                </a:solidFill>
                <a:sym typeface="+mn-ea"/>
              </a:rPr>
              <a:t>FROM </a:t>
            </a:r>
            <a:r>
              <a:rPr lang="x-none" sz="2400" dirty="0">
                <a:solidFill>
                  <a:schemeClr val="tx1"/>
                </a:solidFill>
                <a:sym typeface="+mn-ea"/>
              </a:rPr>
              <a:t>students </a:t>
            </a:r>
            <a:r>
              <a:rPr lang="x-none" sz="2400" dirty="0">
                <a:solidFill>
                  <a:srgbClr val="9F2D20"/>
                </a:solidFill>
                <a:sym typeface="+mn-ea"/>
              </a:rPr>
              <a:t>AS </a:t>
            </a:r>
            <a:r>
              <a:rPr lang="x-none" sz="2400" dirty="0">
                <a:solidFill>
                  <a:schemeClr val="tx1"/>
                </a:solidFill>
                <a:sym typeface="+mn-ea"/>
              </a:rPr>
              <a:t>s </a:t>
            </a:r>
          </a:p>
          <a:p>
            <a:r>
              <a:rPr lang="x-none" sz="2400" dirty="0">
                <a:solidFill>
                  <a:srgbClr val="9F2D20"/>
                </a:solidFill>
                <a:sym typeface="+mn-ea"/>
              </a:rPr>
              <a:t>INNER JOIN</a:t>
            </a:r>
            <a:r>
              <a:rPr lang="x-none" sz="2400" dirty="0">
                <a:solidFill>
                  <a:schemeClr val="tx1"/>
                </a:solidFill>
                <a:sym typeface="+mn-ea"/>
              </a:rPr>
              <a:t> groups </a:t>
            </a:r>
            <a:r>
              <a:rPr lang="x-none" sz="2400" dirty="0">
                <a:solidFill>
                  <a:srgbClr val="9F2D20"/>
                </a:solidFill>
                <a:sym typeface="+mn-ea"/>
              </a:rPr>
              <a:t>AS </a:t>
            </a:r>
            <a:r>
              <a:rPr lang="x-none" sz="2400" dirty="0">
                <a:solidFill>
                  <a:schemeClr val="tx1"/>
                </a:solidFill>
                <a:sym typeface="+mn-ea"/>
              </a:rPr>
              <a:t>g ON (</a:t>
            </a:r>
            <a:r>
              <a:rPr lang="x-none" altLang="ru-RU" sz="2400" dirty="0"/>
              <a:t>g.id = s.group_id</a:t>
            </a:r>
            <a:r>
              <a:rPr lang="x-none" sz="2400" dirty="0">
                <a:solidFill>
                  <a:schemeClr val="tx1"/>
                </a:solidFill>
                <a:sym typeface="+mn-ea"/>
              </a:rPr>
              <a:t>)</a:t>
            </a:r>
          </a:p>
          <a:p>
            <a:r>
              <a:rPr lang="x-none" sz="2400" dirty="0">
                <a:solidFill>
                  <a:srgbClr val="9F2D20"/>
                </a:solidFill>
                <a:sym typeface="+mn-ea"/>
              </a:rPr>
              <a:t>GROUP BY</a:t>
            </a:r>
            <a:r>
              <a:rPr lang="x-none" sz="2400" dirty="0">
                <a:solidFill>
                  <a:schemeClr val="tx1"/>
                </a:solidFill>
                <a:sym typeface="+mn-ea"/>
              </a:rPr>
              <a:t> g.id</a:t>
            </a:r>
          </a:p>
          <a:p>
            <a:endParaRPr lang="x-none" sz="2400" dirty="0">
              <a:solidFill>
                <a:schemeClr val="tx1"/>
              </a:solidFill>
              <a:sym typeface="+mn-ea"/>
            </a:endParaRPr>
          </a:p>
          <a:p>
            <a:r>
              <a:rPr lang="x-none" sz="2400" dirty="0">
                <a:solidFill>
                  <a:srgbClr val="9F2D20"/>
                </a:solidFill>
                <a:sym typeface="+mn-ea"/>
              </a:rPr>
              <a:t>SELECT </a:t>
            </a:r>
            <a:r>
              <a:rPr lang="x-none" sz="2400" dirty="0">
                <a:sym typeface="+mn-ea"/>
              </a:rPr>
              <a:t>g.number, count(*) </a:t>
            </a:r>
            <a:r>
              <a:rPr lang="x-none" sz="2400" dirty="0">
                <a:solidFill>
                  <a:srgbClr val="9F2D20"/>
                </a:solidFill>
                <a:sym typeface="+mn-ea"/>
              </a:rPr>
              <a:t>AS </a:t>
            </a:r>
            <a:r>
              <a:rPr lang="x-none" sz="2400" dirty="0">
                <a:sym typeface="+mn-ea"/>
              </a:rPr>
              <a:t>student_amount </a:t>
            </a:r>
            <a:endParaRPr lang="x-none" sz="2400" dirty="0">
              <a:solidFill>
                <a:schemeClr val="tx1"/>
              </a:solidFill>
              <a:sym typeface="+mn-ea"/>
            </a:endParaRPr>
          </a:p>
          <a:p>
            <a:r>
              <a:rPr lang="x-none" sz="2400" dirty="0">
                <a:solidFill>
                  <a:srgbClr val="9F2D20"/>
                </a:solidFill>
                <a:sym typeface="+mn-ea"/>
              </a:rPr>
              <a:t>FROM </a:t>
            </a:r>
            <a:r>
              <a:rPr lang="x-none" sz="2400" dirty="0">
                <a:sym typeface="+mn-ea"/>
              </a:rPr>
              <a:t>students </a:t>
            </a:r>
            <a:r>
              <a:rPr lang="x-none" sz="2400" dirty="0">
                <a:solidFill>
                  <a:srgbClr val="9F2D20"/>
                </a:solidFill>
                <a:sym typeface="+mn-ea"/>
              </a:rPr>
              <a:t>AS </a:t>
            </a:r>
            <a:r>
              <a:rPr lang="x-none" sz="2400" dirty="0">
                <a:sym typeface="+mn-ea"/>
              </a:rPr>
              <a:t>s </a:t>
            </a:r>
            <a:endParaRPr lang="x-none" sz="2400" dirty="0">
              <a:solidFill>
                <a:schemeClr val="tx1"/>
              </a:solidFill>
              <a:sym typeface="+mn-ea"/>
            </a:endParaRPr>
          </a:p>
          <a:p>
            <a:r>
              <a:rPr lang="en-US" sz="2400" dirty="0">
                <a:solidFill>
                  <a:srgbClr val="9F2D20"/>
                </a:solidFill>
                <a:sym typeface="+mn-ea"/>
              </a:rPr>
              <a:t>RIGHT</a:t>
            </a:r>
            <a:r>
              <a:rPr lang="x-none" sz="2400" dirty="0">
                <a:solidFill>
                  <a:srgbClr val="9F2D20"/>
                </a:solidFill>
                <a:sym typeface="+mn-ea"/>
              </a:rPr>
              <a:t> JOIN</a:t>
            </a:r>
            <a:r>
              <a:rPr lang="x-none" sz="2400" dirty="0">
                <a:sym typeface="+mn-ea"/>
              </a:rPr>
              <a:t> groups </a:t>
            </a:r>
            <a:r>
              <a:rPr lang="x-none" sz="2400" dirty="0">
                <a:solidFill>
                  <a:srgbClr val="9F2D20"/>
                </a:solidFill>
                <a:sym typeface="+mn-ea"/>
              </a:rPr>
              <a:t>AS </a:t>
            </a:r>
            <a:r>
              <a:rPr lang="x-none" sz="2400" dirty="0">
                <a:sym typeface="+mn-ea"/>
              </a:rPr>
              <a:t>g ON (</a:t>
            </a:r>
            <a:r>
              <a:rPr lang="x-none" altLang="ru-RU" sz="2400" dirty="0"/>
              <a:t>g.id = s.group_id</a:t>
            </a:r>
            <a:r>
              <a:rPr lang="x-none" sz="2400" dirty="0">
                <a:sym typeface="+mn-ea"/>
              </a:rPr>
              <a:t>)</a:t>
            </a:r>
            <a:endParaRPr lang="x-none" sz="2400" dirty="0">
              <a:solidFill>
                <a:schemeClr val="tx1"/>
              </a:solidFill>
              <a:sym typeface="+mn-ea"/>
            </a:endParaRPr>
          </a:p>
          <a:p>
            <a:r>
              <a:rPr lang="x-none" sz="2400" dirty="0">
                <a:solidFill>
                  <a:srgbClr val="9F2D20"/>
                </a:solidFill>
                <a:sym typeface="+mn-ea"/>
              </a:rPr>
              <a:t>GROUP BY</a:t>
            </a:r>
            <a:r>
              <a:rPr lang="x-none" sz="2400" dirty="0">
                <a:sym typeface="+mn-ea"/>
              </a:rPr>
              <a:t> g.id</a:t>
            </a:r>
            <a:endParaRPr lang="x-none" sz="2400" dirty="0">
              <a:solidFill>
                <a:schemeClr val="tx1"/>
              </a:solidFill>
              <a:sym typeface="+mn-ea"/>
            </a:endParaRPr>
          </a:p>
          <a:p>
            <a:endParaRPr lang="x-none" sz="2300" dirty="0">
              <a:solidFill>
                <a:srgbClr val="9F2D20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11760" y="188640"/>
            <a:ext cx="6480720" cy="418058"/>
          </a:xfrm>
        </p:spPr>
        <p:txBody>
          <a:bodyPr>
            <a:noAutofit/>
          </a:bodyPr>
          <a:lstStyle/>
          <a:p>
            <a:r>
              <a:rPr lang="x-none" altLang="en-US" dirty="0">
                <a:solidFill>
                  <a:srgbClr val="9F2D20"/>
                </a:solidFill>
                <a:sym typeface="+mn-ea"/>
              </a:rPr>
              <a:t>Запрос #4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67CA6-2D92-4602-87FB-B81B94BA46B2}" type="slidenum">
              <a:rPr lang="ru-RU" smtClean="0"/>
              <a:t>6</a:t>
            </a:fld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280670" y="1269365"/>
            <a:ext cx="8362315" cy="19202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endParaRPr sz="2400" dirty="0">
              <a:solidFill>
                <a:srgbClr val="9F2D20"/>
              </a:solidFill>
            </a:endParaRPr>
          </a:p>
          <a:p>
            <a:r>
              <a:rPr lang="x-none" sz="2400" dirty="0">
                <a:solidFill>
                  <a:srgbClr val="9F2D20"/>
                </a:solidFill>
                <a:sym typeface="+mn-ea"/>
              </a:rPr>
              <a:t>SELECT </a:t>
            </a:r>
            <a:r>
              <a:rPr lang="x-none" sz="2400" dirty="0">
                <a:sym typeface="+mn-ea"/>
              </a:rPr>
              <a:t>g.number, count(s.id) </a:t>
            </a:r>
            <a:r>
              <a:rPr lang="x-none" sz="2400" dirty="0">
                <a:solidFill>
                  <a:srgbClr val="9F2D20"/>
                </a:solidFill>
                <a:sym typeface="+mn-ea"/>
              </a:rPr>
              <a:t>AS </a:t>
            </a:r>
            <a:r>
              <a:rPr lang="x-none" sz="2400" dirty="0">
                <a:sym typeface="+mn-ea"/>
              </a:rPr>
              <a:t>student_amount </a:t>
            </a:r>
            <a:endParaRPr lang="x-none" sz="2400" dirty="0">
              <a:solidFill>
                <a:schemeClr val="tx1"/>
              </a:solidFill>
              <a:sym typeface="+mn-ea"/>
            </a:endParaRPr>
          </a:p>
          <a:p>
            <a:r>
              <a:rPr lang="x-none" sz="2400" dirty="0">
                <a:solidFill>
                  <a:srgbClr val="9F2D20"/>
                </a:solidFill>
                <a:sym typeface="+mn-ea"/>
              </a:rPr>
              <a:t>FROM </a:t>
            </a:r>
            <a:r>
              <a:rPr lang="x-none" sz="2400" dirty="0">
                <a:sym typeface="+mn-ea"/>
              </a:rPr>
              <a:t>students </a:t>
            </a:r>
            <a:r>
              <a:rPr lang="x-none" sz="2400" dirty="0">
                <a:solidFill>
                  <a:srgbClr val="9F2D20"/>
                </a:solidFill>
                <a:sym typeface="+mn-ea"/>
              </a:rPr>
              <a:t>AS </a:t>
            </a:r>
            <a:r>
              <a:rPr lang="x-none" sz="2400" dirty="0">
                <a:sym typeface="+mn-ea"/>
              </a:rPr>
              <a:t>s </a:t>
            </a:r>
            <a:endParaRPr lang="x-none" sz="2400" dirty="0">
              <a:solidFill>
                <a:schemeClr val="tx1"/>
              </a:solidFill>
              <a:sym typeface="+mn-ea"/>
            </a:endParaRPr>
          </a:p>
          <a:p>
            <a:r>
              <a:rPr lang="en-US" sz="2400" dirty="0">
                <a:solidFill>
                  <a:srgbClr val="9F2D20"/>
                </a:solidFill>
                <a:sym typeface="+mn-ea"/>
              </a:rPr>
              <a:t>RIGHT</a:t>
            </a:r>
            <a:r>
              <a:rPr lang="x-none" sz="2400" dirty="0">
                <a:solidFill>
                  <a:srgbClr val="9F2D20"/>
                </a:solidFill>
                <a:sym typeface="+mn-ea"/>
              </a:rPr>
              <a:t> JOIN</a:t>
            </a:r>
            <a:r>
              <a:rPr lang="x-none" sz="2400" dirty="0">
                <a:sym typeface="+mn-ea"/>
              </a:rPr>
              <a:t> groups </a:t>
            </a:r>
            <a:r>
              <a:rPr lang="x-none" sz="2400" dirty="0">
                <a:solidFill>
                  <a:srgbClr val="9F2D20"/>
                </a:solidFill>
                <a:sym typeface="+mn-ea"/>
              </a:rPr>
              <a:t>AS </a:t>
            </a:r>
            <a:r>
              <a:rPr lang="x-none" sz="2400" dirty="0">
                <a:sym typeface="+mn-ea"/>
              </a:rPr>
              <a:t>g ON (</a:t>
            </a:r>
            <a:r>
              <a:rPr lang="x-none" altLang="ru-RU" sz="2400" dirty="0"/>
              <a:t>g.id = s.group_id</a:t>
            </a:r>
            <a:r>
              <a:rPr lang="x-none" sz="2400" dirty="0">
                <a:sym typeface="+mn-ea"/>
              </a:rPr>
              <a:t>)</a:t>
            </a:r>
            <a:endParaRPr lang="x-none" sz="2400" dirty="0">
              <a:solidFill>
                <a:schemeClr val="tx1"/>
              </a:solidFill>
              <a:sym typeface="+mn-ea"/>
            </a:endParaRPr>
          </a:p>
          <a:p>
            <a:r>
              <a:rPr lang="x-none" sz="2400" dirty="0">
                <a:solidFill>
                  <a:srgbClr val="9F2D20"/>
                </a:solidFill>
                <a:sym typeface="+mn-ea"/>
              </a:rPr>
              <a:t>GROUP BY</a:t>
            </a:r>
            <a:r>
              <a:rPr lang="x-none" sz="2400" dirty="0">
                <a:sym typeface="+mn-ea"/>
              </a:rPr>
              <a:t> g.id</a:t>
            </a:r>
            <a:endParaRPr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11760" y="188640"/>
            <a:ext cx="6480720" cy="418058"/>
          </a:xfrm>
        </p:spPr>
        <p:txBody>
          <a:bodyPr>
            <a:noAutofit/>
          </a:bodyPr>
          <a:lstStyle/>
          <a:p>
            <a:r>
              <a:rPr lang="x-none" altLang="en-US" sz="2800" dirty="0"/>
              <a:t>Ошибки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67CA6-2D92-4602-87FB-B81B94BA46B2}" type="slidenum">
              <a:rPr lang="ru-RU" smtClean="0"/>
              <a:t>7</a:t>
            </a:fld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323215" y="1269365"/>
            <a:ext cx="8476615" cy="4073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Arial" panose="02080604020202020204" charset="0"/>
              <a:buChar char="•"/>
            </a:pPr>
            <a:r>
              <a:rPr lang="x-none" sz="2000" dirty="0">
                <a:solidFill>
                  <a:schemeClr val="tx1"/>
                </a:solidFill>
              </a:rPr>
              <a:t>Целевой список выборки неверный</a:t>
            </a:r>
          </a:p>
          <a:p>
            <a:pPr marL="342900" indent="-342900">
              <a:buFont typeface="Arial" panose="02080604020202020204" charset="0"/>
              <a:buChar char="•"/>
            </a:pPr>
            <a:r>
              <a:rPr lang="x-none" sz="2000" dirty="0">
                <a:solidFill>
                  <a:schemeClr val="tx1"/>
                </a:solidFill>
              </a:rPr>
              <a:t>Не описываются данные, которые выбираются</a:t>
            </a:r>
          </a:p>
          <a:p>
            <a:pPr marL="342900" indent="-342900">
              <a:buFont typeface="Arial" panose="02080604020202020204" charset="0"/>
              <a:buChar char="•"/>
            </a:pPr>
            <a:r>
              <a:rPr lang="x-none" sz="2000" dirty="0">
                <a:solidFill>
                  <a:schemeClr val="tx1"/>
                </a:solidFill>
              </a:rPr>
              <a:t>Отсутствия алиасов</a:t>
            </a:r>
          </a:p>
          <a:p>
            <a:pPr marL="342900" indent="-342900">
              <a:buFont typeface="Arial" panose="02080604020202020204" charset="0"/>
              <a:buChar char="•"/>
            </a:pPr>
            <a:r>
              <a:rPr lang="x-none" sz="2000" dirty="0">
                <a:solidFill>
                  <a:schemeClr val="tx1"/>
                </a:solidFill>
              </a:rPr>
              <a:t>Плохой подбор не параметризованного запроса и его оптимизация</a:t>
            </a:r>
          </a:p>
          <a:p>
            <a:pPr marL="342900" indent="-342900">
              <a:buFont typeface="Arial" panose="02080604020202020204" charset="0"/>
              <a:buChar char="•"/>
            </a:pPr>
            <a:r>
              <a:rPr lang="x-none" sz="2000" dirty="0">
                <a:solidFill>
                  <a:schemeClr val="tx1"/>
                </a:solidFill>
              </a:rPr>
              <a:t>Отсутствие примера параметров (списка значений)</a:t>
            </a:r>
          </a:p>
          <a:p>
            <a:pPr marL="342900" indent="-342900">
              <a:buFont typeface="Arial" panose="02080604020202020204" charset="0"/>
              <a:buChar char="•"/>
            </a:pPr>
            <a:r>
              <a:rPr lang="x-none" sz="2000" dirty="0">
                <a:solidFill>
                  <a:schemeClr val="tx1"/>
                </a:solidFill>
              </a:rPr>
              <a:t>Колонка в качестве параметров</a:t>
            </a:r>
          </a:p>
          <a:p>
            <a:pPr marL="342900" indent="-342900">
              <a:buFont typeface="Arial" panose="02080604020202020204" charset="0"/>
              <a:buChar char="•"/>
            </a:pPr>
            <a:r>
              <a:rPr lang="x-none" sz="2000" dirty="0">
                <a:solidFill>
                  <a:schemeClr val="tx1"/>
                </a:solidFill>
              </a:rPr>
              <a:t>Группировки не по PK, UK, DISTINCT</a:t>
            </a:r>
          </a:p>
          <a:p>
            <a:pPr marL="342900" indent="-342900">
              <a:buFont typeface="Arial" panose="02080604020202020204" charset="0"/>
              <a:buChar char="•"/>
            </a:pPr>
            <a:r>
              <a:rPr lang="x-none" sz="2000" dirty="0">
                <a:solidFill>
                  <a:schemeClr val="tx1"/>
                </a:solidFill>
              </a:rPr>
              <a:t>Запросы дубликаты</a:t>
            </a:r>
          </a:p>
          <a:p>
            <a:pPr marL="342900" indent="-342900">
              <a:buFont typeface="Arial" panose="02080604020202020204" charset="0"/>
              <a:buChar char="•"/>
            </a:pPr>
            <a:endParaRPr lang="x-none" sz="2000" dirty="0">
              <a:solidFill>
                <a:schemeClr val="tx1"/>
              </a:solidFill>
            </a:endParaRPr>
          </a:p>
          <a:p>
            <a:pPr marL="342900" indent="-342900">
              <a:buFont typeface="Arial" panose="02080604020202020204" charset="0"/>
              <a:buChar char="•"/>
            </a:pPr>
            <a:r>
              <a:rPr lang="x-none" sz="2000" dirty="0">
                <a:solidFill>
                  <a:schemeClr val="tx1"/>
                </a:solidFill>
              </a:rPr>
              <a:t>Переоптимизация</a:t>
            </a:r>
          </a:p>
          <a:p>
            <a:pPr marL="342900" indent="-342900">
              <a:buFont typeface="Arial" panose="02080604020202020204" charset="0"/>
              <a:buChar char="•"/>
            </a:pPr>
            <a:r>
              <a:rPr lang="x-none" sz="2000" dirty="0">
                <a:solidFill>
                  <a:schemeClr val="tx1"/>
                </a:solidFill>
              </a:rPr>
              <a:t>Уже существующие ключи и описание</a:t>
            </a:r>
          </a:p>
          <a:p>
            <a:pPr marL="342900" indent="-342900">
              <a:buFont typeface="Arial" panose="02080604020202020204" charset="0"/>
              <a:buChar char="•"/>
            </a:pPr>
            <a:r>
              <a:rPr lang="x-none" sz="2000" dirty="0">
                <a:solidFill>
                  <a:schemeClr val="tx1"/>
                </a:solidFill>
              </a:rPr>
              <a:t>Ключи на склейку</a:t>
            </a:r>
          </a:p>
          <a:p>
            <a:pPr marL="342900" indent="-342900">
              <a:buFont typeface="Arial" panose="02080604020202020204" charset="0"/>
              <a:buChar char="•"/>
            </a:pPr>
            <a:r>
              <a:rPr lang="x-none" sz="2000" dirty="0">
                <a:solidFill>
                  <a:schemeClr val="tx1"/>
                </a:solidFill>
              </a:rPr>
              <a:t>Ключи поверх имеющихся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оловок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x-none" altLang="ru-RU" sz="4800"/>
              <a:t>Спасибо за внимание!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292</Words>
  <Application>Microsoft Office PowerPoint</Application>
  <PresentationFormat>Экран (4:3)</PresentationFormat>
  <Paragraphs>61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Calibri</vt:lpstr>
      <vt:lpstr>Noto Sans UI</vt:lpstr>
      <vt:lpstr>Тема Office</vt:lpstr>
      <vt:lpstr>Базы данных и сетевые технологии</vt:lpstr>
      <vt:lpstr>Задачи на пару</vt:lpstr>
      <vt:lpstr>О таблицах</vt:lpstr>
      <vt:lpstr>Запросы #1-3</vt:lpstr>
      <vt:lpstr>Запрос #4</vt:lpstr>
      <vt:lpstr>Запрос #4</vt:lpstr>
      <vt:lpstr>Ошибки</vt:lpstr>
      <vt:lpstr>Презентация PowerPoint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normalization</dc:title>
  <dc:creator>Герман Криммель</dc:creator>
  <cp:keywords>БДиСТ;Практика;СПбГУ</cp:keywords>
  <cp:lastModifiedBy>Герман Криммель</cp:lastModifiedBy>
  <cp:revision>142</cp:revision>
  <dcterms:created xsi:type="dcterms:W3CDTF">2017-12-09T04:55:33Z</dcterms:created>
  <dcterms:modified xsi:type="dcterms:W3CDTF">2018-11-23T18:46:10Z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1049-10.1.0.5672</vt:lpwstr>
  </property>
</Properties>
</file>