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4" r:id="rId4"/>
    <p:sldId id="300" r:id="rId5"/>
    <p:sldId id="302" r:id="rId6"/>
    <p:sldId id="301" r:id="rId7"/>
    <p:sldId id="303" r:id="rId8"/>
    <p:sldId id="297" r:id="rId9"/>
    <p:sldId id="299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300"/>
            <p14:sldId id="302"/>
            <p14:sldId id="301"/>
            <p14:sldId id="303"/>
            <p14:sldId id="297"/>
            <p14:sldId id="29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A1D"/>
    <a:srgbClr val="5E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Базы данных и сетевые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/>
              <a:t>Криммель </a:t>
            </a:r>
            <a:r>
              <a:rPr lang="ru-RU" altLang="ru-RU" sz="2400" dirty="0"/>
              <a:t>Герман Константинович</a:t>
            </a: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en-US" altLang="ru-RU" dirty="0"/>
          </a:p>
          <a:p>
            <a:pPr lvl="1"/>
            <a:r>
              <a:rPr lang="x-none" altLang="ru-RU" dirty="0"/>
              <a:t>Архитектура PostgreSQL</a:t>
            </a:r>
          </a:p>
          <a:p>
            <a:pPr lvl="1"/>
            <a:r>
              <a:rPr lang="x-none" altLang="ru-RU" dirty="0"/>
              <a:t>Подключение к PostgreSQL</a:t>
            </a:r>
          </a:p>
          <a:p>
            <a:pPr lvl="1"/>
            <a:r>
              <a:rPr lang="x-none" altLang="ru-RU" dirty="0"/>
              <a:t>Создание таблиц</a:t>
            </a:r>
          </a:p>
          <a:p>
            <a:pPr lvl="1"/>
            <a:r>
              <a:rPr lang="x-none" altLang="ru-RU" dirty="0"/>
              <a:t>Добавление, изменение и удаление значений</a:t>
            </a:r>
          </a:p>
          <a:p>
            <a:pPr lvl="1"/>
            <a:r>
              <a:rPr lang="x-none" dirty="0"/>
              <a:t>Изменение структуры таблиц</a:t>
            </a:r>
          </a:p>
          <a:p>
            <a:pPr lvl="1"/>
            <a:r>
              <a:rPr lang="x-none" dirty="0"/>
              <a:t>Ограничения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en-US" sz="2800" dirty="0"/>
              <a:t>Архитектура </a:t>
            </a:r>
            <a:r>
              <a:rPr lang="en-US" altLang="ru-RU" sz="2800" dirty="0"/>
              <a:t>PostgreSQL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Picture 4" descr="Postgre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" y="1190625"/>
            <a:ext cx="765683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6FED3-812B-46B3-8AD9-D180F0E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Подключение к </a:t>
            </a:r>
            <a:r>
              <a:rPr lang="en-US" dirty="0"/>
              <a:t>PostgreSQL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648A9-051B-42BB-85FF-0C580028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A02A1D"/>
                </a:solidFill>
              </a:rPr>
              <a:t>psql</a:t>
            </a:r>
            <a:r>
              <a:rPr lang="en-US" sz="2800" dirty="0">
                <a:solidFill>
                  <a:srgbClr val="A02A1D"/>
                </a:solidFill>
              </a:rPr>
              <a:t> –h </a:t>
            </a:r>
            <a:r>
              <a:rPr lang="en-US" sz="2800" dirty="0"/>
              <a:t>&lt;host&gt; </a:t>
            </a:r>
            <a:r>
              <a:rPr lang="en-US" sz="2800" dirty="0">
                <a:solidFill>
                  <a:srgbClr val="A02A1D"/>
                </a:solidFill>
              </a:rPr>
              <a:t>-p</a:t>
            </a:r>
            <a:r>
              <a:rPr lang="en-US" sz="2800" dirty="0"/>
              <a:t> &lt;port&gt; </a:t>
            </a:r>
            <a:r>
              <a:rPr lang="en-US" sz="2800" dirty="0">
                <a:solidFill>
                  <a:srgbClr val="A02A1D"/>
                </a:solidFill>
              </a:rPr>
              <a:t>-U </a:t>
            </a:r>
            <a:r>
              <a:rPr lang="en-US" sz="2800" dirty="0"/>
              <a:t>&lt;username&gt; &lt;</a:t>
            </a:r>
            <a:r>
              <a:rPr lang="en-US" sz="2800" dirty="0" err="1"/>
              <a:t>dbname</a:t>
            </a:r>
            <a:r>
              <a:rPr lang="en-US" sz="2800" dirty="0"/>
              <a:t>&gt;</a:t>
            </a:r>
            <a:endParaRPr lang="ru-RU" sz="2800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A02A1D"/>
                </a:solidFill>
              </a:rPr>
              <a:t>h</a:t>
            </a:r>
            <a:r>
              <a:rPr lang="en-US" dirty="0"/>
              <a:t> –</a:t>
            </a:r>
            <a:r>
              <a:rPr lang="ru-RU" dirty="0"/>
              <a:t> имя хоста (</a:t>
            </a:r>
            <a:r>
              <a:rPr lang="en-US" dirty="0">
                <a:solidFill>
                  <a:srgbClr val="A02A1D"/>
                </a:solidFill>
              </a:rPr>
              <a:t>IP-</a:t>
            </a:r>
            <a:r>
              <a:rPr lang="ru-RU" dirty="0">
                <a:solidFill>
                  <a:srgbClr val="A02A1D"/>
                </a:solidFill>
              </a:rPr>
              <a:t>адрес </a:t>
            </a:r>
            <a:r>
              <a:rPr lang="ru-RU" dirty="0"/>
              <a:t>или </a:t>
            </a:r>
            <a:r>
              <a:rPr lang="en-US" dirty="0">
                <a:solidFill>
                  <a:srgbClr val="A02A1D"/>
                </a:solidFill>
              </a:rPr>
              <a:t>DNS</a:t>
            </a:r>
            <a:r>
              <a:rPr lang="ru-RU" dirty="0"/>
              <a:t>)</a:t>
            </a:r>
            <a:endParaRPr lang="en-US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A02A1D"/>
                </a:solidFill>
              </a:rPr>
              <a:t>P</a:t>
            </a:r>
            <a:r>
              <a:rPr lang="en-US" dirty="0"/>
              <a:t> – </a:t>
            </a:r>
            <a:r>
              <a:rPr lang="ru-RU" dirty="0"/>
              <a:t>номер порта (по умолчанию: </a:t>
            </a:r>
            <a:r>
              <a:rPr lang="ru-RU" dirty="0">
                <a:solidFill>
                  <a:srgbClr val="A02A1D"/>
                </a:solidFill>
              </a:rPr>
              <a:t>5432</a:t>
            </a:r>
            <a:r>
              <a:rPr lang="ru-RU" dirty="0"/>
              <a:t>)</a:t>
            </a:r>
            <a:endParaRPr lang="en-US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>
                <a:solidFill>
                  <a:srgbClr val="A02A1D"/>
                </a:solidFill>
              </a:rPr>
              <a:t>U</a:t>
            </a:r>
            <a:r>
              <a:rPr lang="en-US" dirty="0"/>
              <a:t> –</a:t>
            </a:r>
            <a:r>
              <a:rPr lang="ru-RU" dirty="0"/>
              <a:t> имя пользователя</a:t>
            </a:r>
            <a:endParaRPr lang="en-US" dirty="0"/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err="1">
                <a:solidFill>
                  <a:srgbClr val="A02A1D"/>
                </a:solidFill>
              </a:rPr>
              <a:t>dbname</a:t>
            </a:r>
            <a:r>
              <a:rPr lang="en-US" dirty="0"/>
              <a:t> – </a:t>
            </a:r>
            <a:r>
              <a:rPr lang="ru-RU" dirty="0"/>
              <a:t>имя базы данных</a:t>
            </a:r>
            <a:endParaRPr lang="en-US" dirty="0"/>
          </a:p>
          <a:p>
            <a:pPr lvl="1">
              <a:buFont typeface="Calibri" panose="020F0502020204030204" pitchFamily="34" charset="0"/>
              <a:buChar char="–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CREATE DATABASE</a:t>
            </a:r>
            <a:r>
              <a:rPr lang="en-US" dirty="0"/>
              <a:t> &lt;</a:t>
            </a:r>
            <a:r>
              <a:rPr lang="en-US" dirty="0" err="1"/>
              <a:t>dbname</a:t>
            </a:r>
            <a:r>
              <a:rPr lang="en-US" dirty="0"/>
              <a:t>&gt;;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C3190-E839-4EB3-8CED-055EDEDD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3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6FED3-812B-46B3-8AD9-D180F0E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</a:t>
            </a:r>
            <a:r>
              <a:rPr lang="en-US" dirty="0"/>
              <a:t> </a:t>
            </a:r>
            <a:r>
              <a:rPr lang="ru-RU" dirty="0"/>
              <a:t>и удаление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648A9-051B-42BB-85FF-0C580028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A02A1D"/>
                </a:solidFill>
              </a:rPr>
              <a:t>CREATE TABLE</a:t>
            </a:r>
            <a:r>
              <a:rPr lang="en-US" sz="2600" dirty="0"/>
              <a:t> &lt;</a:t>
            </a:r>
            <a:r>
              <a:rPr lang="en-US" sz="2600" dirty="0" err="1"/>
              <a:t>table_name</a:t>
            </a:r>
            <a:r>
              <a:rPr lang="en-US" sz="2600" dirty="0"/>
              <a:t>&gt;</a:t>
            </a:r>
            <a:r>
              <a:rPr lang="ru-RU" sz="2600" dirty="0"/>
              <a:t> (</a:t>
            </a:r>
          </a:p>
          <a:p>
            <a:pPr marL="0" indent="0">
              <a:buNone/>
            </a:pPr>
            <a:r>
              <a:rPr lang="en-US" sz="2600" dirty="0"/>
              <a:t>&lt;column_name1&gt; &lt;</a:t>
            </a:r>
            <a:r>
              <a:rPr lang="en-US" sz="2600" dirty="0" err="1"/>
              <a:t>column_type</a:t>
            </a:r>
            <a:r>
              <a:rPr lang="en-US" sz="2600" dirty="0"/>
              <a:t>&gt; &lt;column_ constraint&gt;,</a:t>
            </a:r>
          </a:p>
          <a:p>
            <a:pPr marL="0" indent="0">
              <a:buNone/>
            </a:pPr>
            <a:r>
              <a:rPr lang="en-US" sz="2600" dirty="0"/>
              <a:t>&lt;column _name2&gt; &lt;</a:t>
            </a:r>
            <a:r>
              <a:rPr lang="en-US" sz="2600" dirty="0" err="1"/>
              <a:t>column_type</a:t>
            </a:r>
            <a:r>
              <a:rPr lang="en-US" sz="2600" dirty="0"/>
              <a:t>&gt; &lt;column _ constraint&gt;,</a:t>
            </a:r>
          </a:p>
          <a:p>
            <a:pPr marL="0" indent="0">
              <a:buNone/>
            </a:pPr>
            <a:r>
              <a:rPr lang="en-US" sz="2600" dirty="0"/>
              <a:t>	… …,</a:t>
            </a:r>
          </a:p>
          <a:p>
            <a:pPr marL="0" indent="0">
              <a:buNone/>
            </a:pPr>
            <a:r>
              <a:rPr lang="en-US" sz="2600" dirty="0"/>
              <a:t>&lt;column _</a:t>
            </a:r>
            <a:r>
              <a:rPr lang="en-US" sz="2600" dirty="0" err="1"/>
              <a:t>nameN</a:t>
            </a:r>
            <a:r>
              <a:rPr lang="en-US" sz="2600" dirty="0"/>
              <a:t>&gt; &lt;column _type&gt; &lt;column _ constraint&gt;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)</a:t>
            </a:r>
            <a:r>
              <a:rPr lang="en-US" sz="2600" dirty="0"/>
              <a:t>;</a:t>
            </a:r>
            <a:endParaRPr lang="ru-RU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A02A1D"/>
                </a:solidFill>
              </a:rPr>
              <a:t>DROP TABLE </a:t>
            </a:r>
            <a:r>
              <a:rPr lang="en-US" sz="2600" dirty="0"/>
              <a:t>&lt;</a:t>
            </a:r>
            <a:r>
              <a:rPr lang="en-US" sz="2600" dirty="0" err="1"/>
              <a:t>table_name</a:t>
            </a:r>
            <a:r>
              <a:rPr lang="en-US" sz="2600" dirty="0"/>
              <a:t>&gt;; 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C3190-E839-4EB3-8CED-055EDEDD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1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6FED3-812B-46B3-8AD9-D180F0E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INSERT, UPDATE, DELETE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648A9-051B-42BB-85FF-0C580028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A02A1D"/>
                </a:solidFill>
              </a:rPr>
              <a:t>INSERT INTO </a:t>
            </a:r>
            <a:r>
              <a:rPr lang="en-US" sz="2400" dirty="0"/>
              <a:t>&lt;</a:t>
            </a:r>
            <a:r>
              <a:rPr lang="en-US" sz="2400" dirty="0" err="1"/>
              <a:t>table_name</a:t>
            </a:r>
            <a:r>
              <a:rPr lang="en-US" sz="2400" dirty="0"/>
              <a:t>&gt; (&lt;</a:t>
            </a:r>
            <a:r>
              <a:rPr lang="en-US" sz="2400" dirty="0" err="1"/>
              <a:t>custom_column_list</a:t>
            </a:r>
            <a:r>
              <a:rPr lang="en-US" sz="2400" dirty="0"/>
              <a:t>&gt;) </a:t>
            </a:r>
            <a:r>
              <a:rPr lang="en-US" sz="2400" dirty="0">
                <a:solidFill>
                  <a:srgbClr val="A02A1D"/>
                </a:solidFill>
              </a:rPr>
              <a:t>VALUES</a:t>
            </a:r>
            <a:r>
              <a:rPr lang="en-US" sz="2400" dirty="0"/>
              <a:t> (&lt;</a:t>
            </a:r>
            <a:r>
              <a:rPr lang="en-US" sz="2400" dirty="0" err="1"/>
              <a:t>values_list</a:t>
            </a:r>
            <a:r>
              <a:rPr lang="en-US" sz="2400" dirty="0"/>
              <a:t>&gt;);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A02A1D"/>
                </a:solidFill>
              </a:rPr>
              <a:t>UPDATE </a:t>
            </a:r>
            <a:r>
              <a:rPr lang="en-US" sz="2400" dirty="0"/>
              <a:t>&lt;</a:t>
            </a:r>
            <a:r>
              <a:rPr lang="en-US" sz="2400" dirty="0" err="1"/>
              <a:t>table_name</a:t>
            </a:r>
            <a:r>
              <a:rPr lang="en-US" sz="2400" dirty="0"/>
              <a:t>&gt;</a:t>
            </a:r>
            <a:r>
              <a:rPr lang="en-US" sz="2400" dirty="0">
                <a:solidFill>
                  <a:srgbClr val="A02A1D"/>
                </a:solidFill>
              </a:rPr>
              <a:t> SET </a:t>
            </a:r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400" dirty="0" err="1"/>
              <a:t>column_name</a:t>
            </a:r>
            <a:r>
              <a:rPr lang="en-US" sz="2400" dirty="0"/>
              <a:t> = { expression | DEFAULT }</a:t>
            </a:r>
          </a:p>
          <a:p>
            <a:pPr marL="0" indent="0">
              <a:buNone/>
            </a:pPr>
            <a:r>
              <a:rPr lang="en-US" sz="2400" dirty="0"/>
              <a:t>( </a:t>
            </a:r>
            <a:r>
              <a:rPr lang="en-US" sz="2400" dirty="0" err="1"/>
              <a:t>column_name</a:t>
            </a:r>
            <a:r>
              <a:rPr lang="en-US" sz="2400" dirty="0"/>
              <a:t> [, ...] ) = ( { expression | DEFAULT } [, ...]  </a:t>
            </a:r>
          </a:p>
          <a:p>
            <a:pPr marL="0" indent="0">
              <a:buNone/>
            </a:pPr>
            <a:r>
              <a:rPr lang="en-US" sz="2400" dirty="0"/>
              <a:t>			… = …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fieldN</a:t>
            </a:r>
            <a:r>
              <a:rPr lang="en-US" sz="2400" dirty="0"/>
              <a:t> = ( sub-SELECT )}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A02A1D"/>
                </a:solidFill>
              </a:rPr>
              <a:t>DELETE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02A1D"/>
                </a:solidFill>
              </a:rPr>
              <a:t>FROM </a:t>
            </a:r>
            <a:r>
              <a:rPr lang="en-US" sz="2400" dirty="0"/>
              <a:t>&lt;</a:t>
            </a:r>
            <a:r>
              <a:rPr lang="en-US" sz="2400" dirty="0" err="1"/>
              <a:t>table_name</a:t>
            </a:r>
            <a:r>
              <a:rPr lang="en-US" sz="2400" dirty="0"/>
              <a:t>&gt; </a:t>
            </a:r>
            <a:r>
              <a:rPr lang="en-US" sz="2400" dirty="0">
                <a:solidFill>
                  <a:srgbClr val="A02A1D"/>
                </a:solidFill>
              </a:rPr>
              <a:t>WHERE </a:t>
            </a:r>
            <a:r>
              <a:rPr lang="en-US" sz="2400" dirty="0"/>
              <a:t>&lt;condition&gt;;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C3190-E839-4EB3-8CED-055EDEDD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1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6FED3-812B-46B3-8AD9-D180F0E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Изменение структуры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648A9-051B-42BB-85FF-0C580028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</a:t>
            </a:r>
            <a:r>
              <a:rPr lang="en-US" dirty="0"/>
              <a:t>[ </a:t>
            </a:r>
            <a:r>
              <a:rPr lang="en-US" dirty="0">
                <a:solidFill>
                  <a:srgbClr val="A02A1D"/>
                </a:solidFill>
              </a:rPr>
              <a:t>IF EXISTS </a:t>
            </a:r>
            <a:r>
              <a:rPr lang="en-US" dirty="0"/>
              <a:t>] [ </a:t>
            </a:r>
            <a:r>
              <a:rPr lang="en-US" dirty="0">
                <a:solidFill>
                  <a:srgbClr val="A02A1D"/>
                </a:solidFill>
              </a:rPr>
              <a:t>ONLY</a:t>
            </a:r>
            <a:r>
              <a:rPr lang="en-US" dirty="0"/>
              <a:t> ] </a:t>
            </a:r>
            <a:r>
              <a:rPr lang="ru-RU" dirty="0"/>
              <a:t>имя [ * ]</a:t>
            </a:r>
            <a:r>
              <a:rPr lang="en-US" dirty="0"/>
              <a:t> </a:t>
            </a:r>
            <a:r>
              <a:rPr lang="ru-RU" dirty="0"/>
              <a:t>действие [, ... ]</a:t>
            </a:r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</a:t>
            </a:r>
            <a:r>
              <a:rPr lang="en-US" dirty="0"/>
              <a:t>[ </a:t>
            </a:r>
            <a:r>
              <a:rPr lang="en-US" dirty="0">
                <a:solidFill>
                  <a:srgbClr val="A02A1D"/>
                </a:solidFill>
              </a:rPr>
              <a:t>IF EXISTS </a:t>
            </a:r>
            <a:r>
              <a:rPr lang="en-US" dirty="0"/>
              <a:t>] [ </a:t>
            </a:r>
            <a:r>
              <a:rPr lang="en-US" dirty="0">
                <a:solidFill>
                  <a:srgbClr val="A02A1D"/>
                </a:solidFill>
              </a:rPr>
              <a:t>ONLY</a:t>
            </a:r>
            <a:r>
              <a:rPr lang="en-US" dirty="0"/>
              <a:t> ] </a:t>
            </a:r>
            <a:r>
              <a:rPr lang="ru-RU" dirty="0"/>
              <a:t>имя [ * ]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solidFill>
                  <a:srgbClr val="A02A1D"/>
                </a:solidFill>
              </a:rPr>
              <a:t>RENAME</a:t>
            </a:r>
            <a:r>
              <a:rPr lang="en-US" dirty="0"/>
              <a:t> [ </a:t>
            </a:r>
            <a:r>
              <a:rPr lang="en-US" dirty="0">
                <a:solidFill>
                  <a:srgbClr val="A02A1D"/>
                </a:solidFill>
              </a:rPr>
              <a:t>COLUMN</a:t>
            </a:r>
            <a:r>
              <a:rPr lang="en-US" dirty="0"/>
              <a:t> ] </a:t>
            </a:r>
            <a:r>
              <a:rPr lang="ru-RU" dirty="0" err="1"/>
              <a:t>имя_столбца</a:t>
            </a:r>
            <a:r>
              <a:rPr lang="ru-RU" dirty="0"/>
              <a:t> </a:t>
            </a:r>
            <a:r>
              <a:rPr lang="en-US" dirty="0">
                <a:solidFill>
                  <a:srgbClr val="A02A1D"/>
                </a:solidFill>
              </a:rPr>
              <a:t>TO</a:t>
            </a:r>
          </a:p>
          <a:p>
            <a:pPr marL="0" indent="0">
              <a:buNone/>
            </a:pPr>
            <a:r>
              <a:rPr lang="ru-RU"/>
              <a:t>    новое</a:t>
            </a:r>
            <a:r>
              <a:rPr lang="ru-RU" dirty="0" err="1"/>
              <a:t>_имя_столбца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</a:t>
            </a:r>
            <a:r>
              <a:rPr lang="en-US" dirty="0"/>
              <a:t>[ </a:t>
            </a:r>
            <a:r>
              <a:rPr lang="en-US" dirty="0">
                <a:solidFill>
                  <a:srgbClr val="A02A1D"/>
                </a:solidFill>
              </a:rPr>
              <a:t>IF EXISTS </a:t>
            </a:r>
            <a:r>
              <a:rPr lang="en-US" dirty="0"/>
              <a:t>] [ </a:t>
            </a:r>
            <a:r>
              <a:rPr lang="en-US" dirty="0">
                <a:solidFill>
                  <a:srgbClr val="A02A1D"/>
                </a:solidFill>
              </a:rPr>
              <a:t>ONLY</a:t>
            </a:r>
            <a:r>
              <a:rPr lang="en-US" dirty="0"/>
              <a:t> ] </a:t>
            </a:r>
            <a:r>
              <a:rPr lang="ru-RU" dirty="0"/>
              <a:t>имя [ * ]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solidFill>
                  <a:srgbClr val="A02A1D"/>
                </a:solidFill>
              </a:rPr>
              <a:t>RENAME CONSTRAINT </a:t>
            </a:r>
            <a:r>
              <a:rPr lang="ru-RU" dirty="0" err="1"/>
              <a:t>имя_ограничения</a:t>
            </a:r>
            <a:r>
              <a:rPr lang="ru-RU" dirty="0"/>
              <a:t> </a:t>
            </a:r>
            <a:r>
              <a:rPr lang="en-US" dirty="0">
                <a:solidFill>
                  <a:srgbClr val="A02A1D"/>
                </a:solidFill>
              </a:rPr>
              <a:t>TO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>
                <a:solidFill>
                  <a:srgbClr val="A02A1D"/>
                </a:solidFill>
              </a:rPr>
              <a:t>   </a:t>
            </a:r>
            <a:r>
              <a:rPr lang="ru-RU" dirty="0" err="1"/>
              <a:t>имя_нового_ограничения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</a:t>
            </a:r>
            <a:r>
              <a:rPr lang="en-US" dirty="0"/>
              <a:t>[ </a:t>
            </a:r>
            <a:r>
              <a:rPr lang="en-US" dirty="0">
                <a:solidFill>
                  <a:srgbClr val="A02A1D"/>
                </a:solidFill>
              </a:rPr>
              <a:t>IF EXISTS </a:t>
            </a:r>
            <a:r>
              <a:rPr lang="en-US" dirty="0"/>
              <a:t>] </a:t>
            </a:r>
            <a:r>
              <a:rPr lang="ru-RU" dirty="0"/>
              <a:t>имя</a:t>
            </a:r>
            <a:r>
              <a:rPr lang="en-US" dirty="0"/>
              <a:t> </a:t>
            </a:r>
            <a:r>
              <a:rPr lang="en-US" dirty="0">
                <a:solidFill>
                  <a:srgbClr val="A02A1D"/>
                </a:solidFill>
              </a:rPr>
              <a:t>RENAME TO </a:t>
            </a:r>
            <a:r>
              <a:rPr lang="ru-RU" dirty="0" err="1"/>
              <a:t>новое_имя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</a:t>
            </a:r>
            <a:r>
              <a:rPr lang="en-US" dirty="0"/>
              <a:t>[ </a:t>
            </a:r>
            <a:r>
              <a:rPr lang="en-US" dirty="0">
                <a:solidFill>
                  <a:srgbClr val="A02A1D"/>
                </a:solidFill>
              </a:rPr>
              <a:t>IF EXISTS </a:t>
            </a:r>
            <a:r>
              <a:rPr lang="en-US" dirty="0"/>
              <a:t>] </a:t>
            </a:r>
            <a:r>
              <a:rPr lang="ru-RU" dirty="0"/>
              <a:t>имя</a:t>
            </a:r>
            <a:r>
              <a:rPr lang="en-US" dirty="0"/>
              <a:t> </a:t>
            </a:r>
            <a:r>
              <a:rPr lang="en-US" dirty="0">
                <a:solidFill>
                  <a:srgbClr val="A02A1D"/>
                </a:solidFill>
              </a:rPr>
              <a:t>SET SCHEMA</a:t>
            </a:r>
            <a:r>
              <a:rPr lang="en-US" dirty="0"/>
              <a:t> </a:t>
            </a:r>
            <a:r>
              <a:rPr lang="ru-RU" dirty="0" err="1"/>
              <a:t>новая_схема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A02A1D"/>
                </a:solidFill>
              </a:rPr>
              <a:t>ALTER TABLE ALL IN TABLESPACE </a:t>
            </a:r>
            <a:r>
              <a:rPr lang="ru-RU" dirty="0"/>
              <a:t>имя [ </a:t>
            </a:r>
            <a:r>
              <a:rPr lang="en-US" dirty="0">
                <a:solidFill>
                  <a:srgbClr val="A02A1D"/>
                </a:solidFill>
              </a:rPr>
              <a:t>OWNED BY </a:t>
            </a:r>
            <a:r>
              <a:rPr lang="ru-RU" dirty="0" err="1"/>
              <a:t>имя_роли</a:t>
            </a:r>
            <a:r>
              <a:rPr lang="ru-RU" dirty="0"/>
              <a:t> [, ... ] ]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solidFill>
                  <a:srgbClr val="A02A1D"/>
                </a:solidFill>
              </a:rPr>
              <a:t>SET TABLESPACE </a:t>
            </a:r>
            <a:r>
              <a:rPr lang="ru-RU" dirty="0" err="1"/>
              <a:t>новое_табл_пространство</a:t>
            </a:r>
            <a:r>
              <a:rPr lang="ru-RU" dirty="0"/>
              <a:t> [ </a:t>
            </a:r>
            <a:r>
              <a:rPr lang="en-US" dirty="0">
                <a:solidFill>
                  <a:srgbClr val="A02A1D"/>
                </a:solidFill>
              </a:rPr>
              <a:t>NOWAIT</a:t>
            </a:r>
            <a:r>
              <a:rPr lang="en-US" dirty="0"/>
              <a:t> ]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EC3190-E839-4EB3-8CED-055EDEDD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06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r>
              <a:rPr lang="ru-RU" sz="2400" dirty="0"/>
              <a:t>Экзамен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/>
          <p:cNvSpPr txBox="1"/>
          <p:nvPr/>
        </p:nvSpPr>
        <p:spPr>
          <a:xfrm>
            <a:off x="4070985" y="1268730"/>
            <a:ext cx="453263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065" y="1268730"/>
            <a:ext cx="288671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ym typeface="+mn-ea"/>
              </a:rPr>
              <a:t>Студен</a:t>
            </a:r>
            <a:r>
              <a:rPr lang="x-none" altLang="ru-RU" sz="1800" dirty="0">
                <a:sym typeface="+mn-ea"/>
              </a:rPr>
              <a:t>ты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Name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Группы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Номер</a:t>
            </a:r>
          </a:p>
          <a:p>
            <a:pPr marL="742950" lvl="1" indent="-285750"/>
            <a:r>
              <a:rPr lang="x-none" sz="1575"/>
              <a:t>Id старосты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Предметы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Name</a:t>
            </a:r>
          </a:p>
          <a:p>
            <a:pPr marL="285750" indent="-285750"/>
            <a:endParaRPr lang="x-none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/>
        </p:nvSpPr>
        <p:spPr>
          <a:xfrm>
            <a:off x="4422775" y="1268730"/>
            <a:ext cx="288671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ru-RU" sz="1800" dirty="0">
                <a:sym typeface="+mn-ea"/>
              </a:rPr>
              <a:t>Оценки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Mark</a:t>
            </a:r>
          </a:p>
          <a:p>
            <a:pPr marL="742950" lvl="1" indent="-285750"/>
            <a:r>
              <a:rPr lang="x-none" sz="1575"/>
              <a:t>Id студента</a:t>
            </a:r>
          </a:p>
          <a:p>
            <a:pPr marL="742950" lvl="1" indent="-285750"/>
            <a:r>
              <a:rPr lang="x-none" sz="1575"/>
              <a:t>Id экзамена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Экзамены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Id группы</a:t>
            </a:r>
          </a:p>
          <a:p>
            <a:pPr marL="742950" lvl="1" indent="-285750"/>
            <a:r>
              <a:rPr lang="x-none" sz="1575"/>
              <a:t>Id предмета</a:t>
            </a:r>
          </a:p>
          <a:p>
            <a:pPr marL="0" indent="0">
              <a:buNone/>
            </a:pPr>
            <a:endParaRPr lang="x-none" sz="1575"/>
          </a:p>
          <a:p>
            <a:pPr marL="285750" indent="-285750"/>
            <a:endParaRPr lang="x-none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393</Words>
  <Application>Microsoft Office PowerPoint</Application>
  <PresentationFormat>Экран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Базы данных и сетевые технологии</vt:lpstr>
      <vt:lpstr>План</vt:lpstr>
      <vt:lpstr>Архитектура PostgreSQL</vt:lpstr>
      <vt:lpstr>Подключение к PostgreSQL</vt:lpstr>
      <vt:lpstr>Создание и удаление таблиц</vt:lpstr>
      <vt:lpstr>INSERT, UPDATE, DELETE</vt:lpstr>
      <vt:lpstr>Изменение структуры таблицы</vt:lpstr>
      <vt:lpstr>Схема БД</vt:lpstr>
      <vt:lpstr>Схема БД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98</cp:revision>
  <dcterms:created xsi:type="dcterms:W3CDTF">2017-09-30T05:53:25Z</dcterms:created>
  <dcterms:modified xsi:type="dcterms:W3CDTF">2018-01-20T10:21:28Z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