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74" r:id="rId4"/>
    <p:sldId id="297" r:id="rId5"/>
    <p:sldId id="299" r:id="rId6"/>
    <p:sldId id="301" r:id="rId7"/>
    <p:sldId id="260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AF63C7C8-86C6-499B-82F6-2897F31074E8}">
          <p14:sldIdLst>
            <p14:sldId id="256"/>
            <p14:sldId id="261"/>
            <p14:sldId id="274"/>
            <p14:sldId id="297"/>
            <p14:sldId id="299"/>
            <p14:sldId id="301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7076"/>
    <a:srgbClr val="A02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FF8C7-C57D-4492-855C-AD914604A572}" type="datetimeFigureOut">
              <a:rPr lang="ru-RU" smtClean="0"/>
              <a:t>20.01.2018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1528-B6E9-4397-B8DB-FB98764CBEE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 b="1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. БЕЛ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11760" y="188640"/>
            <a:ext cx="6480720" cy="418058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2411760" y="1268760"/>
            <a:ext cx="6285384" cy="4525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3" hasCustomPrompt="1"/>
          </p:nvPr>
        </p:nvSpPr>
        <p:spPr>
          <a:xfrm>
            <a:off x="467544" y="1268760"/>
            <a:ext cx="1728192" cy="13681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467544" y="2852936"/>
            <a:ext cx="1728192" cy="1296144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5" hasCustomPrompt="1"/>
          </p:nvPr>
        </p:nvSpPr>
        <p:spPr>
          <a:xfrm>
            <a:off x="467544" y="4365104"/>
            <a:ext cx="1728192" cy="144016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. КРАСН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11760" y="188640"/>
            <a:ext cx="6480720" cy="418058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. СЕР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/>
          <p:nvPr userDrawn="1"/>
        </p:nvSpPr>
        <p:spPr>
          <a:xfrm>
            <a:off x="2411760" y="188640"/>
            <a:ext cx="648072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КОЛОНТИТУЛ</a:t>
            </a: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5" name="Объект 2"/>
          <p:cNvSpPr>
            <a:spLocks noGrp="1"/>
          </p:cNvSpPr>
          <p:nvPr>
            <p:ph idx="1" hasCustomPrompt="1"/>
          </p:nvPr>
        </p:nvSpPr>
        <p:spPr>
          <a:xfrm>
            <a:off x="2411760" y="1268760"/>
            <a:ext cx="6285384" cy="4525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6" name="Объект 2"/>
          <p:cNvSpPr>
            <a:spLocks noGrp="1"/>
          </p:cNvSpPr>
          <p:nvPr>
            <p:ph idx="13" hasCustomPrompt="1"/>
          </p:nvPr>
        </p:nvSpPr>
        <p:spPr>
          <a:xfrm>
            <a:off x="467544" y="1268760"/>
            <a:ext cx="1728192" cy="136815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7" name="Объект 2"/>
          <p:cNvSpPr>
            <a:spLocks noGrp="1"/>
          </p:cNvSpPr>
          <p:nvPr>
            <p:ph idx="14" hasCustomPrompt="1"/>
          </p:nvPr>
        </p:nvSpPr>
        <p:spPr>
          <a:xfrm>
            <a:off x="467544" y="2852936"/>
            <a:ext cx="1728192" cy="12961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8" name="Объект 2"/>
          <p:cNvSpPr>
            <a:spLocks noGrp="1"/>
          </p:cNvSpPr>
          <p:nvPr>
            <p:ph idx="15" hasCustomPrompt="1"/>
          </p:nvPr>
        </p:nvSpPr>
        <p:spPr>
          <a:xfrm>
            <a:off x="467544" y="4365104"/>
            <a:ext cx="1728192" cy="14401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85293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Санкт-Петербургский</a:t>
            </a:r>
            <a:br>
              <a:rPr lang="ru-RU" dirty="0"/>
            </a:br>
            <a:r>
              <a:rPr lang="ru-RU" dirty="0"/>
              <a:t>государственный университет</a:t>
            </a:r>
            <a:br>
              <a:rPr lang="ru-RU" dirty="0"/>
            </a:br>
            <a:r>
              <a:rPr lang="ru-RU" dirty="0"/>
              <a:t>2016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935A-E16E-4B6D-89BB-CEE100CDDA09}" type="datetime1">
              <a:rPr lang="ru-RU" smtClean="0"/>
              <a:t>20.01.2018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7CA6-2D92-4602-87FB-B81B94BA46B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>
                <a:latin typeface="Noto Sans UI" charset="0"/>
              </a:rPr>
              <a:t>Базы данных и сетевые технологии</a:t>
            </a:r>
            <a:endParaRPr>
              <a:latin typeface="Noto Sans UI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224736" cy="1752600"/>
          </a:xfrm>
        </p:spPr>
        <p:txBody>
          <a:bodyPr/>
          <a:lstStyle/>
          <a:p>
            <a:pPr algn="r"/>
            <a:r>
              <a:rPr lang="x-none" altLang="ru-RU" sz="2400" dirty="0"/>
              <a:t>Криммель </a:t>
            </a:r>
            <a:r>
              <a:rPr lang="ru-RU" altLang="ru-RU" sz="2400" dirty="0"/>
              <a:t>Герман Константинович</a:t>
            </a:r>
          </a:p>
          <a:p>
            <a:pPr algn="r"/>
            <a:r>
              <a:rPr lang="en-US" altLang="ru-RU" sz="2000" dirty="0" err="1"/>
              <a:t>apmath</a:t>
            </a:r>
            <a:r>
              <a:rPr lang="x-none" altLang="ru-RU" sz="2000" dirty="0"/>
              <a:t>@krimmel.ru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 dirty="0"/>
              <a:t>План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altLang="ru-RU" dirty="0"/>
              <a:t>Задачи на пару:</a:t>
            </a:r>
            <a:endParaRPr lang="en-US" altLang="ru-RU" dirty="0"/>
          </a:p>
          <a:p>
            <a:pPr lvl="1"/>
            <a:r>
              <a:rPr lang="x-none" altLang="ru-RU" dirty="0"/>
              <a:t>Варианты операции JOIN</a:t>
            </a:r>
          </a:p>
          <a:p>
            <a:pPr lvl="1"/>
            <a:r>
              <a:rPr lang="x-none" altLang="ru-RU" dirty="0"/>
              <a:t>Простое объединение таблиц</a:t>
            </a:r>
          </a:p>
          <a:p>
            <a:pPr lvl="1"/>
            <a:r>
              <a:rPr lang="x-none" altLang="ru-RU" dirty="0"/>
              <a:t>Работа с JOINами</a:t>
            </a:r>
          </a:p>
          <a:p>
            <a:pPr lvl="1"/>
            <a:r>
              <a:rPr lang="x-none" dirty="0"/>
              <a:t>Домашнее задание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2</a:t>
            </a:fld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x-none" altLang="ru-RU" sz="2800" dirty="0">
                <a:sym typeface="+mn-ea"/>
              </a:rPr>
              <a:t>Варианты операции JOIN</a:t>
            </a:r>
            <a:endParaRPr lang="en-US" alt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78984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3</a:t>
            </a:fld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85" y="908685"/>
            <a:ext cx="6777355" cy="53327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 dirty="0"/>
              <a:t>Схема БД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4</a:t>
            </a:fld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392431" y="1268730"/>
            <a:ext cx="3387482" cy="4526280"/>
          </a:xfrm>
        </p:spPr>
        <p:txBody>
          <a:bodyPr>
            <a:normAutofit/>
          </a:bodyPr>
          <a:lstStyle/>
          <a:p>
            <a:r>
              <a:rPr lang="ru-RU" sz="2400" dirty="0"/>
              <a:t>Студент</a:t>
            </a:r>
          </a:p>
          <a:p>
            <a:r>
              <a:rPr lang="ru-RU" sz="2400" dirty="0"/>
              <a:t>Группа</a:t>
            </a:r>
          </a:p>
          <a:p>
            <a:r>
              <a:rPr lang="ru-RU" sz="2400" dirty="0"/>
              <a:t>Предмет</a:t>
            </a:r>
          </a:p>
          <a:p>
            <a:r>
              <a:rPr lang="ru-RU" sz="2400" dirty="0"/>
              <a:t>Оценка</a:t>
            </a:r>
          </a:p>
          <a:p>
            <a:r>
              <a:rPr lang="ru-RU" sz="2400" dirty="0"/>
              <a:t>Экзамен</a:t>
            </a:r>
          </a:p>
          <a:p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7" name="Объект 2"/>
          <p:cNvSpPr txBox="1"/>
          <p:nvPr/>
        </p:nvSpPr>
        <p:spPr>
          <a:xfrm>
            <a:off x="4070985" y="1268730"/>
            <a:ext cx="453263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Отношения</a:t>
            </a:r>
          </a:p>
          <a:p>
            <a:r>
              <a:rPr lang="ru-RU" sz="2400" dirty="0"/>
              <a:t>Группа 1:</a:t>
            </a:r>
            <a:r>
              <a:rPr lang="en-US" sz="2400" dirty="0"/>
              <a:t>m </a:t>
            </a:r>
            <a:r>
              <a:rPr lang="ru-RU" sz="2400" dirty="0"/>
              <a:t>Студент</a:t>
            </a:r>
          </a:p>
          <a:p>
            <a:r>
              <a:rPr lang="ru-RU" sz="2400" dirty="0"/>
              <a:t>Группа 1:1 Староста</a:t>
            </a:r>
          </a:p>
          <a:p>
            <a:endParaRPr lang="ru-RU" sz="2400" dirty="0"/>
          </a:p>
          <a:p>
            <a:r>
              <a:rPr lang="ru-RU" sz="2400" dirty="0"/>
              <a:t>Экзамен </a:t>
            </a:r>
            <a:r>
              <a:rPr lang="en-US" sz="2400" dirty="0"/>
              <a:t>m</a:t>
            </a:r>
            <a:r>
              <a:rPr lang="ru-RU" sz="2400" dirty="0"/>
              <a:t>:1 Предмет</a:t>
            </a:r>
          </a:p>
          <a:p>
            <a:r>
              <a:rPr lang="ru-RU" sz="2400" dirty="0"/>
              <a:t>Экзамен </a:t>
            </a:r>
            <a:r>
              <a:rPr lang="en-US" sz="2400" dirty="0"/>
              <a:t>m</a:t>
            </a:r>
            <a:r>
              <a:rPr lang="ru-RU" sz="2400" dirty="0"/>
              <a:t>:1 Группа</a:t>
            </a:r>
          </a:p>
          <a:p>
            <a:r>
              <a:rPr lang="ru-RU" sz="2400" dirty="0"/>
              <a:t>Оценка </a:t>
            </a:r>
            <a:r>
              <a:rPr lang="en-US" sz="2400" dirty="0"/>
              <a:t>m:1 </a:t>
            </a:r>
            <a:r>
              <a:rPr lang="ru-RU" sz="2400" dirty="0"/>
              <a:t>Экзамен</a:t>
            </a:r>
          </a:p>
          <a:p>
            <a:r>
              <a:rPr lang="ru-RU" sz="2400" dirty="0"/>
              <a:t>Оценка </a:t>
            </a:r>
            <a:r>
              <a:rPr lang="en-US" sz="2400" dirty="0"/>
              <a:t>m:1 </a:t>
            </a:r>
            <a:r>
              <a:rPr lang="ru-RU" sz="2400" dirty="0"/>
              <a:t>Студент</a:t>
            </a:r>
          </a:p>
          <a:p>
            <a:endParaRPr lang="ru-RU" sz="2400" dirty="0"/>
          </a:p>
          <a:p>
            <a:pPr marL="0" indent="0">
              <a:buFont typeface="Arial" panose="02080604020202020204" charset="0"/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 dirty="0"/>
              <a:t>Схема БД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3065" y="1268730"/>
            <a:ext cx="2886710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sym typeface="+mn-ea"/>
              </a:rPr>
              <a:t>Студен</a:t>
            </a:r>
            <a:r>
              <a:rPr lang="x-none" altLang="ru-RU" sz="1800" dirty="0">
                <a:sym typeface="+mn-ea"/>
              </a:rPr>
              <a:t>ты</a:t>
            </a:r>
          </a:p>
          <a:p>
            <a:pPr marL="742950" lvl="1" indent="-285750"/>
            <a:r>
              <a:rPr lang="x-none" sz="1575"/>
              <a:t>Id</a:t>
            </a:r>
          </a:p>
          <a:p>
            <a:pPr marL="742950" lvl="1" indent="-285750"/>
            <a:r>
              <a:rPr lang="x-none" sz="1575"/>
              <a:t>Name</a:t>
            </a:r>
          </a:p>
          <a:p>
            <a:pPr marL="0" indent="0">
              <a:buNone/>
            </a:pPr>
            <a:endParaRPr lang="x-none" sz="1800"/>
          </a:p>
          <a:p>
            <a:pPr marL="0" indent="0">
              <a:buNone/>
            </a:pPr>
            <a:r>
              <a:rPr lang="x-none" sz="1800"/>
              <a:t>Группы</a:t>
            </a:r>
          </a:p>
          <a:p>
            <a:pPr marL="742950" lvl="1" indent="-285750"/>
            <a:r>
              <a:rPr lang="x-none" sz="1575"/>
              <a:t>Id</a:t>
            </a:r>
          </a:p>
          <a:p>
            <a:pPr marL="742950" lvl="1" indent="-285750"/>
            <a:r>
              <a:rPr lang="x-none" sz="1575"/>
              <a:t>Номер</a:t>
            </a:r>
          </a:p>
          <a:p>
            <a:pPr marL="742950" lvl="1" indent="-285750"/>
            <a:r>
              <a:rPr lang="x-none" sz="1575"/>
              <a:t>Id старосты</a:t>
            </a:r>
          </a:p>
          <a:p>
            <a:pPr marL="0" indent="0">
              <a:buNone/>
            </a:pPr>
            <a:endParaRPr lang="x-none" sz="1800"/>
          </a:p>
          <a:p>
            <a:pPr marL="0" indent="0">
              <a:buNone/>
            </a:pPr>
            <a:r>
              <a:rPr lang="x-none" sz="1800"/>
              <a:t>Предметы</a:t>
            </a:r>
          </a:p>
          <a:p>
            <a:pPr marL="742950" lvl="1" indent="-285750"/>
            <a:r>
              <a:rPr lang="x-none" sz="1575"/>
              <a:t>Id</a:t>
            </a:r>
          </a:p>
          <a:p>
            <a:pPr marL="742950" lvl="1" indent="-285750"/>
            <a:r>
              <a:rPr lang="x-none" sz="1575"/>
              <a:t>Name</a:t>
            </a:r>
          </a:p>
          <a:p>
            <a:pPr marL="285750" indent="-285750"/>
            <a:endParaRPr lang="x-none" sz="18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5</a:t>
            </a:fld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/>
        </p:nvSpPr>
        <p:spPr>
          <a:xfrm>
            <a:off x="4422775" y="1268730"/>
            <a:ext cx="288671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x-none" altLang="ru-RU" sz="1800" dirty="0">
                <a:sym typeface="+mn-ea"/>
              </a:rPr>
              <a:t>Оценки</a:t>
            </a:r>
          </a:p>
          <a:p>
            <a:pPr marL="742950" lvl="1" indent="-285750"/>
            <a:r>
              <a:rPr lang="x-none" sz="1575"/>
              <a:t>Id</a:t>
            </a:r>
          </a:p>
          <a:p>
            <a:pPr marL="742950" lvl="1" indent="-285750"/>
            <a:r>
              <a:rPr lang="x-none" sz="1575"/>
              <a:t>Mark</a:t>
            </a:r>
          </a:p>
          <a:p>
            <a:pPr marL="742950" lvl="1" indent="-285750"/>
            <a:r>
              <a:rPr lang="x-none" sz="1575"/>
              <a:t>Id студента</a:t>
            </a:r>
          </a:p>
          <a:p>
            <a:pPr marL="742950" lvl="1" indent="-285750"/>
            <a:r>
              <a:rPr lang="x-none" sz="1575"/>
              <a:t>Id экзамена</a:t>
            </a:r>
          </a:p>
          <a:p>
            <a:pPr marL="0" indent="0">
              <a:buNone/>
            </a:pPr>
            <a:endParaRPr lang="x-none" sz="1800"/>
          </a:p>
          <a:p>
            <a:pPr marL="0" indent="0">
              <a:buNone/>
            </a:pPr>
            <a:r>
              <a:rPr lang="x-none" sz="1800"/>
              <a:t>Экзамены</a:t>
            </a:r>
          </a:p>
          <a:p>
            <a:pPr marL="742950" lvl="1" indent="-285750"/>
            <a:r>
              <a:rPr lang="x-none" sz="1575"/>
              <a:t>Id</a:t>
            </a:r>
          </a:p>
          <a:p>
            <a:pPr marL="742950" lvl="1" indent="-285750"/>
            <a:r>
              <a:rPr lang="x-none" sz="1575"/>
              <a:t>Id группы</a:t>
            </a:r>
          </a:p>
          <a:p>
            <a:pPr marL="742950" lvl="1" indent="-285750"/>
            <a:r>
              <a:rPr lang="x-none" sz="1575"/>
              <a:t>Id предмета</a:t>
            </a:r>
          </a:p>
          <a:p>
            <a:pPr marL="0" indent="0">
              <a:buNone/>
            </a:pPr>
            <a:endParaRPr lang="x-none" sz="1575"/>
          </a:p>
          <a:p>
            <a:pPr marL="285750" indent="-285750"/>
            <a:endParaRPr lang="x-none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/>
              <a:t>Домашнее 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 lnSpcReduction="10000"/>
          </a:bodyPr>
          <a:lstStyle/>
          <a:p>
            <a:r>
              <a:rPr lang="ru-RU" altLang="en-US"/>
              <a:t>Соответствие дампа техническим требованиям 	1</a:t>
            </a:r>
            <a:br>
              <a:rPr lang="ru-RU" altLang="en-US"/>
            </a:br>
            <a:endParaRPr lang="ru-RU" altLang="en-US"/>
          </a:p>
          <a:p>
            <a:r>
              <a:rPr lang="ru-RU" altLang="en-US"/>
              <a:t>Подходящие типы данных 	1</a:t>
            </a:r>
          </a:p>
          <a:p>
            <a:r>
              <a:rPr lang="ru-RU" altLang="en-US"/>
              <a:t>Именование таблиц, полей 	2</a:t>
            </a:r>
          </a:p>
          <a:p>
            <a:r>
              <a:rPr lang="ru-RU" altLang="en-US"/>
              <a:t>Ограничения PK 	1</a:t>
            </a:r>
          </a:p>
          <a:p>
            <a:r>
              <a:rPr lang="ru-RU" altLang="en-US"/>
              <a:t>Ограничения UK 	1</a:t>
            </a:r>
            <a:br>
              <a:rPr lang="ru-RU" altLang="en-US"/>
            </a:br>
            <a:endParaRPr lang="ru-RU" altLang="en-US"/>
          </a:p>
          <a:p>
            <a:r>
              <a:rPr lang="ru-RU" altLang="en-US"/>
              <a:t>Соответствие схемы 3НФ 	1</a:t>
            </a:r>
          </a:p>
          <a:p>
            <a:r>
              <a:rPr lang="ru-RU" altLang="en-US"/>
              <a:t>Данные в таблицах 	1</a:t>
            </a:r>
          </a:p>
        </p:txBody>
      </p:sp>
      <p:pic>
        <p:nvPicPr>
          <p:cNvPr id="8" name="Content Placeholder 7" descr="1428257369706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67360" y="1281430"/>
            <a:ext cx="1728470" cy="1341755"/>
          </a:xfrm>
          <a:prstGeom prst="rect">
            <a:avLst/>
          </a:prstGeom>
        </p:spPr>
      </p:pic>
      <p:pic>
        <p:nvPicPr>
          <p:cNvPr id="9" name="Content Placeholder 8" descr="data"/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>
          <a:xfrm>
            <a:off x="467360" y="2919730"/>
            <a:ext cx="1728470" cy="1161415"/>
          </a:xfrm>
          <a:prstGeom prst="rect">
            <a:avLst/>
          </a:prstGeom>
        </p:spPr>
      </p:pic>
      <p:pic>
        <p:nvPicPr>
          <p:cNvPr id="10" name="Content Placeholder 9" descr="datain"/>
          <p:cNvPicPr>
            <a:picLocks noGrp="1" noChangeAspect="1"/>
          </p:cNvPicPr>
          <p:nvPr>
            <p:ph idx="15"/>
          </p:nvPr>
        </p:nvPicPr>
        <p:blipFill>
          <a:blip r:embed="rId4"/>
          <a:stretch>
            <a:fillRect/>
          </a:stretch>
        </p:blipFill>
        <p:spPr>
          <a:xfrm>
            <a:off x="467360" y="4436745"/>
            <a:ext cx="1728470" cy="129603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  <a:t>6</a:t>
            </a:fld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altLang="ru-RU" sz="4800"/>
              <a:t>Спасибо за внимание!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Экран (4:3)</PresentationFormat>
  <Paragraphs>61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Noto Sans UI</vt:lpstr>
      <vt:lpstr>Тема Office</vt:lpstr>
      <vt:lpstr>Базы данных и сетевые технологии</vt:lpstr>
      <vt:lpstr>План</vt:lpstr>
      <vt:lpstr>Варианты операции JOIN</vt:lpstr>
      <vt:lpstr>Схема БД</vt:lpstr>
      <vt:lpstr>Схема БД</vt:lpstr>
      <vt:lpstr>Домашнее задание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normalization</dc:title>
  <dc:creator>Герман Криммель</dc:creator>
  <cp:keywords>БДиСТ;Практика;СПбГУ</cp:keywords>
  <cp:lastModifiedBy>Герман Криммель</cp:lastModifiedBy>
  <cp:revision>77</cp:revision>
  <dcterms:created xsi:type="dcterms:W3CDTF">2017-10-14T13:53:47Z</dcterms:created>
  <dcterms:modified xsi:type="dcterms:W3CDTF">2018-01-20T10:21:00Z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1049-10.1.0.5707</vt:lpwstr>
  </property>
</Properties>
</file>