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301" r:id="rId4"/>
    <p:sldId id="274" r:id="rId5"/>
    <p:sldId id="304" r:id="rId6"/>
    <p:sldId id="305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</a:p>
          <a:p>
            <a:pPr lvl="1"/>
            <a:r>
              <a:rPr lang="x-none" altLang="ru-RU" dirty="0"/>
              <a:t>Домашнее задание</a:t>
            </a:r>
          </a:p>
          <a:p>
            <a:pPr lvl="1"/>
            <a:r>
              <a:rPr lang="x-none" altLang="ru-RU" dirty="0">
                <a:sym typeface="+mn-ea"/>
              </a:rPr>
              <a:t>Выборка и фильтрация</a:t>
            </a:r>
          </a:p>
          <a:p>
            <a:pPr lvl="1"/>
            <a:r>
              <a:rPr lang="x-none" altLang="ru-RU" dirty="0">
                <a:sym typeface="+mn-ea"/>
              </a:rPr>
              <a:t>Подзапросы и их использование</a:t>
            </a:r>
          </a:p>
          <a:p>
            <a:pPr lvl="1"/>
            <a:r>
              <a:rPr lang="x-none" altLang="ru-RU" dirty="0"/>
              <a:t>Группировка значений</a:t>
            </a:r>
          </a:p>
          <a:p>
            <a:pPr lvl="1"/>
            <a:r>
              <a:rPr lang="x-none" altLang="ru-RU" dirty="0"/>
              <a:t>Фильтрация и группы</a:t>
            </a:r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 и баллы:</a:t>
            </a:r>
          </a:p>
          <a:p>
            <a:endParaRPr lang="ru-RU" altLang="en-US" sz="2400"/>
          </a:p>
          <a:p>
            <a:r>
              <a:rPr lang="ru-RU" altLang="en-US" sz="2400"/>
              <a:t>Ограничения CK</a:t>
            </a:r>
            <a:r>
              <a:rPr lang="x-none" altLang="ru-RU" sz="2400"/>
              <a:t>	-</a:t>
            </a:r>
            <a:r>
              <a:rPr lang="ru-RU" altLang="en-US" sz="2400"/>
              <a:t>	2</a:t>
            </a:r>
          </a:p>
          <a:p>
            <a:r>
              <a:rPr lang="ru-RU" altLang="en-US" sz="2400"/>
              <a:t>Ограничения FK	</a:t>
            </a:r>
            <a:r>
              <a:rPr lang="x-none" altLang="ru-RU" sz="2400"/>
              <a:t>-	</a:t>
            </a:r>
            <a:r>
              <a:rPr lang="ru-RU" altLang="en-US" sz="2400"/>
              <a:t>2</a:t>
            </a:r>
          </a:p>
          <a:p>
            <a:pPr marL="0" indent="0">
              <a:buNone/>
            </a:pPr>
            <a:endParaRPr lang="ru-RU" altLang="en-US" sz="2400"/>
          </a:p>
          <a:p>
            <a:r>
              <a:rPr lang="ru-RU" altLang="en-US" sz="2400"/>
              <a:t>Именование ограничений   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</a:p>
          <a:p>
            <a:r>
              <a:rPr lang="ru-RU" altLang="en-US" sz="2400"/>
              <a:t>Последовательности, связи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Выборка и фильтрация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8627" y="1443841"/>
            <a:ext cx="824674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2800" dirty="0">
                <a:solidFill>
                  <a:srgbClr val="9F2D20"/>
                </a:solidFill>
              </a:rPr>
              <a:t>SELECT</a:t>
            </a:r>
          </a:p>
          <a:p>
            <a:r>
              <a:rPr lang="ru-RU" altLang="en-US" sz="2800" dirty="0"/>
              <a:t>  [</a:t>
            </a:r>
            <a:r>
              <a:rPr lang="ru-RU" altLang="en-US" sz="2800" dirty="0">
                <a:solidFill>
                  <a:srgbClr val="9F2D20"/>
                </a:solidFill>
              </a:rPr>
              <a:t>DISTINCT </a:t>
            </a:r>
            <a:r>
              <a:rPr lang="ru-RU" altLang="en-US" sz="2800" dirty="0"/>
              <a:t>| </a:t>
            </a:r>
            <a:r>
              <a:rPr lang="ru-RU" altLang="en-US" sz="2800" dirty="0">
                <a:solidFill>
                  <a:srgbClr val="9F2D20"/>
                </a:solidFill>
              </a:rPr>
              <a:t>DISTINCTROW </a:t>
            </a:r>
            <a:r>
              <a:rPr lang="ru-RU" altLang="en-US" sz="2800" dirty="0"/>
              <a:t>| </a:t>
            </a:r>
            <a:r>
              <a:rPr lang="ru-RU" altLang="en-US" sz="2800" dirty="0">
                <a:solidFill>
                  <a:srgbClr val="9F2D20"/>
                </a:solidFill>
              </a:rPr>
              <a:t>ALL</a:t>
            </a:r>
            <a:r>
              <a:rPr lang="ru-RU" altLang="en-US" sz="2800" dirty="0"/>
              <a:t>]</a:t>
            </a:r>
          </a:p>
          <a:p>
            <a:r>
              <a:rPr lang="ru-RU" altLang="en-US" sz="2800" dirty="0"/>
              <a:t>  </a:t>
            </a:r>
            <a:r>
              <a:rPr lang="ru-RU" altLang="en-US" sz="2800" dirty="0" err="1"/>
              <a:t>select_expression</a:t>
            </a:r>
            <a:r>
              <a:rPr lang="ru-RU" altLang="en-US" sz="2800" dirty="0"/>
              <a:t>,...</a:t>
            </a:r>
          </a:p>
          <a:p>
            <a:r>
              <a:rPr lang="ru-RU" altLang="en-US" sz="2800" dirty="0">
                <a:solidFill>
                  <a:srgbClr val="9F2D20"/>
                </a:solidFill>
              </a:rPr>
              <a:t>FROM </a:t>
            </a:r>
            <a:r>
              <a:rPr lang="ru-RU" altLang="en-US" sz="2800" dirty="0" err="1"/>
              <a:t>table_references</a:t>
            </a:r>
            <a:endParaRPr lang="ru-RU" altLang="en-US" sz="2800" dirty="0"/>
          </a:p>
          <a:p>
            <a:r>
              <a:rPr lang="ru-RU" altLang="en-US" sz="2800" dirty="0"/>
              <a:t>[</a:t>
            </a:r>
            <a:r>
              <a:rPr lang="ru-RU" altLang="en-US" sz="2800" dirty="0">
                <a:solidFill>
                  <a:srgbClr val="9F2D20"/>
                </a:solidFill>
              </a:rPr>
              <a:t>WHERE </a:t>
            </a:r>
            <a:r>
              <a:rPr lang="ru-RU" altLang="en-US" sz="2800" dirty="0" err="1"/>
              <a:t>where_definition</a:t>
            </a:r>
            <a:r>
              <a:rPr lang="ru-RU" altLang="en-US" sz="2800" dirty="0"/>
              <a:t>]</a:t>
            </a:r>
          </a:p>
          <a:p>
            <a:r>
              <a:rPr lang="ru-RU" altLang="en-US" sz="2800" dirty="0"/>
              <a:t>[</a:t>
            </a:r>
            <a:r>
              <a:rPr lang="ru-RU" altLang="en-US" sz="2800" dirty="0">
                <a:solidFill>
                  <a:srgbClr val="9F2D20"/>
                </a:solidFill>
              </a:rPr>
              <a:t>GROUP </a:t>
            </a:r>
            <a:r>
              <a:rPr lang="ru-RU" altLang="en-US" sz="2800" dirty="0">
                <a:solidFill>
                  <a:srgbClr val="A02A1D"/>
                </a:solidFill>
              </a:rPr>
              <a:t>BY </a:t>
            </a:r>
            <a:r>
              <a:rPr lang="ru-RU" altLang="en-US" sz="2800" dirty="0"/>
              <a:t>{</a:t>
            </a:r>
            <a:r>
              <a:rPr lang="ru-RU" altLang="en-US" sz="2800" dirty="0" err="1"/>
              <a:t>unsigned_integer</a:t>
            </a:r>
            <a:r>
              <a:rPr lang="ru-RU" altLang="en-US" sz="2800" dirty="0"/>
              <a:t> | </a:t>
            </a:r>
            <a:r>
              <a:rPr lang="ru-RU" altLang="en-US" sz="2800" dirty="0" err="1"/>
              <a:t>col_name</a:t>
            </a:r>
            <a:r>
              <a:rPr lang="ru-RU" altLang="en-US" sz="2800" dirty="0"/>
              <a:t> | </a:t>
            </a:r>
            <a:r>
              <a:rPr lang="ru-RU" altLang="en-US" sz="2800" dirty="0" err="1"/>
              <a:t>formula</a:t>
            </a:r>
            <a:r>
              <a:rPr lang="ru-RU" altLang="en-US" sz="2800" dirty="0"/>
              <a:t>}]</a:t>
            </a:r>
          </a:p>
          <a:p>
            <a:r>
              <a:rPr lang="ru-RU" altLang="en-US" sz="2800" dirty="0"/>
              <a:t>[</a:t>
            </a:r>
            <a:r>
              <a:rPr lang="ru-RU" altLang="en-US" sz="2800" dirty="0">
                <a:solidFill>
                  <a:srgbClr val="9F2D20"/>
                </a:solidFill>
              </a:rPr>
              <a:t>HAVING </a:t>
            </a:r>
            <a:r>
              <a:rPr lang="ru-RU" altLang="en-US" sz="2800" dirty="0" err="1"/>
              <a:t>where_definition</a:t>
            </a:r>
            <a:r>
              <a:rPr lang="ru-RU" altLang="en-US" sz="2800" dirty="0"/>
              <a:t>]</a:t>
            </a:r>
          </a:p>
          <a:p>
            <a:r>
              <a:rPr lang="ru-RU" altLang="en-US" sz="2800" dirty="0"/>
              <a:t>[</a:t>
            </a:r>
            <a:r>
              <a:rPr lang="ru-RU" altLang="en-US" sz="2800" dirty="0">
                <a:solidFill>
                  <a:srgbClr val="9F2D20"/>
                </a:solidFill>
              </a:rPr>
              <a:t>ORDER BY</a:t>
            </a:r>
            <a:r>
              <a:rPr lang="ru-RU" altLang="en-US" sz="2800" dirty="0">
                <a:solidFill>
                  <a:srgbClr val="0070C0"/>
                </a:solidFill>
              </a:rPr>
              <a:t> </a:t>
            </a:r>
            <a:r>
              <a:rPr lang="ru-RU" altLang="en-US" sz="2800" dirty="0"/>
              <a:t>{</a:t>
            </a:r>
            <a:r>
              <a:rPr lang="ru-RU" altLang="en-US" sz="2800" dirty="0" err="1"/>
              <a:t>unsigned_integer</a:t>
            </a:r>
            <a:r>
              <a:rPr lang="ru-RU" altLang="en-US" sz="2800" dirty="0"/>
              <a:t> | </a:t>
            </a:r>
            <a:r>
              <a:rPr lang="ru-RU" altLang="en-US" sz="2800" dirty="0" err="1"/>
              <a:t>col_name</a:t>
            </a:r>
            <a:r>
              <a:rPr lang="ru-RU" altLang="en-US" sz="2800" dirty="0"/>
              <a:t> | </a:t>
            </a:r>
            <a:r>
              <a:rPr lang="ru-RU" altLang="en-US" sz="2800" dirty="0" err="1"/>
              <a:t>formula</a:t>
            </a:r>
            <a:r>
              <a:rPr lang="ru-RU" altLang="en-US" sz="2800" dirty="0"/>
              <a:t>} [</a:t>
            </a:r>
            <a:r>
              <a:rPr lang="ru-RU" altLang="en-US" sz="2800" dirty="0">
                <a:solidFill>
                  <a:srgbClr val="9F2D20"/>
                </a:solidFill>
              </a:rPr>
              <a:t>ASC </a:t>
            </a:r>
            <a:r>
              <a:rPr lang="ru-RU" altLang="en-US" sz="2800" dirty="0"/>
              <a:t>| </a:t>
            </a:r>
            <a:r>
              <a:rPr lang="ru-RU" altLang="en-US" sz="2800" dirty="0">
                <a:solidFill>
                  <a:srgbClr val="9F2D20"/>
                </a:solidFill>
              </a:rPr>
              <a:t>DESC</a:t>
            </a:r>
            <a:r>
              <a:rPr lang="ru-RU" altLang="en-US" sz="2800" dirty="0"/>
              <a:t>], ...]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Подзапросы и их использование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826071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2400" dirty="0">
                <a:solidFill>
                  <a:srgbClr val="9F2D20"/>
                </a:solidFill>
              </a:rPr>
              <a:t>SELECT </a:t>
            </a:r>
            <a:r>
              <a:rPr lang="ru-RU" altLang="en-US" sz="2400" dirty="0" err="1">
                <a:sym typeface="+mn-ea"/>
              </a:rPr>
              <a:t>select_expression</a:t>
            </a:r>
            <a:r>
              <a:rPr lang="ru-RU" altLang="en-US" sz="2400" dirty="0">
                <a:sym typeface="+mn-ea"/>
              </a:rPr>
              <a:t>,...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FROM </a:t>
            </a:r>
            <a:r>
              <a:rPr lang="ru-RU" altLang="en-US" sz="2400" dirty="0" err="1">
                <a:sym typeface="+mn-ea"/>
              </a:rPr>
              <a:t>table_references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WHERE </a:t>
            </a:r>
            <a:r>
              <a:rPr lang="x-none" altLang="ru-RU" sz="2400" dirty="0">
                <a:solidFill>
                  <a:schemeClr val="tx1"/>
                </a:solidFill>
              </a:rPr>
              <a:t>expretion_part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IN</a:t>
            </a:r>
          </a:p>
          <a:p>
            <a:r>
              <a:rPr lang="ru-RU" altLang="en-US" sz="2400" dirty="0"/>
              <a:t>       (</a:t>
            </a:r>
            <a:r>
              <a:rPr lang="ru-RU" altLang="en-US" sz="2400" dirty="0">
                <a:solidFill>
                  <a:srgbClr val="9F2D20"/>
                </a:solidFill>
              </a:rPr>
              <a:t>SELECT </a:t>
            </a:r>
            <a:r>
              <a:rPr lang="ru-RU" altLang="en-US" sz="2400" dirty="0" err="1">
                <a:sym typeface="+mn-ea"/>
              </a:rPr>
              <a:t>select_expression</a:t>
            </a:r>
            <a:r>
              <a:rPr lang="ru-RU" altLang="en-US" sz="2400" dirty="0">
                <a:sym typeface="+mn-ea"/>
              </a:rPr>
              <a:t>,...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FROM </a:t>
            </a:r>
            <a:r>
              <a:rPr lang="ru-RU" altLang="en-US" sz="2400" dirty="0" err="1">
                <a:sym typeface="+mn-ea"/>
              </a:rPr>
              <a:t>table_references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WHERE </a:t>
            </a:r>
            <a:r>
              <a:rPr lang="x-none" altLang="ru-RU" sz="2400" dirty="0">
                <a:sym typeface="+mn-ea"/>
              </a:rPr>
              <a:t>expretion_part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IN</a:t>
            </a:r>
          </a:p>
          <a:p>
            <a:r>
              <a:rPr lang="ru-RU" altLang="en-US" sz="2400" dirty="0"/>
              <a:t>          (</a:t>
            </a:r>
            <a:r>
              <a:rPr lang="ru-RU" altLang="en-US" sz="2400" dirty="0">
                <a:solidFill>
                  <a:srgbClr val="9F2D20"/>
                </a:solidFill>
              </a:rPr>
              <a:t>SELECT </a:t>
            </a:r>
            <a:r>
              <a:rPr lang="ru-RU" altLang="en-US" sz="2400" dirty="0" err="1">
                <a:sym typeface="+mn-ea"/>
              </a:rPr>
              <a:t>select_expression</a:t>
            </a:r>
            <a:r>
              <a:rPr lang="ru-RU" altLang="en-US" sz="2400" dirty="0">
                <a:sym typeface="+mn-ea"/>
              </a:rPr>
              <a:t>,...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FROM </a:t>
            </a:r>
            <a:r>
              <a:rPr lang="ru-RU" altLang="en-US" sz="2400" dirty="0" err="1">
                <a:sym typeface="+mn-ea"/>
              </a:rPr>
              <a:t>table_references</a:t>
            </a:r>
            <a:r>
              <a:rPr lang="ru-RU" altLang="en-US" sz="2400" dirty="0"/>
              <a:t> </a:t>
            </a:r>
            <a:r>
              <a:rPr lang="ru-RU" altLang="en-US" sz="2400" dirty="0">
                <a:solidFill>
                  <a:srgbClr val="9F2D20"/>
                </a:solidFill>
              </a:rPr>
              <a:t>WHERE </a:t>
            </a:r>
            <a:r>
              <a:rPr lang="ru-RU" altLang="en-US" sz="2400" dirty="0" err="1">
                <a:sym typeface="+mn-ea"/>
              </a:rPr>
              <a:t>where_definition</a:t>
            </a:r>
            <a:r>
              <a:rPr lang="ru-RU" altLang="en-US" sz="2400" dirty="0"/>
              <a:t>)</a:t>
            </a:r>
          </a:p>
          <a:p>
            <a:r>
              <a:rPr lang="ru-RU" altLang="en-US" sz="2400" dirty="0"/>
              <a:t>      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Группировка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AVG(&lt;</a:t>
            </a:r>
            <a:r>
              <a:rPr lang="x-none" altLang="ru-RU" sz="1600" dirty="0"/>
              <a:t>выражение</a:t>
            </a:r>
            <a:r>
              <a:rPr lang="x-none" altLang="ru-RU" sz="1600" dirty="0">
                <a:solidFill>
                  <a:srgbClr val="9F2D20"/>
                </a:solidFill>
              </a:rPr>
              <a:t>&gt;)</a:t>
            </a:r>
            <a:r>
              <a:rPr lang="x-none" altLang="ru-RU" sz="1600" dirty="0"/>
              <a:t> - арифметическое среднее для всех входных значений</a:t>
            </a:r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COUNT(*)</a:t>
            </a:r>
            <a:r>
              <a:rPr lang="ru-RU" sz="1600" dirty="0"/>
              <a:t> </a:t>
            </a:r>
            <a:r>
              <a:rPr lang="x-none" altLang="ru-RU" sz="1600" dirty="0"/>
              <a:t>- количество входных строк</a:t>
            </a:r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COUNT(&lt;</a:t>
            </a:r>
            <a:r>
              <a:rPr lang="x-none" altLang="ru-RU" sz="1600" dirty="0">
                <a:sym typeface="+mn-ea"/>
              </a:rPr>
              <a:t>выражение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&gt;)</a:t>
            </a:r>
            <a:r>
              <a:rPr lang="ru-RU" sz="1600" dirty="0">
                <a:sym typeface="+mn-ea"/>
              </a:rPr>
              <a:t> </a:t>
            </a:r>
            <a:r>
              <a:rPr lang="x-none" altLang="ru-RU" sz="1600" dirty="0">
                <a:sym typeface="+mn-ea"/>
              </a:rPr>
              <a:t>- количество входных строк, для которых значение выражения не NULL</a:t>
            </a:r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EVERY(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</a:t>
            </a:r>
            <a:r>
              <a:rPr lang="x-none" altLang="ru-RU" sz="1600" dirty="0">
                <a:sym typeface="+mn-ea"/>
              </a:rPr>
              <a:t>выражение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побитовое И для всех входных значений, не равных NULL</a:t>
            </a:r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MAX(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</a:t>
            </a:r>
            <a:r>
              <a:rPr lang="x-none" altLang="ru-RU" sz="1600" dirty="0">
                <a:sym typeface="+mn-ea"/>
              </a:rPr>
              <a:t>выражение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максимальное значение выражения среди всех входных данных</a:t>
            </a:r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MIN(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</a:t>
            </a:r>
            <a:r>
              <a:rPr lang="x-none" altLang="ru-RU" sz="1600" dirty="0">
                <a:sym typeface="+mn-ea"/>
              </a:rPr>
              <a:t>выражение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минимальное значение выражения среди всех входных данных</a:t>
            </a:r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SUM(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</a:t>
            </a:r>
            <a:r>
              <a:rPr lang="x-none" altLang="ru-RU" sz="1600" dirty="0">
                <a:sym typeface="+mn-ea"/>
              </a:rPr>
              <a:t>выражение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сумма значений выражения по всем входным данным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Экран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UI</vt:lpstr>
      <vt:lpstr>Тема Office</vt:lpstr>
      <vt:lpstr>Базы данных и сетевые технологии</vt:lpstr>
      <vt:lpstr>План</vt:lpstr>
      <vt:lpstr>Домашнее задание</vt:lpstr>
      <vt:lpstr>Выборка и фильтрация</vt:lpstr>
      <vt:lpstr>Подзапросы и их использование</vt:lpstr>
      <vt:lpstr>Группировка значений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93</cp:revision>
  <dcterms:created xsi:type="dcterms:W3CDTF">2017-10-30T15:49:19Z</dcterms:created>
  <dcterms:modified xsi:type="dcterms:W3CDTF">2018-01-20T10:20:13Z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