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01" r:id="rId4"/>
    <p:sldId id="274" r:id="rId5"/>
    <p:sldId id="304" r:id="rId6"/>
    <p:sldId id="305" r:id="rId7"/>
    <p:sldId id="307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5"/>
            <p14:sldId id="307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8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</a:p>
          <a:p>
            <a:pPr lvl="1"/>
            <a:r>
              <a:rPr lang="x-none" altLang="ru-RU" dirty="0"/>
              <a:t>Домашнее задание</a:t>
            </a:r>
          </a:p>
          <a:p>
            <a:pPr lvl="1"/>
            <a:r>
              <a:rPr lang="x-none" altLang="ru-RU" dirty="0">
                <a:sym typeface="+mn-ea"/>
              </a:rPr>
              <a:t>Математические функции</a:t>
            </a:r>
          </a:p>
          <a:p>
            <a:pPr lvl="1"/>
            <a:r>
              <a:rPr lang="x-none" altLang="ru-RU" dirty="0">
                <a:sym typeface="+mn-ea"/>
              </a:rPr>
              <a:t>Строковые функции</a:t>
            </a:r>
          </a:p>
          <a:p>
            <a:pPr lvl="1"/>
            <a:r>
              <a:rPr lang="x-none" altLang="ru-RU" dirty="0"/>
              <a:t>Условные функции</a:t>
            </a:r>
          </a:p>
          <a:p>
            <a:pPr lvl="1"/>
            <a:r>
              <a:rPr lang="x-none" altLang="ru-RU" dirty="0"/>
              <a:t>Другие функции</a:t>
            </a:r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оценки:</a:t>
            </a:r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</a:p>
          <a:p>
            <a:r>
              <a:rPr lang="x-none" altLang="ru-RU" sz="2400"/>
              <a:t>Правильные группировки</a:t>
            </a:r>
          </a:p>
          <a:p>
            <a:r>
              <a:rPr lang="x-none" sz="2400"/>
              <a:t>Уникальность запроса</a:t>
            </a:r>
          </a:p>
          <a:p>
            <a:r>
              <a:rPr lang="x-none" altLang="ru-RU" sz="2400"/>
              <a:t>Оптимизация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Математические функции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834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ru-RU" sz="2400">
                <a:solidFill>
                  <a:srgbClr val="9F2D20"/>
                </a:solidFill>
              </a:rPr>
              <a:t>Математические операторы: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Сложение/Умножение/etc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Возведение в квадрат/куб/факториал/модуль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Битовые операции</a:t>
            </a:r>
            <a:br>
              <a:rPr lang="x-none" altLang="ru-RU" sz="2400">
                <a:solidFill>
                  <a:schemeClr val="tx1"/>
                </a:solidFill>
              </a:rPr>
            </a:br>
            <a:endParaRPr lang="x-none" altLang="ru-RU" sz="2400">
              <a:solidFill>
                <a:schemeClr val="tx1"/>
              </a:solidFill>
            </a:endParaRPr>
          </a:p>
          <a:p>
            <a:r>
              <a:rPr lang="x-none" altLang="ru-RU" sz="2400">
                <a:solidFill>
                  <a:srgbClr val="9F2D20"/>
                </a:solidFill>
              </a:rPr>
              <a:t>Математические функции: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Возведение в степень, логарифмы</a:t>
            </a: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ru-RU" sz="2000">
                <a:solidFill>
                  <a:schemeClr val="tx1"/>
                </a:solidFill>
              </a:rPr>
              <a:t>Константы, усечение, округление</a:t>
            </a:r>
            <a:br>
              <a:rPr lang="x-none" altLang="ru-RU" sz="2400">
                <a:solidFill>
                  <a:schemeClr val="tx1"/>
                </a:solidFill>
              </a:rPr>
            </a:br>
            <a:endParaRPr lang="x-none" altLang="ru-RU" sz="2400">
              <a:solidFill>
                <a:schemeClr val="tx1"/>
              </a:solidFill>
            </a:endParaRPr>
          </a:p>
          <a:p>
            <a:r>
              <a:rPr lang="x-none" altLang="ru-RU" sz="2400">
                <a:solidFill>
                  <a:srgbClr val="9F2D20"/>
                </a:solidFill>
              </a:rPr>
              <a:t>Тригонометрические функции</a:t>
            </a:r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Строковые функции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99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400">
                <a:solidFill>
                  <a:srgbClr val="9F2D20"/>
                </a:solidFill>
              </a:rPr>
              <a:t>Обычные строки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SQL строковые функции и операторы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Другие строковые функции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>
                <a:solidFill>
                  <a:schemeClr val="tx1"/>
                </a:solidFill>
              </a:rPr>
              <a:t>Встроенные преобразования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x-none" sz="2400">
              <a:solidFill>
                <a:schemeClr val="tx1"/>
              </a:solidFill>
            </a:endParaRPr>
          </a:p>
          <a:p>
            <a:pPr marL="342900" indent="-342900"/>
            <a:r>
              <a:rPr lang="x-none" sz="2400">
                <a:solidFill>
                  <a:srgbClr val="9F2D20"/>
                </a:solidFill>
              </a:rPr>
              <a:t>Бинарные строки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/>
              <a:t>Операторы и функции для работы с битовыми строками</a:t>
            </a:r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sz="2000"/>
              <a:t>Другие функции для работы с бинарными строками</a:t>
            </a:r>
          </a:p>
          <a:p>
            <a:pPr marL="342900" indent="-342900">
              <a:buFont typeface="Arial" panose="02080604020202020204" charset="0"/>
              <a:buChar char="•"/>
            </a:pPr>
            <a:endParaRPr lang="x-none" sz="2400"/>
          </a:p>
          <a:p>
            <a:r>
              <a:rPr lang="x-none" sz="2400">
                <a:solidFill>
                  <a:srgbClr val="9F2D20"/>
                </a:solidFill>
              </a:rPr>
              <a:t>Bit String</a:t>
            </a:r>
          </a:p>
          <a:p>
            <a:endParaRPr lang="x-none" sz="2400">
              <a:solidFill>
                <a:srgbClr val="A02A1D"/>
              </a:solidFill>
            </a:endParaRPr>
          </a:p>
          <a:p>
            <a:r>
              <a:rPr lang="x-none" sz="2400">
                <a:solidFill>
                  <a:srgbClr val="9F2D20"/>
                </a:solidFill>
              </a:rPr>
              <a:t>Регулярные выражения</a:t>
            </a:r>
            <a:endParaRPr lang="x-none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Условные функции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CASE WHEN </a:t>
            </a:r>
            <a:r>
              <a:rPr lang="x-none" sz="2400" dirty="0"/>
              <a:t>condition </a:t>
            </a:r>
            <a:r>
              <a:rPr lang="x-none" sz="2400" dirty="0">
                <a:solidFill>
                  <a:srgbClr val="9F2D20"/>
                </a:solidFill>
              </a:rPr>
              <a:t>THEN </a:t>
            </a:r>
            <a:r>
              <a:rPr lang="x-none" sz="2400" dirty="0"/>
              <a:t>result</a:t>
            </a:r>
          </a:p>
          <a:p>
            <a:pPr marL="0" indent="0">
              <a:buNone/>
            </a:pPr>
            <a:r>
              <a:rPr lang="x-none" sz="2400" dirty="0"/>
              <a:t>	[</a:t>
            </a:r>
            <a:r>
              <a:rPr lang="x-none" sz="2400" dirty="0">
                <a:solidFill>
                  <a:srgbClr val="9F2D20"/>
                </a:solidFill>
              </a:rPr>
              <a:t>WHEN</a:t>
            </a:r>
            <a:r>
              <a:rPr lang="x-none" sz="2400" dirty="0"/>
              <a:t>...]</a:t>
            </a:r>
          </a:p>
          <a:p>
            <a:pPr marL="0" indent="0">
              <a:buNone/>
            </a:pPr>
            <a:r>
              <a:rPr lang="x-none" sz="2400" dirty="0"/>
              <a:t>	[</a:t>
            </a:r>
            <a:r>
              <a:rPr lang="x-none" sz="2400" dirty="0">
                <a:solidFill>
                  <a:srgbClr val="9F2D20"/>
                </a:solidFill>
              </a:rPr>
              <a:t>ELSE </a:t>
            </a:r>
            <a:r>
              <a:rPr lang="x-none" sz="2400" dirty="0"/>
              <a:t>result]</a:t>
            </a:r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END</a:t>
            </a: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COALEASCE</a:t>
            </a:r>
            <a:r>
              <a:rPr lang="x-none" sz="2400" dirty="0"/>
              <a:t>(value [, ...]) </a:t>
            </a:r>
            <a:r>
              <a:rPr lang="x-none" sz="2400" dirty="0">
                <a:solidFill>
                  <a:schemeClr val="accent3">
                    <a:lumMod val="75000"/>
                  </a:schemeClr>
                </a:solidFill>
              </a:rPr>
              <a:t>//  first not null</a:t>
            </a:r>
          </a:p>
          <a:p>
            <a:pPr marL="0" indent="0">
              <a:buNone/>
            </a:pPr>
            <a:endParaRPr lang="x-non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GREATEST</a:t>
            </a:r>
            <a:r>
              <a:rPr lang="x-none" sz="2400" dirty="0"/>
              <a:t>(value [, ...])</a:t>
            </a:r>
          </a:p>
          <a:p>
            <a:pPr marL="0" indent="0">
              <a:buNone/>
            </a:pPr>
            <a:r>
              <a:rPr lang="x-none" sz="2400" dirty="0">
                <a:solidFill>
                  <a:srgbClr val="9F2D20"/>
                </a:solidFill>
              </a:rPr>
              <a:t>LEAST</a:t>
            </a:r>
            <a:r>
              <a:rPr lang="x-none" sz="2400" dirty="0"/>
              <a:t>(value [,...])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Другие функции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Форматирования времени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Временные</a:t>
            </a:r>
          </a:p>
          <a:p>
            <a:pPr marL="742950" lvl="1" indent="-285750"/>
            <a:r>
              <a:rPr lang="x-none" sz="1800" dirty="0"/>
              <a:t>age(</a:t>
            </a:r>
            <a:r>
              <a:rPr lang="x-none" sz="1800" dirty="0">
                <a:sym typeface="+mn-ea"/>
              </a:rPr>
              <a:t>timestamp</a:t>
            </a:r>
            <a:r>
              <a:rPr lang="x-none" sz="1800" dirty="0"/>
              <a:t>, </a:t>
            </a:r>
            <a:r>
              <a:rPr lang="x-none" sz="1800" dirty="0">
                <a:sym typeface="+mn-ea"/>
              </a:rPr>
              <a:t>timestamp</a:t>
            </a:r>
            <a:r>
              <a:rPr lang="x-none" sz="1800" dirty="0"/>
              <a:t>)</a:t>
            </a:r>
          </a:p>
          <a:p>
            <a:pPr marL="742950" lvl="1" indent="-285750"/>
            <a:r>
              <a:rPr lang="x-none" sz="1800" dirty="0"/>
              <a:t>date_part(text, timestamp)</a:t>
            </a:r>
          </a:p>
          <a:p>
            <a:pPr marL="742950" lvl="1" indent="-285750"/>
            <a:r>
              <a:rPr lang="x-none" sz="1800" dirty="0"/>
              <a:t>now()</a:t>
            </a:r>
          </a:p>
          <a:p>
            <a:pPr marL="742950" lvl="1" indent="-285750"/>
            <a:r>
              <a:rPr lang="x-none" sz="1800" dirty="0"/>
              <a:t>clock_timestamp()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перечислениями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Геометрические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IP адресов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Полнотекстового поиска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последовательностями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массивами, JSON, XML</a:t>
            </a:r>
          </a:p>
          <a:p>
            <a:pPr marL="0" indent="0">
              <a:buNone/>
            </a:pPr>
            <a:r>
              <a:rPr lang="x-none" sz="1800" dirty="0">
                <a:solidFill>
                  <a:srgbClr val="9F2D20"/>
                </a:solidFill>
              </a:rPr>
              <a:t>Работы с подзапросами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Экран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UI</vt:lpstr>
      <vt:lpstr>Тема Office</vt:lpstr>
      <vt:lpstr>Базы данных и сетевые технологии</vt:lpstr>
      <vt:lpstr>План</vt:lpstr>
      <vt:lpstr>Домашнее задание</vt:lpstr>
      <vt:lpstr>Математические функции</vt:lpstr>
      <vt:lpstr>Строковые функции</vt:lpstr>
      <vt:lpstr>Условные функции</vt:lpstr>
      <vt:lpstr>Другие функции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103</cp:revision>
  <dcterms:created xsi:type="dcterms:W3CDTF">2017-11-09T23:03:47Z</dcterms:created>
  <dcterms:modified xsi:type="dcterms:W3CDTF">2018-01-20T10:19:56Z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