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301" r:id="rId4"/>
    <p:sldId id="309" r:id="rId5"/>
    <p:sldId id="310" r:id="rId6"/>
    <p:sldId id="274" r:id="rId7"/>
    <p:sldId id="304" r:id="rId8"/>
    <p:sldId id="306" r:id="rId9"/>
    <p:sldId id="305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301"/>
            <p14:sldId id="309"/>
            <p14:sldId id="310"/>
            <p14:sldId id="274"/>
            <p14:sldId id="304"/>
            <p14:sldId id="306"/>
            <p14:sldId id="30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205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</a:p>
          <a:p>
            <a:pPr lvl="1"/>
            <a:r>
              <a:rPr lang="x-none" altLang="ru-RU" dirty="0"/>
              <a:t>Домашнее задание</a:t>
            </a:r>
          </a:p>
          <a:p>
            <a:pPr lvl="1"/>
            <a:r>
              <a:rPr lang="x-none" altLang="ru-RU" dirty="0">
                <a:sym typeface="+mn-ea"/>
              </a:rPr>
              <a:t>Представления</a:t>
            </a:r>
          </a:p>
          <a:p>
            <a:pPr lvl="1"/>
            <a:r>
              <a:rPr lang="x-none" altLang="en-US" dirty="0"/>
              <a:t>Оконные функции</a:t>
            </a:r>
          </a:p>
          <a:p>
            <a:pPr lvl="1"/>
            <a:r>
              <a:rPr lang="en-US" altLang="ru-RU" dirty="0"/>
              <a:t>EXPLAIN</a:t>
            </a:r>
          </a:p>
          <a:p>
            <a:pPr lvl="1"/>
            <a:r>
              <a:rPr lang="ru-RU" altLang="ru-RU" dirty="0"/>
              <a:t>Параметры планировщика</a:t>
            </a:r>
          </a:p>
          <a:p>
            <a:pPr lvl="1"/>
            <a:r>
              <a:rPr lang="ru-RU" altLang="ru-RU" dirty="0"/>
              <a:t>Индексы</a:t>
            </a:r>
          </a:p>
          <a:p>
            <a:pPr marL="0" indent="0">
              <a:buNone/>
            </a:pP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ru-RU" sz="2400"/>
              <a:t>Критерии оценки:</a:t>
            </a:r>
          </a:p>
          <a:p>
            <a:endParaRPr lang="ru-RU" altLang="en-US" sz="2400"/>
          </a:p>
          <a:p>
            <a:r>
              <a:rPr lang="x-none" altLang="ru-RU" sz="2400"/>
              <a:t>Наличие параметров</a:t>
            </a:r>
            <a:endParaRPr lang="ru-RU" altLang="en-US" sz="2400"/>
          </a:p>
          <a:p>
            <a:r>
              <a:rPr lang="x-none" altLang="ru-RU" sz="2400"/>
              <a:t>Корректность запроса</a:t>
            </a:r>
            <a:endParaRPr lang="ru-RU" altLang="en-US" sz="2400"/>
          </a:p>
          <a:p>
            <a:r>
              <a:rPr lang="x-none" altLang="ru-RU" sz="2400"/>
              <a:t>Правильные JOIN</a:t>
            </a:r>
          </a:p>
          <a:p>
            <a:r>
              <a:rPr lang="x-none" altLang="ru-RU" sz="2400"/>
              <a:t>Правильные группировки</a:t>
            </a:r>
          </a:p>
          <a:p>
            <a:r>
              <a:rPr lang="x-none" sz="2400"/>
              <a:t>Уникальность запроса</a:t>
            </a:r>
          </a:p>
          <a:p>
            <a:r>
              <a:rPr lang="x-none" altLang="ru-RU" sz="2400"/>
              <a:t>Оптимизация</a:t>
            </a:r>
          </a:p>
        </p:txBody>
      </p:sp>
      <p:pic>
        <p:nvPicPr>
          <p:cNvPr id="8" name="Content Placeholder 7" descr="142825736970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Представления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97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US" sz="2400" dirty="0">
                <a:solidFill>
                  <a:schemeClr val="tx1"/>
                </a:solidFill>
              </a:rPr>
              <a:t>Представления (</a:t>
            </a:r>
            <a:r>
              <a:rPr lang="x-none" altLang="en-US" sz="2400" dirty="0">
                <a:solidFill>
                  <a:srgbClr val="9F2D20"/>
                </a:solidFill>
              </a:rPr>
              <a:t>VIEW</a:t>
            </a:r>
            <a:r>
              <a:rPr lang="x-none" altLang="en-US" sz="2400" dirty="0">
                <a:solidFill>
                  <a:schemeClr val="tx1"/>
                </a:solidFill>
              </a:rPr>
              <a:t>) </a:t>
            </a:r>
            <a:r>
              <a:rPr lang="en-US" altLang="ru-RU" sz="2400" dirty="0"/>
              <a:t>– </a:t>
            </a:r>
            <a:r>
              <a:rPr lang="x-none" altLang="en-US" sz="2400" dirty="0"/>
              <a:t>таблицы чье содержание выбирается или получается из других таблиц.</a:t>
            </a:r>
          </a:p>
          <a:p>
            <a:endParaRPr altLang="ru-RU" dirty="0"/>
          </a:p>
          <a:p>
            <a:endParaRPr lang="ru-RU" altLang="ru-RU" sz="2000" dirty="0"/>
          </a:p>
          <a:p>
            <a:r>
              <a:rPr lang="ru-RU" altLang="ru-RU" sz="2400" dirty="0"/>
              <a:t>    </a:t>
            </a:r>
          </a:p>
          <a:p>
            <a:r>
              <a:rPr lang="ru-RU" altLang="ru-RU" sz="2400" dirty="0">
                <a:solidFill>
                  <a:srgbClr val="9F2D20"/>
                </a:solidFill>
              </a:rPr>
              <a:t>CREATE VIEW</a:t>
            </a:r>
            <a:r>
              <a:rPr lang="ru-RU" altLang="ru-RU" sz="2400" dirty="0"/>
              <a:t> Nameorders</a:t>
            </a:r>
          </a:p>
          <a:p>
            <a:r>
              <a:rPr lang="ru-RU" altLang="ru-RU" sz="2400" dirty="0"/>
              <a:t>          </a:t>
            </a:r>
            <a:r>
              <a:rPr lang="ru-RU" altLang="ru-RU" sz="2400" dirty="0">
                <a:solidFill>
                  <a:srgbClr val="9F2D20"/>
                </a:solidFill>
              </a:rPr>
              <a:t>AS SELECT</a:t>
            </a:r>
            <a:r>
              <a:rPr lang="ru-RU" altLang="ru-RU" sz="2400" dirty="0"/>
              <a:t> onum, amt, a.snum, sname, cname</a:t>
            </a:r>
          </a:p>
          <a:p>
            <a:r>
              <a:rPr lang="ru-RU" altLang="ru-RU" sz="2400" dirty="0"/>
              <a:t>             </a:t>
            </a:r>
            <a:r>
              <a:rPr lang="ru-RU" altLang="ru-RU" sz="2400" dirty="0">
                <a:solidFill>
                  <a:srgbClr val="9F2D20"/>
                </a:solidFill>
              </a:rPr>
              <a:t>FROM </a:t>
            </a:r>
            <a:r>
              <a:rPr lang="ru-RU" altLang="ru-RU" sz="2400" dirty="0"/>
              <a:t>Orders a, Customers b, Salespeople c</a:t>
            </a:r>
          </a:p>
          <a:p>
            <a:r>
              <a:rPr lang="ru-RU" altLang="ru-RU" sz="2400" dirty="0"/>
              <a:t>             </a:t>
            </a:r>
            <a:r>
              <a:rPr lang="ru-RU" altLang="ru-RU" sz="2400" dirty="0">
                <a:solidFill>
                  <a:srgbClr val="9F2D20"/>
                </a:solidFill>
              </a:rPr>
              <a:t>WHERE </a:t>
            </a:r>
            <a:r>
              <a:rPr lang="ru-RU" altLang="ru-RU" sz="2400" dirty="0"/>
              <a:t>a.cnum = b.cnum</a:t>
            </a:r>
          </a:p>
          <a:p>
            <a:r>
              <a:rPr lang="ru-RU" altLang="ru-RU" sz="2400" dirty="0"/>
              <a:t>               </a:t>
            </a:r>
            <a:r>
              <a:rPr lang="ru-RU" altLang="ru-RU" sz="2400" dirty="0">
                <a:solidFill>
                  <a:srgbClr val="9F2D20"/>
                </a:solidFill>
              </a:rPr>
              <a:t>AND </a:t>
            </a:r>
            <a:r>
              <a:rPr lang="ru-RU" altLang="ru-RU" sz="2400" dirty="0"/>
              <a:t>a.snum = c.snum;</a:t>
            </a:r>
          </a:p>
          <a:p>
            <a:endParaRPr lang="x-none" altLang="ru-RU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dirty="0">
                <a:sym typeface="+mn-ea"/>
              </a:rPr>
              <a:t>ОКОННЫЕ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268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ОКОННЫЕ ФУНКЦИИ: </a:t>
            </a:r>
          </a:p>
          <a:p>
            <a:endParaRPr lang="x-none" altLang="ru-RU" sz="2300" dirty="0">
              <a:sym typeface="+mn-ea"/>
            </a:endParaRPr>
          </a:p>
          <a:p>
            <a:r>
              <a:rPr lang="x-none" altLang="ru-RU" sz="2300" dirty="0">
                <a:sym typeface="+mn-ea"/>
              </a:rPr>
              <a:t>функция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 OVER 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(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PARTITION BY [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]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)</a:t>
            </a:r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(salary)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() as total_salary</a:t>
            </a:r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</a:t>
            </a:r>
            <a:r>
              <a:rPr lang="x-none" altLang="ru-RU" sz="2300" dirty="0">
                <a:sym typeface="+mn-ea"/>
              </a:rPr>
              <a:t>salary</a:t>
            </a:r>
            <a:r>
              <a:rPr lang="x-none" altLang="ru-RU" sz="2300" dirty="0"/>
              <a:t>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</a:t>
            </a:r>
            <a:r>
              <a:rPr lang="x-none" altLang="ru-RU" sz="2300" dirty="0">
                <a:solidFill>
                  <a:srgbClr val="9F2D20"/>
                </a:solidFill>
              </a:rPr>
              <a:t>ORDER BY </a:t>
            </a:r>
            <a:r>
              <a:rPr lang="x-none" altLang="ru-RU" sz="2300" dirty="0">
                <a:solidFill>
                  <a:schemeClr val="tx1"/>
                </a:solidFill>
              </a:rPr>
              <a:t>salary </a:t>
            </a:r>
            <a:r>
              <a:rPr lang="x-none" altLang="ru-RU" sz="2300" dirty="0">
                <a:solidFill>
                  <a:srgbClr val="9F2D20"/>
                </a:solidFill>
              </a:rPr>
              <a:t>DESC</a:t>
            </a:r>
            <a:r>
              <a:rPr lang="x-none" altLang="ru-RU" sz="2300" dirty="0"/>
              <a:t>)</a:t>
            </a:r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(salary)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</a:t>
            </a:r>
            <a:r>
              <a:rPr lang="x-none" altLang="ru-RU" sz="2300" dirty="0">
                <a:solidFill>
                  <a:srgbClr val="9F2D20"/>
                </a:solidFill>
              </a:rPr>
              <a:t>PARTITION BY</a:t>
            </a:r>
            <a:r>
              <a:rPr lang="x-none" altLang="ru-RU" sz="2300" dirty="0"/>
              <a:t> depname </a:t>
            </a:r>
            <a:r>
              <a:rPr lang="x-none" altLang="ru-RU" sz="2300" dirty="0">
                <a:solidFill>
                  <a:srgbClr val="9F2D20"/>
                </a:solidFill>
              </a:rPr>
              <a:t>ORDER BY</a:t>
            </a:r>
            <a:r>
              <a:rPr lang="x-none" altLang="ru-RU" sz="2300" dirty="0"/>
              <a:t> salary </a:t>
            </a:r>
            <a:r>
              <a:rPr lang="x-none" altLang="ru-RU" sz="2300" dirty="0">
                <a:solidFill>
                  <a:srgbClr val="9F2D20"/>
                </a:solidFill>
              </a:rPr>
              <a:t>DESC</a:t>
            </a:r>
            <a:r>
              <a:rPr lang="x-none" altLang="ru-RU" sz="2300" dirty="0"/>
              <a:t>) </a:t>
            </a:r>
          </a:p>
          <a:p>
            <a:pPr lvl="1" indent="0">
              <a:buClrTx/>
              <a:buFont typeface="Arial" panose="02080604020202020204" charset="0"/>
              <a:buNone/>
            </a:pPr>
            <a:endParaRPr lang="x-none" altLang="ru-RU" sz="2300" dirty="0"/>
          </a:p>
          <a:p>
            <a:pPr marL="0" lvl="1" indent="0">
              <a:buClrTx/>
              <a:buFont typeface="Arial" panose="02080604020202020204" charset="0"/>
              <a:buNone/>
            </a:pPr>
            <a:r>
              <a:rPr lang="x-none" altLang="ru-RU" sz="2300" dirty="0">
                <a:solidFill>
                  <a:srgbClr val="9F2D20"/>
                </a:solidFill>
              </a:rPr>
              <a:t>WINDOW </a:t>
            </a:r>
            <a:r>
              <a:rPr lang="x-none" altLang="ru-RU" sz="2300" dirty="0"/>
              <a:t>- сахар для избежания дублирования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en-US" altLang="ru-RU" sz="2800" dirty="0"/>
              <a:t>EXPLAIN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460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ru-RU" sz="2400" dirty="0">
                <a:solidFill>
                  <a:srgbClr val="9F2D20"/>
                </a:solidFill>
              </a:rPr>
              <a:t>EXPLAIN </a:t>
            </a:r>
            <a:r>
              <a:rPr lang="en-US" altLang="ru-RU" sz="2400" dirty="0"/>
              <a:t>– </a:t>
            </a:r>
            <a:r>
              <a:rPr lang="ru-RU" altLang="ru-RU" sz="2000" dirty="0"/>
              <a:t>вывод иерархии у</a:t>
            </a:r>
            <a:r>
              <a:rPr lang="x-none" altLang="ru-RU" sz="2000" dirty="0"/>
              <a:t>з</a:t>
            </a:r>
            <a:r>
              <a:rPr lang="ru-RU" altLang="ru-RU" sz="2000" dirty="0"/>
              <a:t>лов плана выборки</a:t>
            </a:r>
            <a:br>
              <a:rPr lang="x-none" altLang="ru-RU" sz="2400" dirty="0">
                <a:solidFill>
                  <a:schemeClr val="tx1"/>
                </a:solidFill>
              </a:rPr>
            </a:br>
            <a:endParaRPr lang="x-none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Каждый узел содержит</a:t>
            </a:r>
            <a:r>
              <a:rPr lang="x-none" altLang="ru-RU" sz="2400" dirty="0">
                <a:solidFill>
                  <a:srgbClr val="9F2D20"/>
                </a:solidFill>
              </a:rPr>
              <a:t>: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стоимость потраченную до работ по узлу</a:t>
            </a:r>
            <a:endParaRPr lang="x-none" altLang="ru-RU" sz="2000" dirty="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стоимость работ после выполнения узла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число строк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средняя длина строки</a:t>
            </a:r>
          </a:p>
          <a:p>
            <a:endParaRPr lang="ru-RU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Стоимость</a:t>
            </a:r>
            <a:r>
              <a:rPr lang="ru-RU" altLang="ru-RU" sz="2400" dirty="0"/>
              <a:t> – количество обращений на получение страниц с диска</a:t>
            </a:r>
          </a:p>
          <a:p>
            <a:endParaRPr lang="ru-RU" altLang="ru-RU" sz="2400" dirty="0"/>
          </a:p>
          <a:p>
            <a:r>
              <a:rPr lang="ru-RU" altLang="ru-RU" sz="2400" dirty="0"/>
              <a:t>Небольшое количество записей →</a:t>
            </a:r>
            <a:r>
              <a:rPr lang="en-US" altLang="ru-RU" sz="2400" dirty="0"/>
              <a:t> </a:t>
            </a:r>
            <a:r>
              <a:rPr lang="ru-RU" altLang="ru-RU" sz="2400" dirty="0"/>
              <a:t>последовательное чтение таблицы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Параметры планировщика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216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ru-RU" sz="2400" dirty="0">
                <a:solidFill>
                  <a:srgbClr val="9F2D20"/>
                </a:solidFill>
              </a:rPr>
              <a:t>Параметры</a:t>
            </a:r>
            <a:r>
              <a:rPr lang="en-US" altLang="ru-RU" sz="2400" dirty="0">
                <a:solidFill>
                  <a:srgbClr val="9F2D20"/>
                </a:solidFill>
              </a:rPr>
              <a:t>:</a:t>
            </a:r>
          </a:p>
          <a:p>
            <a:endParaRPr lang="x-none" sz="2400" dirty="0">
              <a:solidFill>
                <a:srgbClr val="9F2D20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enable_nestloop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enable_seqscan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x-none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enable_sort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enable_indexscan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enable_indexonlyscan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enable_mergejoin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enable_bitmapscan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enable_hashagg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enable_hashjoin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enable_tidscan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enable_material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x-non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Параметры планировщика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067CA6-2D92-4602-87FB-B81B94BA46B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Установка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значения параметра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9F2D20"/>
                </a:solidFill>
                <a:latin typeface="Calibri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param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# SET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enable_nestloop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Получение значения параметра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F2D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SHOW </a:t>
            </a:r>
            <a:r>
              <a:rPr lang="en-US" sz="2400" dirty="0" err="1">
                <a:solidFill>
                  <a:prstClr val="black"/>
                </a:solidFill>
              </a:rPr>
              <a:t>enable_nestloop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Перед проверкой необходимо запустить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F2D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ANALYZE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rgbClr val="9F2D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Использование индексов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WHERE</a:t>
            </a:r>
            <a:endParaRPr lang="x-none" sz="2400" dirty="0"/>
          </a:p>
          <a:p>
            <a:pPr lvl="1"/>
            <a:r>
              <a:rPr lang="ru-RU" sz="2000" dirty="0"/>
              <a:t>Обычные индексы</a:t>
            </a:r>
            <a:endParaRPr lang="x-none" sz="2000" dirty="0"/>
          </a:p>
          <a:p>
            <a:pPr lvl="1"/>
            <a:r>
              <a:rPr lang="ru-RU" sz="2000" dirty="0"/>
              <a:t>Многоколоночные индексы</a:t>
            </a:r>
            <a:endParaRPr lang="en-US" sz="2000" dirty="0"/>
          </a:p>
          <a:p>
            <a:pPr lvl="1"/>
            <a:r>
              <a:rPr lang="ru-RU" sz="2000" dirty="0"/>
              <a:t>Комбинирование индексов</a:t>
            </a:r>
            <a:endParaRPr lang="en-US" sz="20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ORDER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Создание индекса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CREATE INDEX </a:t>
            </a:r>
            <a:r>
              <a:rPr lang="en-US" sz="2400" dirty="0"/>
              <a:t>[name] </a:t>
            </a:r>
            <a:r>
              <a:rPr lang="en-US" sz="2400" dirty="0">
                <a:solidFill>
                  <a:srgbClr val="9F2D20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table_name</a:t>
            </a:r>
            <a:r>
              <a:rPr lang="en-US" sz="2400" dirty="0"/>
              <a:t>((expression))</a:t>
            </a:r>
            <a:endParaRPr lang="x-none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Экран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UI</vt:lpstr>
      <vt:lpstr>Тема Office</vt:lpstr>
      <vt:lpstr>Базы данных и сетевые технологии</vt:lpstr>
      <vt:lpstr>План</vt:lpstr>
      <vt:lpstr>Домашнее задание</vt:lpstr>
      <vt:lpstr>Представления</vt:lpstr>
      <vt:lpstr>ОКОННЫЕ ФУНКЦИИ</vt:lpstr>
      <vt:lpstr>EXPLAIN</vt:lpstr>
      <vt:lpstr>Параметры планировщика</vt:lpstr>
      <vt:lpstr>Параметры планировщика</vt:lpstr>
      <vt:lpstr>Использование индексов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129</cp:revision>
  <dcterms:created xsi:type="dcterms:W3CDTF">2017-11-25T15:23:36Z</dcterms:created>
  <dcterms:modified xsi:type="dcterms:W3CDTF">2018-01-20T10:19:24Z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