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320" r:id="rId4"/>
    <p:sldId id="309" r:id="rId5"/>
    <p:sldId id="310" r:id="rId6"/>
    <p:sldId id="274" r:id="rId7"/>
    <p:sldId id="304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301"/>
            <p14:sldId id="274"/>
            <p14:sldId id="304"/>
            <p14:sldId id="306"/>
            <p14:sldId id="305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6"/>
      </p:cViewPr>
      <p:guideLst>
        <p:guide orient="horz" pos="2205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  <a:endParaRPr lang="ru-RU" altLang="ru-RU" sz="2400" dirty="0">
              <a:latin typeface="Noto Sans UI" charset="0"/>
            </a:endParaRP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Задачи на пару</a:t>
            </a:r>
            <a:endParaRPr lang="x-none" altLang="en-US" dirty="0">
              <a:solidFill>
                <a:srgbClr val="9F2D20"/>
              </a:solidFill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2904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pPr algn="ctr"/>
            <a:r>
              <a:rPr lang="x-none" altLang="en-US" sz="4000" dirty="0">
                <a:solidFill>
                  <a:srgbClr val="9F2D20"/>
                </a:solidFill>
              </a:rPr>
              <a:t>РАБОТА НАД ОШИБКАМИ</a:t>
            </a:r>
            <a:endParaRPr lang="x-none" altLang="en-US" sz="4000" dirty="0">
              <a:solidFill>
                <a:srgbClr val="9F2D20"/>
              </a:solidFill>
            </a:endParaRPr>
          </a:p>
          <a:p>
            <a:endParaRPr lang="x-none" altLang="ru-RU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Запросы #1-3</a:t>
            </a:r>
            <a:endParaRPr lang="x-none" altLang="en-US" dirty="0">
              <a:solidFill>
                <a:srgbClr val="9F2D20"/>
              </a:solidFill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4138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dirty="0">
                <a:solidFill>
                  <a:srgbClr val="9F2D20"/>
                </a:solidFill>
              </a:rPr>
              <a:t>SELECT </a:t>
            </a:r>
            <a:r>
              <a:rPr lang="x-none" sz="2400" dirty="0"/>
              <a:t>s.lastname, s.firstname </a:t>
            </a:r>
            <a:endParaRPr lang="x-none" sz="2400" dirty="0"/>
          </a:p>
          <a:p>
            <a:r>
              <a:rPr sz="2400" dirty="0">
                <a:solidFill>
                  <a:srgbClr val="9F2D20"/>
                </a:solidFill>
              </a:rPr>
              <a:t>FROM </a:t>
            </a:r>
            <a:r>
              <a:rPr lang="x-none" sz="2400" dirty="0"/>
              <a:t>students </a:t>
            </a:r>
            <a:r>
              <a:rPr lang="x-none" sz="2400" dirty="0">
                <a:solidFill>
                  <a:srgbClr val="9F2D20"/>
                </a:solidFill>
              </a:rPr>
              <a:t>AS </a:t>
            </a:r>
            <a:r>
              <a:rPr lang="x-none" sz="2400" dirty="0"/>
              <a:t>s</a:t>
            </a:r>
            <a:endParaRPr lang="x-none" sz="2400" dirty="0"/>
          </a:p>
          <a:p>
            <a:r>
              <a:rPr lang="x-none" altLang="ru-RU" sz="2400" dirty="0">
                <a:solidFill>
                  <a:srgbClr val="9F2D20"/>
                </a:solidFill>
              </a:rPr>
              <a:t>ORDER BY</a:t>
            </a:r>
            <a:r>
              <a:rPr lang="x-none" altLang="ru-RU" sz="2400" dirty="0"/>
              <a:t> s.lastname</a:t>
            </a:r>
            <a:endParaRPr lang="x-none" altLang="ru-RU" sz="2400" dirty="0"/>
          </a:p>
          <a:p>
            <a:endParaRPr lang="x-none" altLang="ru-RU" sz="2400" dirty="0"/>
          </a:p>
          <a:p>
            <a:r>
              <a:rPr lang="x-none" altLang="ru-RU" sz="2400" dirty="0">
                <a:solidFill>
                  <a:srgbClr val="9F2D20"/>
                </a:solidFill>
              </a:rPr>
              <a:t>SELECT </a:t>
            </a:r>
            <a:r>
              <a:rPr lang="x-none" altLang="ru-RU" sz="2400" dirty="0"/>
              <a:t>g.number, s.lastname, s.firstname</a:t>
            </a:r>
            <a:endParaRPr lang="x-none" altLang="ru-RU" sz="2400" dirty="0"/>
          </a:p>
          <a:p>
            <a:r>
              <a:rPr lang="x-none" altLang="ru-RU" sz="2400" dirty="0">
                <a:solidFill>
                  <a:srgbClr val="9F2D20"/>
                </a:solidFill>
              </a:rPr>
              <a:t>FROM </a:t>
            </a:r>
            <a:r>
              <a:rPr lang="x-none" altLang="ru-RU" sz="2400" dirty="0"/>
              <a:t>students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s</a:t>
            </a:r>
            <a:endParaRPr lang="x-none" altLang="ru-RU" sz="2400" dirty="0"/>
          </a:p>
          <a:p>
            <a:r>
              <a:rPr lang="x-none" altLang="ru-RU" sz="2400" dirty="0">
                <a:solidFill>
                  <a:srgbClr val="9F2D20"/>
                </a:solidFill>
              </a:rPr>
              <a:t>INNER JOIN</a:t>
            </a:r>
            <a:r>
              <a:rPr lang="x-none" altLang="ru-RU" sz="2400" dirty="0"/>
              <a:t> groups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g </a:t>
            </a:r>
            <a:r>
              <a:rPr lang="x-none" altLang="ru-RU" sz="2400" dirty="0">
                <a:solidFill>
                  <a:srgbClr val="9F2D20"/>
                </a:solidFill>
              </a:rPr>
              <a:t>ON </a:t>
            </a:r>
            <a:r>
              <a:rPr lang="x-none" altLang="ru-RU" sz="2400" dirty="0"/>
              <a:t>(g.id = s.group_id)</a:t>
            </a:r>
            <a:endParaRPr lang="x-none" altLang="ru-RU" sz="2400" dirty="0"/>
          </a:p>
          <a:p>
            <a:endParaRPr lang="x-none" altLang="ru-RU" sz="2400" dirty="0"/>
          </a:p>
          <a:p>
            <a:r>
              <a:rPr lang="x-none" altLang="ru-RU" sz="2400" dirty="0">
                <a:solidFill>
                  <a:srgbClr val="9F2D20"/>
                </a:solidFill>
              </a:rPr>
              <a:t>SELECT </a:t>
            </a:r>
            <a:r>
              <a:rPr lang="x-none" altLang="ru-RU" sz="2400" dirty="0"/>
              <a:t>g.number, s.lastname, s.firstname</a:t>
            </a:r>
            <a:endParaRPr lang="x-none" altLang="ru-RU" sz="2400" dirty="0"/>
          </a:p>
          <a:p>
            <a:r>
              <a:rPr lang="x-none" altLang="ru-RU" sz="2400" dirty="0">
                <a:solidFill>
                  <a:srgbClr val="9F2D20"/>
                </a:solidFill>
              </a:rPr>
              <a:t>FROM </a:t>
            </a:r>
            <a:r>
              <a:rPr lang="x-none" altLang="ru-RU" sz="2400" dirty="0"/>
              <a:t>students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s</a:t>
            </a:r>
            <a:endParaRPr lang="x-none" altLang="ru-RU" sz="2400" dirty="0"/>
          </a:p>
          <a:p>
            <a:r>
              <a:rPr lang="x-none" altLang="ru-RU" sz="2400" dirty="0">
                <a:solidFill>
                  <a:srgbClr val="9F2D20"/>
                </a:solidFill>
              </a:rPr>
              <a:t>LEFT JOIN</a:t>
            </a:r>
            <a:r>
              <a:rPr lang="x-none" altLang="ru-RU" sz="2400" dirty="0"/>
              <a:t> groups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g </a:t>
            </a:r>
            <a:r>
              <a:rPr lang="x-none" altLang="ru-RU" sz="2400" dirty="0">
                <a:solidFill>
                  <a:srgbClr val="9F2D20"/>
                </a:solidFill>
              </a:rPr>
              <a:t>ON </a:t>
            </a:r>
            <a:r>
              <a:rPr lang="x-none" altLang="ru-RU" sz="2400" dirty="0"/>
              <a:t>(g.id = s.group_id)</a:t>
            </a:r>
            <a:endParaRPr lang="x-none" alt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Запрос #4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397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x-none" sz="2300" dirty="0">
              <a:solidFill>
                <a:srgbClr val="9F2D20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SELECT 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g.number, count(*)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student_amount 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FROM 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students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s 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INNER JOIN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 groups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g ON ()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GROUP BY</a:t>
            </a:r>
            <a:r>
              <a:rPr lang="x-none" sz="2300" dirty="0">
                <a:solidFill>
                  <a:schemeClr val="tx1"/>
                </a:solidFill>
                <a:sym typeface="+mn-ea"/>
              </a:rPr>
              <a:t> g.id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endParaRPr lang="x-none" sz="2300" dirty="0">
              <a:solidFill>
                <a:schemeClr val="tx1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SELECT </a:t>
            </a:r>
            <a:r>
              <a:rPr lang="x-none" sz="2300" dirty="0">
                <a:sym typeface="+mn-ea"/>
              </a:rPr>
              <a:t>g.number, count(*)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ym typeface="+mn-ea"/>
              </a:rPr>
              <a:t>student_amount 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FROM </a:t>
            </a:r>
            <a:r>
              <a:rPr lang="x-none" sz="2300" dirty="0">
                <a:sym typeface="+mn-ea"/>
              </a:rPr>
              <a:t>students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ym typeface="+mn-ea"/>
              </a:rPr>
              <a:t>s 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INNER JOIN</a:t>
            </a:r>
            <a:r>
              <a:rPr lang="x-none" sz="2300" dirty="0">
                <a:sym typeface="+mn-ea"/>
              </a:rPr>
              <a:t> groups </a:t>
            </a:r>
            <a:r>
              <a:rPr lang="x-none" sz="23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300" dirty="0">
                <a:sym typeface="+mn-ea"/>
              </a:rPr>
              <a:t>g ON ()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GROUP BY</a:t>
            </a:r>
            <a:r>
              <a:rPr lang="x-none" sz="2300" dirty="0">
                <a:sym typeface="+mn-ea"/>
              </a:rPr>
              <a:t> g.id</a:t>
            </a:r>
            <a:endParaRPr lang="x-none" sz="2300" dirty="0">
              <a:solidFill>
                <a:schemeClr val="tx1"/>
              </a:solidFill>
              <a:sym typeface="+mn-ea"/>
            </a:endParaRPr>
          </a:p>
          <a:p>
            <a:endParaRPr lang="x-none" sz="2300" dirty="0">
              <a:solidFill>
                <a:srgbClr val="9F2D2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Запрос #4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sz="2400">
              <a:solidFill>
                <a:srgbClr val="9F2D20"/>
              </a:solidFill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SELECT </a:t>
            </a:r>
            <a:r>
              <a:rPr lang="x-none" sz="2400" dirty="0">
                <a:sym typeface="+mn-ea"/>
              </a:rPr>
              <a:t>g.number, count(s.id)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student_amount 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FROM </a:t>
            </a:r>
            <a:r>
              <a:rPr lang="x-none" sz="2400" dirty="0">
                <a:sym typeface="+mn-ea"/>
              </a:rPr>
              <a:t>students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s 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INNER JOIN</a:t>
            </a:r>
            <a:r>
              <a:rPr lang="x-none" sz="2400" dirty="0">
                <a:sym typeface="+mn-ea"/>
              </a:rPr>
              <a:t> groups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g ON ()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GROUP BY</a:t>
            </a:r>
            <a:r>
              <a:rPr lang="x-none" sz="2400" dirty="0">
                <a:sym typeface="+mn-ea"/>
              </a:rPr>
              <a:t> g.id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sz="2800" dirty="0"/>
              <a:t>Ошибки</a:t>
            </a:r>
            <a:endParaRPr lang="x-none" alt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073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Целевой список выборки неверный</a:t>
            </a: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Не описываются данные, которые выбираются</a:t>
            </a: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Отсутствия алиасов</a:t>
            </a: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Плохой подбор не параметризованного запроса и его оптимизация</a:t>
            </a: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Отсутствие примера параметров (списка значений)</a:t>
            </a: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Колонка в качестве параметров</a:t>
            </a: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Группировки не по PK, UK, DISTINCT</a:t>
            </a: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Запросы дубликаты</a:t>
            </a: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Переоптимизация</a:t>
            </a: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Уже существующие ключи и описание</a:t>
            </a: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Ключи на склейку</a:t>
            </a: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Ключи поверх имеющихся</a:t>
            </a:r>
            <a:endParaRPr lang="x-none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Kingsoft Office WPP</Application>
  <PresentationFormat>Экран 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Тема Office</vt:lpstr>
      <vt:lpstr>Базы данных и сетевые технологии</vt:lpstr>
      <vt:lpstr>Запрос #1</vt:lpstr>
      <vt:lpstr>Представления</vt:lpstr>
      <vt:lpstr>ОКОННЫЕ ФУНКЦИИ</vt:lpstr>
      <vt:lpstr>EXPLAIN</vt:lpstr>
      <vt:lpstr>Параметры планировщика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kriger</cp:lastModifiedBy>
  <cp:revision>134</cp:revision>
  <dcterms:created xsi:type="dcterms:W3CDTF">2017-12-09T04:55:33Z</dcterms:created>
  <dcterms:modified xsi:type="dcterms:W3CDTF">2017-12-09T04:55:33Z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