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301" r:id="rId4"/>
    <p:sldId id="274" r:id="rId5"/>
    <p:sldId id="304" r:id="rId6"/>
    <p:sldId id="306" r:id="rId7"/>
    <p:sldId id="305" r:id="rId8"/>
    <p:sldId id="260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AF63C7C8-86C6-499B-82F6-2897F31074E8}">
          <p14:sldIdLst>
            <p14:sldId id="256"/>
            <p14:sldId id="261"/>
            <p14:sldId id="301"/>
            <p14:sldId id="274"/>
            <p14:sldId id="304"/>
            <p14:sldId id="306"/>
            <p14:sldId id="305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8">
          <p15:clr>
            <a:srgbClr val="A4A3A4"/>
          </p15:clr>
        </p15:guide>
        <p15:guide id="2" pos="28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2D20"/>
    <a:srgbClr val="5E7076"/>
    <a:srgbClr val="A02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6"/>
      </p:cViewPr>
      <p:guideLst>
        <p:guide orient="horz" pos="2168"/>
        <p:guide pos="2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FF8C7-C57D-4492-855C-AD914604A572}" type="datetimeFigureOut">
              <a:rPr lang="ru-RU" smtClean="0"/>
              <a:t>20.11.2017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1528-B6E9-4397-B8DB-FB98764CBEE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 b="1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. БЕЛ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411760" y="188640"/>
            <a:ext cx="6480720" cy="418058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2411760" y="1268760"/>
            <a:ext cx="6285384" cy="452596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3" hasCustomPrompt="1"/>
          </p:nvPr>
        </p:nvSpPr>
        <p:spPr>
          <a:xfrm>
            <a:off x="467544" y="1268760"/>
            <a:ext cx="1728192" cy="13681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467544" y="2852936"/>
            <a:ext cx="1728192" cy="1296144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9" name="Объект 2"/>
          <p:cNvSpPr>
            <a:spLocks noGrp="1"/>
          </p:cNvSpPr>
          <p:nvPr>
            <p:ph idx="15" hasCustomPrompt="1"/>
          </p:nvPr>
        </p:nvSpPr>
        <p:spPr>
          <a:xfrm>
            <a:off x="467544" y="4365104"/>
            <a:ext cx="1728192" cy="144016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. КРАСН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411760" y="188640"/>
            <a:ext cx="6480720" cy="418058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. СЕР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/>
          <p:nvPr userDrawn="1"/>
        </p:nvSpPr>
        <p:spPr>
          <a:xfrm>
            <a:off x="2411760" y="188640"/>
            <a:ext cx="648072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КОЛОНТИТУЛ</a:t>
            </a: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5" name="Объект 2"/>
          <p:cNvSpPr>
            <a:spLocks noGrp="1"/>
          </p:cNvSpPr>
          <p:nvPr>
            <p:ph idx="1" hasCustomPrompt="1"/>
          </p:nvPr>
        </p:nvSpPr>
        <p:spPr>
          <a:xfrm>
            <a:off x="2411760" y="1268760"/>
            <a:ext cx="6285384" cy="452596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6" name="Объект 2"/>
          <p:cNvSpPr>
            <a:spLocks noGrp="1"/>
          </p:cNvSpPr>
          <p:nvPr>
            <p:ph idx="13" hasCustomPrompt="1"/>
          </p:nvPr>
        </p:nvSpPr>
        <p:spPr>
          <a:xfrm>
            <a:off x="467544" y="1268760"/>
            <a:ext cx="1728192" cy="136815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17" name="Объект 2"/>
          <p:cNvSpPr>
            <a:spLocks noGrp="1"/>
          </p:cNvSpPr>
          <p:nvPr>
            <p:ph idx="14" hasCustomPrompt="1"/>
          </p:nvPr>
        </p:nvSpPr>
        <p:spPr>
          <a:xfrm>
            <a:off x="467544" y="2852936"/>
            <a:ext cx="1728192" cy="12961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18" name="Объект 2"/>
          <p:cNvSpPr>
            <a:spLocks noGrp="1"/>
          </p:cNvSpPr>
          <p:nvPr>
            <p:ph idx="15" hasCustomPrompt="1"/>
          </p:nvPr>
        </p:nvSpPr>
        <p:spPr>
          <a:xfrm>
            <a:off x="467544" y="4365104"/>
            <a:ext cx="1728192" cy="14401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рыв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85293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Санкт-Петербургский</a:t>
            </a:r>
            <a:br>
              <a:rPr lang="ru-RU" dirty="0"/>
            </a:br>
            <a:r>
              <a:rPr lang="ru-RU" dirty="0"/>
              <a:t>государственный университет</a:t>
            </a:r>
            <a:br>
              <a:rPr lang="ru-RU" dirty="0"/>
            </a:br>
            <a:r>
              <a:rPr lang="ru-RU" dirty="0"/>
              <a:t>2016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7935A-E16E-4B6D-89BB-CEE100CDDA09}" type="datetime1">
              <a:rPr lang="ru-RU" smtClean="0"/>
              <a:t>20.11.2017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7CA6-2D92-4602-87FB-B81B94BA46B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>
                <a:latin typeface="Noto Sans UI" charset="0"/>
              </a:rPr>
              <a:t>Базы данных и сетевые технологии</a:t>
            </a:r>
            <a:endParaRPr>
              <a:latin typeface="Noto Sans UI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224736" cy="1752600"/>
          </a:xfrm>
        </p:spPr>
        <p:txBody>
          <a:bodyPr/>
          <a:lstStyle/>
          <a:p>
            <a:pPr algn="r"/>
            <a:r>
              <a:rPr lang="x-none" altLang="ru-RU" sz="2400" dirty="0">
                <a:latin typeface="Noto Sans UI" charset="0"/>
              </a:rPr>
              <a:t>Криммель </a:t>
            </a:r>
            <a:r>
              <a:rPr lang="ru-RU" altLang="ru-RU" sz="2400" dirty="0">
                <a:latin typeface="Noto Sans UI" charset="0"/>
              </a:rPr>
              <a:t>Герман Константинович</a:t>
            </a:r>
          </a:p>
          <a:p>
            <a:pPr algn="r"/>
            <a:r>
              <a:rPr lang="en-US" altLang="ru-RU" sz="2000" dirty="0" err="1">
                <a:latin typeface="Noto Sans UI" charset="0"/>
              </a:rPr>
              <a:t>apmath</a:t>
            </a:r>
            <a:r>
              <a:rPr lang="x-none" altLang="ru-RU" sz="2000" dirty="0">
                <a:latin typeface="Noto Sans UI" charset="0"/>
              </a:rPr>
              <a:t>@krimmel.ru</a:t>
            </a:r>
            <a:endParaRPr>
              <a:latin typeface="Noto Sans UI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 dirty="0"/>
              <a:t>План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x-none" altLang="ru-RU" dirty="0"/>
              <a:t>Задачи на пару:</a:t>
            </a:r>
          </a:p>
          <a:p>
            <a:r>
              <a:rPr lang="x-none" altLang="ru-RU" dirty="0"/>
              <a:t>Домашнее задание</a:t>
            </a:r>
            <a:endParaRPr lang="en-US" altLang="ru-RU" dirty="0"/>
          </a:p>
          <a:p>
            <a:r>
              <a:rPr lang="en-US" altLang="ru-RU" dirty="0"/>
              <a:t>EXPLAIN</a:t>
            </a:r>
          </a:p>
          <a:p>
            <a:r>
              <a:rPr lang="ru-RU" altLang="ru-RU" dirty="0"/>
              <a:t>Параметры планировщика</a:t>
            </a:r>
          </a:p>
          <a:p>
            <a:r>
              <a:rPr lang="ru-RU" altLang="ru-RU" dirty="0"/>
              <a:t>Индексы</a:t>
            </a:r>
            <a:endParaRPr lang="x-none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2</a:t>
            </a:fld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/>
              <a:t>Домашнее 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ru-RU" sz="2400"/>
              <a:t>Критерии оценки:</a:t>
            </a:r>
          </a:p>
          <a:p>
            <a:endParaRPr lang="ru-RU" altLang="en-US" sz="2400"/>
          </a:p>
          <a:p>
            <a:r>
              <a:rPr lang="x-none" altLang="ru-RU" sz="2400"/>
              <a:t>Наличие параметров</a:t>
            </a:r>
            <a:endParaRPr lang="ru-RU" altLang="en-US" sz="2400"/>
          </a:p>
          <a:p>
            <a:r>
              <a:rPr lang="x-none" altLang="ru-RU" sz="2400"/>
              <a:t>Корректность запроса</a:t>
            </a:r>
            <a:endParaRPr lang="ru-RU" altLang="en-US" sz="2400"/>
          </a:p>
          <a:p>
            <a:r>
              <a:rPr lang="x-none" altLang="ru-RU" sz="2400"/>
              <a:t>Правильные JOIN</a:t>
            </a:r>
          </a:p>
          <a:p>
            <a:r>
              <a:rPr lang="x-none" altLang="ru-RU" sz="2400"/>
              <a:t>Правильные группировки</a:t>
            </a:r>
          </a:p>
          <a:p>
            <a:r>
              <a:rPr lang="x-none" sz="2400"/>
              <a:t>Уникальность запроса</a:t>
            </a:r>
          </a:p>
          <a:p>
            <a:r>
              <a:rPr lang="x-none" altLang="ru-RU" sz="2400"/>
              <a:t>Оптимизация</a:t>
            </a:r>
          </a:p>
        </p:txBody>
      </p:sp>
      <p:pic>
        <p:nvPicPr>
          <p:cNvPr id="8" name="Content Placeholder 7" descr="1428257369706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67360" y="1281430"/>
            <a:ext cx="1728470" cy="134175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3</a:t>
            </a:fld>
            <a:endParaRPr lang="ru-RU" dirty="0"/>
          </a:p>
        </p:txBody>
      </p:sp>
      <p:pic>
        <p:nvPicPr>
          <p:cNvPr id="16" name="Content Placeholder 15" descr="1480268243_5"/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>
          <a:xfrm>
            <a:off x="560070" y="2853055"/>
            <a:ext cx="1541780" cy="1296035"/>
          </a:xfrm>
          <a:prstGeom prst="rect">
            <a:avLst/>
          </a:prstGeom>
        </p:spPr>
      </p:pic>
      <p:pic>
        <p:nvPicPr>
          <p:cNvPr id="18" name="Content Placeholder 17" descr="126717.b"/>
          <p:cNvPicPr>
            <a:picLocks noGrp="1" noChangeAspect="1"/>
          </p:cNvPicPr>
          <p:nvPr>
            <p:ph idx="15"/>
          </p:nvPr>
        </p:nvPicPr>
        <p:blipFill>
          <a:blip r:embed="rId4"/>
          <a:stretch>
            <a:fillRect/>
          </a:stretch>
        </p:blipFill>
        <p:spPr>
          <a:xfrm>
            <a:off x="467360" y="4509135"/>
            <a:ext cx="1728470" cy="11512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en-US" altLang="ru-RU" sz="2800" dirty="0"/>
              <a:t>EXPLAIN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4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0670" y="1269365"/>
            <a:ext cx="8362315" cy="47705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ru-RU" sz="2400" dirty="0">
                <a:solidFill>
                  <a:srgbClr val="9F2D20"/>
                </a:solidFill>
              </a:rPr>
              <a:t>EXPLAIN </a:t>
            </a:r>
            <a:r>
              <a:rPr lang="en-US" altLang="ru-RU" sz="2400" dirty="0"/>
              <a:t>– </a:t>
            </a:r>
            <a:r>
              <a:rPr lang="ru-RU" altLang="ru-RU" sz="2000" dirty="0"/>
              <a:t>вывод иерархии улов плана выборки</a:t>
            </a:r>
            <a:br>
              <a:rPr lang="x-none" altLang="ru-RU" sz="2400" dirty="0">
                <a:solidFill>
                  <a:schemeClr val="tx1"/>
                </a:solidFill>
              </a:rPr>
            </a:br>
            <a:endParaRPr lang="x-none" altLang="ru-RU" sz="2400" dirty="0"/>
          </a:p>
          <a:p>
            <a:r>
              <a:rPr lang="ru-RU" altLang="ru-RU" sz="2400" dirty="0">
                <a:solidFill>
                  <a:srgbClr val="9F2D20"/>
                </a:solidFill>
              </a:rPr>
              <a:t>Каждый узел содержит</a:t>
            </a:r>
            <a:r>
              <a:rPr lang="x-none" altLang="ru-RU" sz="2400" dirty="0">
                <a:solidFill>
                  <a:srgbClr val="9F2D20"/>
                </a:solidFill>
              </a:rPr>
              <a:t>:</a:t>
            </a: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ru-RU" altLang="ru-RU" sz="2000" dirty="0"/>
              <a:t>стоимость потраченную до работ по узлу</a:t>
            </a:r>
            <a:endParaRPr lang="x-none" altLang="ru-RU" sz="2000" dirty="0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ru-RU" altLang="ru-RU" sz="2000" dirty="0"/>
              <a:t>стоимость работ после выполнения узла</a:t>
            </a: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ru-RU" altLang="ru-RU" sz="2000" dirty="0"/>
              <a:t>число строк</a:t>
            </a: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ru-RU" altLang="ru-RU" sz="2000" dirty="0"/>
              <a:t>средняя длина строки</a:t>
            </a:r>
          </a:p>
          <a:p>
            <a:endParaRPr lang="ru-RU" altLang="ru-RU" sz="2400" dirty="0"/>
          </a:p>
          <a:p>
            <a:r>
              <a:rPr lang="ru-RU" altLang="ru-RU" sz="2400" dirty="0">
                <a:solidFill>
                  <a:srgbClr val="9F2D20"/>
                </a:solidFill>
              </a:rPr>
              <a:t>Стоимость</a:t>
            </a:r>
            <a:r>
              <a:rPr lang="ru-RU" altLang="ru-RU" sz="2400" dirty="0"/>
              <a:t> – количество обращений на получение страниц с диска</a:t>
            </a:r>
          </a:p>
          <a:p>
            <a:endParaRPr lang="ru-RU" altLang="ru-RU" sz="2400" dirty="0"/>
          </a:p>
          <a:p>
            <a:r>
              <a:rPr lang="ru-RU" altLang="ru-RU" sz="2400" dirty="0"/>
              <a:t>Небольшое количество записей →</a:t>
            </a:r>
            <a:r>
              <a:rPr lang="en-US" altLang="ru-RU" sz="2400" dirty="0"/>
              <a:t> </a:t>
            </a:r>
            <a:r>
              <a:rPr lang="ru-RU" altLang="ru-RU" sz="2400" dirty="0"/>
              <a:t>последовательное чтение таблицы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ru-RU" altLang="ru-RU" sz="2800" dirty="0"/>
              <a:t>Параметры планировщика</a:t>
            </a:r>
            <a:endParaRPr lang="en-US" alt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23215" y="1269365"/>
            <a:ext cx="8476615" cy="42165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altLang="ru-RU" sz="2400" dirty="0">
                <a:solidFill>
                  <a:srgbClr val="9F2D20"/>
                </a:solidFill>
              </a:rPr>
              <a:t>Параметры</a:t>
            </a:r>
            <a:r>
              <a:rPr lang="en-US" altLang="ru-RU" sz="2400" dirty="0">
                <a:solidFill>
                  <a:srgbClr val="9F2D20"/>
                </a:solidFill>
              </a:rPr>
              <a:t>:</a:t>
            </a:r>
          </a:p>
          <a:p>
            <a:endParaRPr lang="x-none" sz="2400" dirty="0">
              <a:solidFill>
                <a:srgbClr val="9F2D20"/>
              </a:solidFill>
            </a:endParaRP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sz="2000" dirty="0" err="1"/>
              <a:t>enable_nestloop</a:t>
            </a:r>
            <a:r>
              <a:rPr lang="en-US" sz="2000" dirty="0"/>
              <a:t> (</a:t>
            </a:r>
            <a:r>
              <a:rPr lang="en-US" sz="2000" dirty="0" err="1"/>
              <a:t>boolean</a:t>
            </a:r>
            <a:r>
              <a:rPr lang="en-US" sz="2000" dirty="0"/>
              <a:t>)</a:t>
            </a: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sz="2000" dirty="0" err="1"/>
              <a:t>enable_seqscan</a:t>
            </a:r>
            <a:r>
              <a:rPr lang="en-US" sz="2000" dirty="0"/>
              <a:t> (</a:t>
            </a:r>
            <a:r>
              <a:rPr lang="en-US" sz="2000" dirty="0" err="1"/>
              <a:t>boolean</a:t>
            </a:r>
            <a:r>
              <a:rPr lang="en-US" sz="2000" dirty="0"/>
              <a:t>) </a:t>
            </a:r>
            <a:endParaRPr lang="x-none" sz="200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sz="2000" dirty="0" err="1"/>
              <a:t>enable_sort</a:t>
            </a:r>
            <a:r>
              <a:rPr lang="en-US" sz="2000" dirty="0"/>
              <a:t> (</a:t>
            </a:r>
            <a:r>
              <a:rPr lang="en-US" sz="2000" dirty="0" err="1"/>
              <a:t>boolean</a:t>
            </a:r>
            <a:r>
              <a:rPr lang="en-US" sz="2000" dirty="0"/>
              <a:t>)</a:t>
            </a:r>
            <a:endParaRPr lang="en-US" sz="200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sz="2000" dirty="0" err="1"/>
              <a:t>enable_indexscan</a:t>
            </a:r>
            <a:r>
              <a:rPr lang="en-US" sz="2000" dirty="0"/>
              <a:t> (</a:t>
            </a:r>
            <a:r>
              <a:rPr lang="en-US" sz="2000" dirty="0" err="1"/>
              <a:t>boolean</a:t>
            </a:r>
            <a:r>
              <a:rPr lang="en-US" sz="2000" dirty="0"/>
              <a:t>) </a:t>
            </a: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sz="2000" dirty="0" err="1"/>
              <a:t>enable_indexonlyscan</a:t>
            </a:r>
            <a:r>
              <a:rPr lang="en-US" sz="2000" dirty="0"/>
              <a:t> (</a:t>
            </a:r>
            <a:r>
              <a:rPr lang="en-US" sz="2000" dirty="0" err="1"/>
              <a:t>boolean</a:t>
            </a:r>
            <a:r>
              <a:rPr lang="en-US" sz="2000" dirty="0"/>
              <a:t>)</a:t>
            </a: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sz="2000" dirty="0" err="1"/>
              <a:t>enable_mergejoin</a:t>
            </a:r>
            <a:r>
              <a:rPr lang="en-US" sz="2000" dirty="0"/>
              <a:t> (</a:t>
            </a:r>
            <a:r>
              <a:rPr lang="en-US" sz="2000" dirty="0" err="1"/>
              <a:t>boolean</a:t>
            </a:r>
            <a:r>
              <a:rPr lang="en-US" sz="2000" dirty="0"/>
              <a:t>) </a:t>
            </a:r>
            <a:endParaRPr lang="en-US" sz="200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sz="2000" dirty="0" err="1"/>
              <a:t>enable_bitmapscan</a:t>
            </a:r>
            <a:r>
              <a:rPr lang="en-US" sz="2000" dirty="0"/>
              <a:t> (</a:t>
            </a:r>
            <a:r>
              <a:rPr lang="en-US" sz="2000" dirty="0" err="1"/>
              <a:t>boolean</a:t>
            </a:r>
            <a:r>
              <a:rPr lang="en-US" sz="2000" dirty="0"/>
              <a:t>) </a:t>
            </a: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sz="2000" dirty="0" err="1"/>
              <a:t>enable_hashagg</a:t>
            </a:r>
            <a:r>
              <a:rPr lang="en-US" sz="2000" dirty="0"/>
              <a:t> (</a:t>
            </a:r>
            <a:r>
              <a:rPr lang="en-US" sz="2000" dirty="0" err="1"/>
              <a:t>boolean</a:t>
            </a:r>
            <a:r>
              <a:rPr lang="en-US" sz="2000" dirty="0"/>
              <a:t>) </a:t>
            </a: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sz="2000" dirty="0" err="1"/>
              <a:t>enable_hashjoin</a:t>
            </a:r>
            <a:r>
              <a:rPr lang="en-US" sz="2000" dirty="0"/>
              <a:t> (</a:t>
            </a:r>
            <a:r>
              <a:rPr lang="en-US" sz="2000" dirty="0" err="1"/>
              <a:t>boolean</a:t>
            </a:r>
            <a:r>
              <a:rPr lang="en-US" sz="2000" dirty="0"/>
              <a:t>) </a:t>
            </a:r>
            <a:endParaRPr lang="en-US" sz="200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sz="2000" dirty="0" err="1"/>
              <a:t>enable_tidscan</a:t>
            </a:r>
            <a:r>
              <a:rPr lang="en-US" sz="2000" dirty="0"/>
              <a:t> (</a:t>
            </a:r>
            <a:r>
              <a:rPr lang="en-US" sz="2000" dirty="0" err="1"/>
              <a:t>boolean</a:t>
            </a:r>
            <a:r>
              <a:rPr lang="en-US" sz="2000" dirty="0"/>
              <a:t>) </a:t>
            </a: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sz="2000" dirty="0" err="1"/>
              <a:t>enable_material</a:t>
            </a:r>
            <a:r>
              <a:rPr lang="en-US" sz="2000" dirty="0"/>
              <a:t> (</a:t>
            </a:r>
            <a:r>
              <a:rPr lang="en-US" sz="2000" dirty="0" err="1"/>
              <a:t>boolean</a:t>
            </a:r>
            <a:r>
              <a:rPr lang="en-US" sz="2000" dirty="0"/>
              <a:t>) </a:t>
            </a:r>
            <a:endParaRPr lang="x-none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ru-RU" altLang="ru-RU" sz="2800" dirty="0"/>
              <a:t>Параметры планировщика</a:t>
            </a:r>
            <a:endParaRPr lang="en-US" alt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67CA6-2D92-4602-87FB-B81B94BA46B2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215" y="1269365"/>
            <a:ext cx="8476615" cy="41549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solidFill>
                  <a:prstClr val="black"/>
                </a:solidFill>
                <a:latin typeface="Calibri"/>
              </a:rPr>
              <a:t>Установка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Calibri"/>
              </a:rPr>
              <a:t>значения параметра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:</a:t>
            </a:r>
            <a:endParaRPr lang="ru-RU" sz="24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9F2D20"/>
                </a:solidFill>
                <a:latin typeface="Calibri"/>
              </a:rPr>
              <a:t>SET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param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= false;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# SET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enable_nestloop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= false;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solidFill>
                  <a:prstClr val="black"/>
                </a:solidFill>
                <a:latin typeface="Calibri"/>
              </a:rPr>
              <a:t>Получение значения параметра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:</a:t>
            </a:r>
            <a:endParaRPr lang="ru-RU" sz="24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F2D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SHOW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lvl="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 SHOW </a:t>
            </a:r>
            <a:r>
              <a:rPr lang="en-US" sz="2400" dirty="0" err="1">
                <a:solidFill>
                  <a:prstClr val="black"/>
                </a:solidFill>
              </a:rPr>
              <a:t>enable_nestloop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Перед проверкой необходимо запустить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F2D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ANALYZE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rgbClr val="9F2D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184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ru-RU" altLang="en-US" sz="2800" dirty="0"/>
              <a:t>Использование индексов</a:t>
            </a:r>
            <a:endParaRPr lang="x-none" altLang="en-US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78984"/>
            <a:ext cx="8306435" cy="4526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9F2D20"/>
                </a:solidFill>
              </a:rPr>
              <a:t>WHERE</a:t>
            </a:r>
            <a:endParaRPr lang="x-none" sz="2400" dirty="0"/>
          </a:p>
          <a:p>
            <a:pPr lvl="1"/>
            <a:r>
              <a:rPr lang="ru-RU" sz="2000" dirty="0"/>
              <a:t>Обычные индексы</a:t>
            </a:r>
            <a:endParaRPr lang="x-none" sz="2000" dirty="0"/>
          </a:p>
          <a:p>
            <a:pPr lvl="1"/>
            <a:r>
              <a:rPr lang="ru-RU" sz="2000" dirty="0"/>
              <a:t>Многоколоночные индексы</a:t>
            </a:r>
            <a:endParaRPr lang="en-US" sz="2000" dirty="0"/>
          </a:p>
          <a:p>
            <a:pPr lvl="1"/>
            <a:r>
              <a:rPr lang="ru-RU" sz="2000" dirty="0"/>
              <a:t>Комбинирование индексов</a:t>
            </a:r>
            <a:endParaRPr lang="en-US" sz="2000" dirty="0"/>
          </a:p>
          <a:p>
            <a:pPr marL="0" indent="0">
              <a:buNone/>
            </a:pPr>
            <a:endParaRPr lang="x-none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9F2D20"/>
                </a:solidFill>
              </a:rPr>
              <a:t>ORDER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Создание индекса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F2D20"/>
                </a:solidFill>
              </a:rPr>
              <a:t>CREATE INDEX </a:t>
            </a:r>
            <a:r>
              <a:rPr lang="en-US" sz="2400" dirty="0"/>
              <a:t>[name] </a:t>
            </a:r>
            <a:r>
              <a:rPr lang="en-US" sz="2400" dirty="0">
                <a:solidFill>
                  <a:srgbClr val="9F2D20"/>
                </a:solidFill>
              </a:rPr>
              <a:t>ON</a:t>
            </a:r>
            <a:r>
              <a:rPr lang="en-US" sz="2400" dirty="0"/>
              <a:t> </a:t>
            </a:r>
            <a:r>
              <a:rPr lang="en-US" sz="2400" dirty="0" err="1"/>
              <a:t>table_name</a:t>
            </a:r>
            <a:r>
              <a:rPr lang="en-US" sz="2400" dirty="0"/>
              <a:t>((expression))</a:t>
            </a:r>
            <a:endParaRPr lang="x-none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7</a:t>
            </a:fld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altLang="ru-RU" sz="4800"/>
              <a:t>Спасибо за внимание!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190</Words>
  <Application>Microsoft Office PowerPoint</Application>
  <PresentationFormat>Экран (4:3)</PresentationFormat>
  <Paragraphs>72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Noto Sans UI</vt:lpstr>
      <vt:lpstr>Тема Office</vt:lpstr>
      <vt:lpstr>Базы данных и сетевые технологии</vt:lpstr>
      <vt:lpstr>План</vt:lpstr>
      <vt:lpstr>Домашнее задание</vt:lpstr>
      <vt:lpstr>EXPLAIN</vt:lpstr>
      <vt:lpstr>Параметры планировщика</vt:lpstr>
      <vt:lpstr>Параметры планировщика</vt:lpstr>
      <vt:lpstr>Использование индексов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normalization</dc:title>
  <dc:creator>Герман Криммель</dc:creator>
  <cp:keywords>БДиСТ;Практика;СПбГУ</cp:keywords>
  <cp:lastModifiedBy>Герман Криммель</cp:lastModifiedBy>
  <cp:revision>115</cp:revision>
  <dcterms:created xsi:type="dcterms:W3CDTF">2017-11-09T23:03:47Z</dcterms:created>
  <dcterms:modified xsi:type="dcterms:W3CDTF">2017-11-20T01:08:22Z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1049-10.1.0.5672</vt:lpwstr>
  </property>
</Properties>
</file>