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0" r:id="rId3"/>
    <p:sldId id="309" r:id="rId4"/>
    <p:sldId id="321" r:id="rId5"/>
    <p:sldId id="310" r:id="rId6"/>
    <p:sldId id="274" r:id="rId7"/>
    <p:sldId id="304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320"/>
            <p14:sldId id="309"/>
            <p14:sldId id="321"/>
            <p14:sldId id="310"/>
            <p14:sldId id="274"/>
            <p14:sldId id="30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205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Задачи на пару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2904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pPr algn="ctr"/>
            <a:r>
              <a:rPr lang="x-none" altLang="en-US" sz="4000" dirty="0">
                <a:solidFill>
                  <a:srgbClr val="9F2D20"/>
                </a:solidFill>
              </a:rPr>
              <a:t>РАБОТА НАД ОШИБКАМИ</a:t>
            </a:r>
          </a:p>
          <a:p>
            <a:endParaRPr lang="x-none" altLang="ru-RU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en-US" dirty="0">
                <a:solidFill>
                  <a:srgbClr val="9F2D20"/>
                </a:solidFill>
                <a:sym typeface="+mn-ea"/>
              </a:rPr>
              <a:t>О таблицах</a:t>
            </a:r>
            <a:endParaRPr lang="x-none" altLang="en-US" dirty="0">
              <a:solidFill>
                <a:srgbClr val="9F2D20"/>
              </a:solidFill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1604B1-DEC2-4488-8BCA-0A508E17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804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Запросы #1-3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138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dirty="0">
                <a:solidFill>
                  <a:srgbClr val="9F2D20"/>
                </a:solidFill>
              </a:rPr>
              <a:t>SELECT </a:t>
            </a:r>
            <a:r>
              <a:rPr lang="x-none" sz="2400" dirty="0"/>
              <a:t>s.lastname, s.firstname </a:t>
            </a:r>
          </a:p>
          <a:p>
            <a:r>
              <a:rPr sz="2400" dirty="0">
                <a:solidFill>
                  <a:srgbClr val="9F2D20"/>
                </a:solidFill>
              </a:rPr>
              <a:t>FROM </a:t>
            </a:r>
            <a:r>
              <a:rPr lang="x-none" sz="2400" dirty="0"/>
              <a:t>students </a:t>
            </a:r>
            <a:r>
              <a:rPr lang="x-none" sz="2400" dirty="0">
                <a:solidFill>
                  <a:srgbClr val="9F2D20"/>
                </a:solidFill>
              </a:rPr>
              <a:t>AS </a:t>
            </a:r>
            <a:r>
              <a:rPr lang="x-none" sz="2400" dirty="0"/>
              <a:t>s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ORDER BY</a:t>
            </a:r>
            <a:r>
              <a:rPr lang="x-none" altLang="ru-RU" sz="2400" dirty="0"/>
              <a:t> s.lastname</a:t>
            </a:r>
          </a:p>
          <a:p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SELECT </a:t>
            </a:r>
            <a:r>
              <a:rPr lang="x-none" altLang="ru-RU" sz="2400" dirty="0"/>
              <a:t>g.number, s.lastname, s.firstname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FROM </a:t>
            </a:r>
            <a:r>
              <a:rPr lang="x-none" altLang="ru-RU" sz="2400" dirty="0"/>
              <a:t>students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s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INNER JOIN</a:t>
            </a:r>
            <a:r>
              <a:rPr lang="x-none" altLang="ru-RU" sz="2400" dirty="0"/>
              <a:t> groups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g </a:t>
            </a:r>
            <a:r>
              <a:rPr lang="x-none" altLang="ru-RU" sz="2400" dirty="0">
                <a:solidFill>
                  <a:srgbClr val="9F2D20"/>
                </a:solidFill>
              </a:rPr>
              <a:t>ON </a:t>
            </a:r>
            <a:r>
              <a:rPr lang="x-none" altLang="ru-RU" sz="2400" dirty="0"/>
              <a:t>(g.id = s.group_id)</a:t>
            </a:r>
          </a:p>
          <a:p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SELECT </a:t>
            </a:r>
            <a:r>
              <a:rPr lang="x-none" altLang="ru-RU" sz="2400" dirty="0"/>
              <a:t>g.number, s.lastname, s.firstname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FROM </a:t>
            </a:r>
            <a:r>
              <a:rPr lang="x-none" altLang="ru-RU" sz="2400" dirty="0"/>
              <a:t>students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s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LEFT JOIN</a:t>
            </a:r>
            <a:r>
              <a:rPr lang="x-none" altLang="ru-RU" sz="2400" dirty="0"/>
              <a:t> groups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g </a:t>
            </a:r>
            <a:r>
              <a:rPr lang="x-none" altLang="ru-RU" sz="2400" dirty="0">
                <a:solidFill>
                  <a:srgbClr val="9F2D20"/>
                </a:solidFill>
              </a:rPr>
              <a:t>ON </a:t>
            </a:r>
            <a:r>
              <a:rPr lang="x-none" altLang="ru-RU" sz="2400" dirty="0"/>
              <a:t>(g.id = s.group_id)</a:t>
            </a:r>
          </a:p>
        </p:txBody>
      </p:sp>
    </p:spTree>
    <p:extLst>
      <p:ext uri="{BB962C8B-B14F-4D97-AF65-F5344CB8AC3E}">
        <p14:creationId xmlns:p14="http://schemas.microsoft.com/office/powerpoint/2010/main" val="352126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 #4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97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x-none" sz="2300" dirty="0">
              <a:solidFill>
                <a:srgbClr val="9F2D20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g.number, count(*)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student_amount </a:t>
            </a: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students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s </a:t>
            </a: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INNER JOIN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 groups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g ON ()</a:t>
            </a: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 g.id</a:t>
            </a:r>
          </a:p>
          <a:p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300" dirty="0">
                <a:sym typeface="+mn-ea"/>
              </a:rPr>
              <a:t>g.number, count(*)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ym typeface="+mn-ea"/>
              </a:rPr>
              <a:t>student_amount 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300" dirty="0">
                <a:sym typeface="+mn-ea"/>
              </a:rPr>
              <a:t>students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ym typeface="+mn-ea"/>
              </a:rPr>
              <a:t>s 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INNER JOIN</a:t>
            </a:r>
            <a:r>
              <a:rPr lang="x-none" sz="2300" dirty="0">
                <a:sym typeface="+mn-ea"/>
              </a:rPr>
              <a:t> groups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ym typeface="+mn-ea"/>
              </a:rPr>
              <a:t>g ON ()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300" dirty="0">
                <a:sym typeface="+mn-ea"/>
              </a:rPr>
              <a:t> g.id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endParaRPr lang="x-none" sz="2300" dirty="0">
              <a:solidFill>
                <a:srgbClr val="9F2D2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 #4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sz="2400">
              <a:solidFill>
                <a:srgbClr val="9F2D20"/>
              </a:solidFill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400" dirty="0">
                <a:sym typeface="+mn-ea"/>
              </a:rPr>
              <a:t>g.number, count(s.id)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student_amount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400" dirty="0">
                <a:sym typeface="+mn-ea"/>
              </a:rPr>
              <a:t>students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INNER JOIN</a:t>
            </a:r>
            <a:r>
              <a:rPr lang="x-none" sz="2400" dirty="0">
                <a:sym typeface="+mn-ea"/>
              </a:rPr>
              <a:t> groups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g ON ()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400" dirty="0">
                <a:sym typeface="+mn-ea"/>
              </a:rPr>
              <a:t> g.id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sz="2800" dirty="0"/>
              <a:t>Ошибки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073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Целевой список выборки неверный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Не описываются данные, которые выбираются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Отсутствия алиасов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Плохой подбор не параметризованного запроса и его оптимизация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Отсутствие примера параметров (списка значений)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Колонка в качестве параметров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Группировки не по PK, UK, DISTINCT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Запросы дубликаты</a:t>
            </a:r>
          </a:p>
          <a:p>
            <a:pPr marL="342900" indent="-342900">
              <a:buFont typeface="Arial" panose="02080604020202020204" charset="0"/>
              <a:buChar char="•"/>
            </a:pP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Переоптимизация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Уже существующие ключи и описание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Ключи на склейку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Ключи поверх имеющихся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262</Words>
  <Application>Microsoft Office PowerPoint</Application>
  <PresentationFormat>Экран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UI</vt:lpstr>
      <vt:lpstr>Тема Office</vt:lpstr>
      <vt:lpstr>Базы данных и сетевые технологии</vt:lpstr>
      <vt:lpstr>Задачи на пару</vt:lpstr>
      <vt:lpstr>О таблицах</vt:lpstr>
      <vt:lpstr>Запросы #1-3</vt:lpstr>
      <vt:lpstr>Запрос #4</vt:lpstr>
      <vt:lpstr>Запрос #4</vt:lpstr>
      <vt:lpstr>Ошибки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135</cp:revision>
  <dcterms:created xsi:type="dcterms:W3CDTF">2017-12-09T04:55:33Z</dcterms:created>
  <dcterms:modified xsi:type="dcterms:W3CDTF">2018-11-23T17:29:08Z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