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7" r:id="rId11"/>
    <p:sldId id="268" r:id="rId12"/>
    <p:sldId id="270" r:id="rId13"/>
    <p:sldId id="266" r:id="rId14"/>
    <p:sldId id="269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1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4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84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7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4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3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035834"/>
            <a:ext cx="5308866" cy="920626"/>
          </a:xfrm>
        </p:spPr>
        <p:txBody>
          <a:bodyPr/>
          <a:lstStyle/>
          <a:p>
            <a:r>
              <a:rPr sz="2800" dirty="0"/>
              <a:t>Exploratory Data Analysis (EDA) for Loan Default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3436163"/>
            <a:ext cx="5308866" cy="1377651"/>
          </a:xfrm>
        </p:spPr>
        <p:txBody>
          <a:bodyPr/>
          <a:lstStyle/>
          <a:p>
            <a:r>
              <a:rPr lang="en-US" dirty="0"/>
              <a:t>A case study on risk analytics in banking and financial 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DAED68-5E39-36C8-2C3E-63BD778EECF7}"/>
              </a:ext>
            </a:extLst>
          </p:cNvPr>
          <p:cNvSpPr txBox="1">
            <a:spLocks/>
          </p:cNvSpPr>
          <p:nvPr/>
        </p:nvSpPr>
        <p:spPr>
          <a:xfrm>
            <a:off x="6133008" y="4422525"/>
            <a:ext cx="1541999" cy="836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Presenters: </a:t>
            </a:r>
          </a:p>
          <a:p>
            <a:r>
              <a:rPr lang="en-US" dirty="0"/>
              <a:t>Krish Agrawal</a:t>
            </a:r>
          </a:p>
          <a:p>
            <a:r>
              <a:rPr lang="en-US" dirty="0"/>
              <a:t>Bharti Katal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DAF23-6453-E030-8E13-B9938F9A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B1AE-88D6-A65A-5DBD-0130BFE0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Default Rate Based on Loan Term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50D3FEBC-A037-21D8-B26A-0BEA6C7B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262626"/>
                </a:solidFill>
              </a:rPr>
              <a:t>36 Months: ~11%</a:t>
            </a:r>
          </a:p>
          <a:p>
            <a:r>
              <a:rPr lang="en-US" sz="1600">
                <a:solidFill>
                  <a:srgbClr val="262626"/>
                </a:solidFill>
              </a:rPr>
              <a:t>60 Months: ~22%</a:t>
            </a:r>
          </a:p>
        </p:txBody>
      </p:sp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D7A5D-DD6A-D0D3-9E20-A953A975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562630"/>
            <a:ext cx="4573531" cy="368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5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F0C96-4A28-6988-34CD-6502881C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D4F35-43F4-C6D8-0C44-C488F38B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Income to Loan Ratio Based on Loan Term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56B7867-F02A-5469-7130-BC3A6B72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262626"/>
                </a:solidFill>
              </a:rPr>
              <a:t>36 Months : 60 Months</a:t>
            </a:r>
          </a:p>
          <a:p>
            <a:r>
              <a:rPr lang="en-US" sz="1600" dirty="0">
                <a:solidFill>
                  <a:srgbClr val="262626"/>
                </a:solidFill>
              </a:rPr>
              <a:t>Ratio: 	  ~ 5 : 3</a:t>
            </a:r>
          </a:p>
        </p:txBody>
      </p: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141790-CB7C-4AD5-E84F-88B0FC36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201197"/>
            <a:ext cx="4573531" cy="44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19D8D-2CC8-EA5E-D512-9022ED8B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7204" name="Picture 720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05" name="Rectangle 720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206" name="Picture 720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207" name="Picture 720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209" name="Straight Connector 720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11" name="Rectangle 7210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3" name="Rectangle 7212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5" name="Rectangle 7214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D3B938-1E40-D764-26C6-AB13FEE1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39" y="872061"/>
            <a:ext cx="2305455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Recovery Rate Based on Loan Term</a:t>
            </a:r>
          </a:p>
        </p:txBody>
      </p:sp>
      <p:sp useBgFill="1">
        <p:nvSpPr>
          <p:cNvPr id="7217" name="Rectangle 7216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3BBF37-7D7A-CBFB-C215-8B8F61F8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591215"/>
            <a:ext cx="4573531" cy="36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7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7F25-7435-D563-5298-8A0BAA16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5B3-003F-8526-BB49-081BF2AF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Default Amount Based on Loan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6330C-7694-1F3C-6D76-AD309E7A5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81" y="2490788"/>
            <a:ext cx="4328176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1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72E0D-060F-3234-1000-F538D20A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FED8-63D4-0667-0C4D-2B0B3F8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Interest Rate Based on Term(Duration) and Distribution of Interest Rates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79D823-48FE-0F0E-FA63-21A76AC57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950933"/>
            <a:ext cx="6799262" cy="252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4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94C4-CD9A-CFCF-745B-AD9AC2CE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ACC0-A934-891A-7DFA-07CDEBFA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</a:t>
            </a:r>
            <a:r>
              <a:rPr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3B76-B32B-DE62-B845-708BF555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Key observations from multivariate analysis: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default rate varies significantly based on the combination of Verification Status, Loan Term, and Loan Purpose.</a:t>
            </a:r>
          </a:p>
          <a:p>
            <a:r>
              <a:rPr lang="en-US" dirty="0"/>
              <a:t>Verified loans generally show a lower default rate compared to Not Verified or Source Verified across most purposes.</a:t>
            </a:r>
          </a:p>
          <a:p>
            <a:r>
              <a:rPr lang="en-US" dirty="0"/>
              <a:t>Loan purposes such as "small business" and "educational" exhibit higher default rates, especially for longer-term loans (60 months).</a:t>
            </a:r>
          </a:p>
          <a:p>
            <a:r>
              <a:rPr lang="en-US" dirty="0"/>
              <a:t>Shorter-term loans (36 months) have comparatively lower default rates across most purposes and verification statuses.</a:t>
            </a:r>
          </a:p>
          <a:p>
            <a:pPr marL="0" indent="0">
              <a:buNone/>
            </a:pPr>
            <a:r>
              <a:rPr lang="en-US" sz="3800" dirty="0"/>
              <a:t>Insights:</a:t>
            </a:r>
            <a:endParaRPr lang="en-US" dirty="0"/>
          </a:p>
          <a:p>
            <a:r>
              <a:rPr lang="en-US" dirty="0"/>
              <a:t>Applicants with unverified or source-verified statuses tend to be riskier, indicating the need for stricter verification processes.</a:t>
            </a:r>
          </a:p>
          <a:p>
            <a:r>
              <a:rPr lang="en-US" dirty="0"/>
              <a:t>Longer-term loans (60 months) are more likely to default, particularly for high-risk purposes like "small business."</a:t>
            </a:r>
          </a:p>
          <a:p>
            <a:r>
              <a:rPr lang="en-US" dirty="0"/>
              <a:t>Tailored loan policies based on purpose, term, and verification status can help mitigate risk and reduce default rates.</a:t>
            </a:r>
          </a:p>
        </p:txBody>
      </p:sp>
    </p:spTree>
    <p:extLst>
      <p:ext uri="{BB962C8B-B14F-4D97-AF65-F5344CB8AC3E}">
        <p14:creationId xmlns:p14="http://schemas.microsoft.com/office/powerpoint/2010/main" val="22056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5FDF-E123-3038-F82F-10F31F7B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FD7C-E9DB-4F64-97CF-DA5C2CB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Default Rates based on Verification Status, Loan Term and Loan Purpose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CB775BF-3F94-06CF-D925-23CF9B84D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8" y="2490788"/>
            <a:ext cx="4740621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Insights and 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Actionable Insights:</a:t>
            </a:r>
          </a:p>
          <a:p>
            <a:pPr lvl="1"/>
            <a:r>
              <a:rPr dirty="0"/>
              <a:t>Adjust lending criteria based on high-risk loan purposes.</a:t>
            </a:r>
          </a:p>
          <a:p>
            <a:pPr lvl="1"/>
            <a:r>
              <a:rPr dirty="0"/>
              <a:t>Implement stricter checks for low-grade loans.</a:t>
            </a:r>
          </a:p>
          <a:p>
            <a:pPr lvl="1"/>
            <a:r>
              <a:rPr dirty="0"/>
              <a:t>Offer lower amounts or higher interest rates to risky applicants.</a:t>
            </a:r>
          </a:p>
          <a:p>
            <a:pPr marL="0" indent="0">
              <a:buNone/>
            </a:pPr>
            <a:r>
              <a:rPr dirty="0"/>
              <a:t>Business Implications:</a:t>
            </a:r>
          </a:p>
          <a:p>
            <a:pPr lvl="1"/>
            <a:r>
              <a:rPr dirty="0"/>
              <a:t>Minimized financial loss.</a:t>
            </a:r>
          </a:p>
          <a:p>
            <a:pPr lvl="1"/>
            <a:r>
              <a:rPr dirty="0"/>
              <a:t>Increased profitability through better risk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aim is to identify patterns indicating the likelihood of loan default.</a:t>
            </a:r>
          </a:p>
          <a:p>
            <a:pPr marL="0" indent="0">
              <a:buNone/>
            </a:pPr>
            <a:r>
              <a:rPr dirty="0"/>
              <a:t>Two key risks for the company:</a:t>
            </a:r>
          </a:p>
          <a:p>
            <a:pPr lvl="1"/>
            <a:r>
              <a:rPr dirty="0"/>
              <a:t>Loss of business if loan is not approved for a reliable applicant.</a:t>
            </a:r>
          </a:p>
          <a:p>
            <a:pPr lvl="1"/>
            <a:r>
              <a:rPr dirty="0"/>
              <a:t>Financial loss if loan is approved for a default-prone applicant.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goal is to identify applicants who are likely to default, to minimize financial risk while maximizing business opportunities.</a:t>
            </a:r>
          </a:p>
          <a:p>
            <a:r>
              <a:rPr dirty="0"/>
              <a:t>Loan outcomes:</a:t>
            </a:r>
          </a:p>
          <a:p>
            <a:pPr lvl="1"/>
            <a:r>
              <a:rPr dirty="0"/>
              <a:t>Fully Paid</a:t>
            </a:r>
          </a:p>
          <a:p>
            <a:pPr lvl="1"/>
            <a:r>
              <a:rPr dirty="0"/>
              <a:t>Current (in progress)</a:t>
            </a:r>
          </a:p>
          <a:p>
            <a:pPr lvl="1"/>
            <a:r>
              <a:rPr dirty="0"/>
              <a:t>Charged-off (defaulted)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The dataset contains information about past loan applicants:</a:t>
            </a:r>
          </a:p>
          <a:p>
            <a:pPr lvl="1"/>
            <a:r>
              <a:rPr dirty="0"/>
              <a:t>Demographics, income, credit history, loan details, etc.</a:t>
            </a:r>
          </a:p>
          <a:p>
            <a:pPr lvl="1"/>
            <a:r>
              <a:rPr dirty="0"/>
              <a:t>Target variable: Loan Status (Fully Paid, Current, Charged-off)</a:t>
            </a:r>
          </a:p>
          <a:p>
            <a:pPr marL="0" indent="0">
              <a:buNone/>
            </a:pPr>
            <a:r>
              <a:rPr dirty="0"/>
              <a:t>EDA Objectives:</a:t>
            </a:r>
          </a:p>
          <a:p>
            <a:pPr lvl="1"/>
            <a:r>
              <a:rPr dirty="0"/>
              <a:t>Understand the data distribution.</a:t>
            </a:r>
          </a:p>
          <a:p>
            <a:pPr lvl="1"/>
            <a:r>
              <a:rPr dirty="0"/>
              <a:t>Identify key variables influencing loan default.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Key observations from univariate analysis:</a:t>
            </a:r>
          </a:p>
          <a:p>
            <a:pPr lvl="1"/>
            <a:r>
              <a:rPr dirty="0"/>
              <a:t>Distribution of numerical variables like income, loan amount, etc.</a:t>
            </a:r>
          </a:p>
          <a:p>
            <a:pPr lvl="1"/>
            <a:r>
              <a:rPr dirty="0"/>
              <a:t>Frequency of categorical variables like loan purpose, grade, etc.</a:t>
            </a:r>
          </a:p>
          <a:p>
            <a:pPr marL="0" indent="0">
              <a:buNone/>
            </a:pPr>
            <a:r>
              <a:rPr dirty="0"/>
              <a:t>Insights:</a:t>
            </a:r>
          </a:p>
          <a:p>
            <a:pPr lvl="1"/>
            <a:r>
              <a:rPr dirty="0"/>
              <a:t>Certain loan purposes have higher default rates.</a:t>
            </a:r>
          </a:p>
          <a:p>
            <a:pPr lvl="1"/>
            <a:r>
              <a:rPr dirty="0"/>
              <a:t>Grade distribution shows clear segmentation.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A7BC-9279-DAC0-5C00-9F3CFDB9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Number of Bankruptcies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95C8C92-60D1-0889-DAFA-F2D60562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0 Bankruptcies: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	&gt; 35000 </a:t>
            </a:r>
          </a:p>
          <a:p>
            <a:r>
              <a:rPr lang="en-US" sz="1600" dirty="0">
                <a:solidFill>
                  <a:srgbClr val="262626"/>
                </a:solidFill>
              </a:rPr>
              <a:t>1 Bankruptcies: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	&lt; 5000</a:t>
            </a:r>
          </a:p>
          <a:p>
            <a:r>
              <a:rPr lang="en-US" sz="1600" dirty="0">
                <a:solidFill>
                  <a:srgbClr val="262626"/>
                </a:solidFill>
              </a:rPr>
              <a:t>2 Bankruptcies: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	Null</a:t>
            </a: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9D8FE-9B85-E5A6-83F0-E66E79F9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614082"/>
            <a:ext cx="4573531" cy="35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A61AE-54CB-494A-1F77-FBF7D6B5E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74193-CFCB-3C16-6506-AAF638A3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Ratio of Defaulters to Non-Defaulters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A46BB5A-6CAB-9784-1F55-0431977D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Default Rate: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	14.2%</a:t>
            </a:r>
          </a:p>
          <a:p>
            <a:r>
              <a:rPr lang="en-US" sz="1600" dirty="0">
                <a:solidFill>
                  <a:srgbClr val="262626"/>
                </a:solidFill>
              </a:rPr>
              <a:t>Non-Default Rate: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	85.8%</a:t>
            </a: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31F14-8094-44FB-C4C6-7C993250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671252"/>
            <a:ext cx="4573531" cy="346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2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34CF8-8F1C-1E20-96BE-78CCE4A4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3091" name="Picture 309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093" name="Picture 309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094" name="Picture 309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0" name="Group 3099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3101" name="Picture 3100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02" name="Rectangle 3101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103" name="Picture 3102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04" name="Picture 3103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C8C06-CCFC-D9CB-99BB-8B64306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64" y="4404852"/>
            <a:ext cx="7492258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262626"/>
                </a:solidFill>
              </a:rPr>
              <a:t>Distribution of customers based on loan purpose</a:t>
            </a: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7499739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D9FADA-CA3A-5180-B10A-3676826D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7802" y="1170405"/>
            <a:ext cx="4269618" cy="30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8" name="Straight Connector 3107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836" y="5501254"/>
            <a:ext cx="7202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Key observations from bivariate analysis:</a:t>
            </a:r>
          </a:p>
          <a:p>
            <a:pPr lvl="1"/>
            <a:r>
              <a:rPr dirty="0"/>
              <a:t>Correlation between loan amount and default likelihood.</a:t>
            </a:r>
          </a:p>
          <a:p>
            <a:pPr lvl="1"/>
            <a:r>
              <a:rPr dirty="0"/>
              <a:t>Relationship between income levels and loan grades.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 lvl="1"/>
            <a:r>
              <a:rPr dirty="0"/>
              <a:t>High loan amounts and low grades correlate with higher defaults.</a:t>
            </a:r>
          </a:p>
          <a:p>
            <a:pPr lvl="1"/>
            <a:r>
              <a:rPr dirty="0"/>
              <a:t>Income levels influence repayment behavior.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574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Exploratory Data Analysis (EDA) for Loan Default Prediction</vt:lpstr>
      <vt:lpstr>Problem Statement</vt:lpstr>
      <vt:lpstr>Business Understanding</vt:lpstr>
      <vt:lpstr>Dataset Overview</vt:lpstr>
      <vt:lpstr>Univariate Analysis</vt:lpstr>
      <vt:lpstr>Number of Bankruptcies</vt:lpstr>
      <vt:lpstr>Ratio of Defaulters to Non-Defaulters</vt:lpstr>
      <vt:lpstr>Distribution of customers based on loan purpose</vt:lpstr>
      <vt:lpstr>Bivariate Analysis</vt:lpstr>
      <vt:lpstr>Default Rate Based on Loan Term</vt:lpstr>
      <vt:lpstr>Income to Loan Ratio Based on Loan Term</vt:lpstr>
      <vt:lpstr>Recovery Rate Based on Loan Term</vt:lpstr>
      <vt:lpstr>Total Default Amount Based on Loan Term</vt:lpstr>
      <vt:lpstr>Interest Rate Based on Term(Duration) and Distribution of Interest Rates</vt:lpstr>
      <vt:lpstr>Multivariate Analysis</vt:lpstr>
      <vt:lpstr>Default Rates based on Verification Status, Loan Term and Loan Purpose</vt:lpstr>
      <vt:lpstr>Insights and Business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 Agrawal</cp:lastModifiedBy>
  <cp:revision>7</cp:revision>
  <dcterms:created xsi:type="dcterms:W3CDTF">2013-01-27T09:14:16Z</dcterms:created>
  <dcterms:modified xsi:type="dcterms:W3CDTF">2024-12-24T16:28:13Z</dcterms:modified>
  <cp:category/>
</cp:coreProperties>
</file>