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681eed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681ee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d681eed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d681ee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d681ee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d681ee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d681eed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d681eed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d681ee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d681ee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d681eed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d681eed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d681ee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d681ee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d681eed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d681eed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d681ee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d681ee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d681eed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d681eed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64ab1f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64ab1f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d681ee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d681ee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d681eed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d681eed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d9a30d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d9a30d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d9a30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d9a30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d681eed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d681eed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d681eed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d681eed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d681eed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d681eed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681eed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681eed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bd681eed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bd681eed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d681eed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d681eed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d681ee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d681ee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d681eed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bd681eed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d681eed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d681eed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bd681eed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bd681eed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d681eed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bd681eed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bd681eed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bd681eed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d8876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bd8876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681ee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681ee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d681ee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d681ee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d681eed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d681eed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d681ee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d681ee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d681ee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d681ee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681ee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681ee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99300" y="4078850"/>
            <a:ext cx="5036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Цифровая обработка изображений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Ассистент кафедры КСАИТ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Петровец Александр Александрович</a:t>
            </a: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поиска границ Кэнни (Canny Edge). Разметка связных областей (Connected Components Labeling)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276075"/>
            <a:ext cx="3751149" cy="2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275" y="1322936"/>
            <a:ext cx="4286924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поиска границ Кэнни (Canny Edge)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809400" y="1307775"/>
            <a:ext cx="65385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arenR"/>
            </a:pPr>
            <a:r>
              <a:rPr lang="ru" sz="2400">
                <a:solidFill>
                  <a:srgbClr val="434343"/>
                </a:solidFill>
              </a:rPr>
              <a:t>Уменьшение шума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arenR"/>
            </a:pPr>
            <a:r>
              <a:rPr lang="ru" sz="2400">
                <a:solidFill>
                  <a:srgbClr val="434343"/>
                </a:solidFill>
              </a:rPr>
              <a:t>Вычисление градиента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arenR"/>
            </a:pPr>
            <a:r>
              <a:rPr lang="ru" sz="2400">
                <a:solidFill>
                  <a:srgbClr val="434343"/>
                </a:solidFill>
              </a:rPr>
              <a:t>Non-maximum suppression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arenR"/>
            </a:pPr>
            <a:r>
              <a:rPr lang="ru" sz="2400">
                <a:solidFill>
                  <a:srgbClr val="434343"/>
                </a:solidFill>
              </a:rPr>
              <a:t>Уточнение границ по верхнему и нижнему порогу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arenR"/>
            </a:pPr>
            <a:r>
              <a:rPr lang="ru" sz="2400">
                <a:solidFill>
                  <a:srgbClr val="434343"/>
                </a:solidFill>
              </a:rPr>
              <a:t>Hysteresis threshold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уменьшение шума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81775" y="1136150"/>
            <a:ext cx="371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Наложение фильтра Гаусса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Размер ядра и значение среднеквадратичного отклонения - параметры алгоритма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23" y="971300"/>
            <a:ext cx="4904653" cy="35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вычисление градиента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81775" y="1136150"/>
            <a:ext cx="371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Вычислить производные по x и y с помощью оператора Собеля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Рассчитать модуль и направление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7" y="999799"/>
            <a:ext cx="4674539" cy="34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non-maximum </a:t>
            </a:r>
            <a:r>
              <a:rPr b="1" lang="ru" sz="2400">
                <a:solidFill>
                  <a:schemeClr val="lt1"/>
                </a:solidFill>
              </a:rPr>
              <a:t>suppression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81775" y="1136150"/>
            <a:ext cx="371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ru" sz="2000">
                <a:solidFill>
                  <a:srgbClr val="434343"/>
                </a:solidFill>
              </a:rPr>
              <a:t>Для каждой тройки пикселей найти максимальное значение на основе направления градиента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ru" sz="2000">
                <a:solidFill>
                  <a:srgbClr val="434343"/>
                </a:solidFill>
              </a:rPr>
              <a:t>Если значение модуля градиента не максимальное, то исключить пиксель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50" y="1002000"/>
            <a:ext cx="4939225" cy="2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non-maximum suppression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980913"/>
            <a:ext cx="3727750" cy="331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325" y="932450"/>
            <a:ext cx="3472568" cy="3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non-maximum suppression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25" y="1002000"/>
            <a:ext cx="4610012" cy="3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у</a:t>
            </a:r>
            <a:r>
              <a:rPr b="1" lang="ru" sz="2400">
                <a:solidFill>
                  <a:schemeClr val="lt1"/>
                </a:solidFill>
              </a:rPr>
              <a:t>точнение границ по верхнему и нижнему порогу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50" y="1009338"/>
            <a:ext cx="4939225" cy="3124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181775" y="921200"/>
            <a:ext cx="407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Ввести два параметра алгоритма </a:t>
            </a:r>
            <a:r>
              <a:rPr b="1" lang="ru" sz="1600">
                <a:solidFill>
                  <a:srgbClr val="434343"/>
                </a:solidFill>
              </a:rPr>
              <a:t>low_threshold</a:t>
            </a:r>
            <a:r>
              <a:rPr lang="ru" sz="1600">
                <a:solidFill>
                  <a:srgbClr val="434343"/>
                </a:solidFill>
              </a:rPr>
              <a:t> и </a:t>
            </a:r>
            <a:r>
              <a:rPr b="1" lang="ru" sz="1600">
                <a:solidFill>
                  <a:srgbClr val="434343"/>
                </a:solidFill>
              </a:rPr>
              <a:t>high_threshold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Все пиксели со значениями модуля градиента больше </a:t>
            </a:r>
            <a:r>
              <a:rPr b="1" lang="ru" sz="1600">
                <a:solidFill>
                  <a:srgbClr val="434343"/>
                </a:solidFill>
              </a:rPr>
              <a:t>high_threshold - </a:t>
            </a:r>
            <a:r>
              <a:rPr lang="ru" sz="1600">
                <a:solidFill>
                  <a:srgbClr val="434343"/>
                </a:solidFill>
              </a:rPr>
              <a:t>сильные и останутся на итоговом изображении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Все пиксели со значениями модуля градиента ниже </a:t>
            </a:r>
            <a:r>
              <a:rPr b="1" lang="ru" sz="1600">
                <a:solidFill>
                  <a:srgbClr val="434343"/>
                </a:solidFill>
              </a:rPr>
              <a:t>low_threshold</a:t>
            </a:r>
            <a:r>
              <a:rPr lang="ru" sz="1600">
                <a:solidFill>
                  <a:srgbClr val="434343"/>
                </a:solidFill>
              </a:rPr>
              <a:t>  - исключаются из итогового изображения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Все пиксели со значениями между </a:t>
            </a:r>
            <a:r>
              <a:rPr b="1" lang="ru" sz="1600">
                <a:solidFill>
                  <a:srgbClr val="434343"/>
                </a:solidFill>
              </a:rPr>
              <a:t>low_threshold</a:t>
            </a:r>
            <a:r>
              <a:rPr lang="ru" sz="1600">
                <a:solidFill>
                  <a:srgbClr val="434343"/>
                </a:solidFill>
              </a:rPr>
              <a:t> и </a:t>
            </a:r>
            <a:r>
              <a:rPr b="1" lang="ru" sz="1600">
                <a:solidFill>
                  <a:srgbClr val="434343"/>
                </a:solidFill>
              </a:rPr>
              <a:t>high_threshold </a:t>
            </a:r>
            <a:r>
              <a:rPr lang="ru" sz="1600">
                <a:solidFill>
                  <a:srgbClr val="434343"/>
                </a:solidFill>
              </a:rPr>
              <a:t>- слабые и подвергнутся дополнительной проверке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</a:t>
            </a:r>
            <a:r>
              <a:rPr b="1" lang="ru" sz="2400">
                <a:solidFill>
                  <a:schemeClr val="lt1"/>
                </a:solidFill>
              </a:rPr>
              <a:t>Hysteresis threshold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50" y="1009338"/>
            <a:ext cx="4939225" cy="3124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181775" y="921200"/>
            <a:ext cx="407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ru" sz="1800">
                <a:solidFill>
                  <a:srgbClr val="434343"/>
                </a:solidFill>
              </a:rPr>
              <a:t>Слабые пиксели могут быть окружены слабыми, но в каком-то месте соприкасаться с сильными - это должна быть одна граница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ru" sz="1800">
                <a:solidFill>
                  <a:srgbClr val="434343"/>
                </a:solidFill>
              </a:rPr>
              <a:t>Нужно найти все связные компоненты из сильных и слабых пикселей на изображении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ru" sz="1800">
                <a:solidFill>
                  <a:srgbClr val="434343"/>
                </a:solidFill>
              </a:rPr>
              <a:t>Connected Components Labeling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Connected Components Labeling - разметка связных областей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81775" y="1302200"/>
            <a:ext cx="407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Плеяда методов основанная на теории графов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ru" sz="2400">
                <a:solidFill>
                  <a:srgbClr val="434343"/>
                </a:solidFill>
              </a:rPr>
              <a:t>Суть методов для Image Processing - в поиске связных областей на изображении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650" y="1790825"/>
            <a:ext cx="4586123" cy="202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Виды связностей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2123" t="23634"/>
          <a:stretch/>
        </p:blipFill>
        <p:spPr>
          <a:xfrm>
            <a:off x="109013" y="1094650"/>
            <a:ext cx="6618576" cy="38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/>
          <p:nvPr/>
        </p:nvSpPr>
        <p:spPr>
          <a:xfrm>
            <a:off x="576625" y="2819975"/>
            <a:ext cx="1796400" cy="201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988" y="1057850"/>
            <a:ext cx="18288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188" y="3028225"/>
            <a:ext cx="2111612" cy="150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81775" y="1096350"/>
            <a:ext cx="86862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общем смысле фильтрация - преобразование изображения в локальной области в другое изображение посредством некой функции:</a:t>
            </a:r>
            <a:endParaRPr sz="2400"/>
          </a:p>
          <a:p>
            <a:pPr indent="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I’(x,y) = H(I(x,y))</a:t>
            </a: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Фильтрация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700" y="2800350"/>
            <a:ext cx="1609524" cy="1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075" y="2800350"/>
            <a:ext cx="1609524" cy="1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882600" y="4495900"/>
            <a:ext cx="38424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Вообще говоря и локальную бинаризацию с эквализацией можно назвать фильтрацией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flipH="1">
            <a:off x="644525" y="2513275"/>
            <a:ext cx="1336500" cy="10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709000" y="2513275"/>
            <a:ext cx="1324500" cy="10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50525" y="3700975"/>
            <a:ext cx="1609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Линейная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09000" y="3700975"/>
            <a:ext cx="1952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Нел</a:t>
            </a:r>
            <a:r>
              <a:rPr lang="ru" sz="2400">
                <a:solidFill>
                  <a:schemeClr val="dk2"/>
                </a:solidFill>
              </a:rPr>
              <a:t>инейная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6550" y="3745375"/>
            <a:ext cx="1668600" cy="58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Система непересекающихся множеств (disjoint-set, union-find)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81775" y="1071750"/>
            <a:ext cx="802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Структура данных для администрирования элементов, разбитых на непересекающиеся подмножества.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Использует три абстрактных операции: {</a:t>
            </a:r>
            <a:r>
              <a:rPr b="1" lang="ru" sz="1600"/>
              <a:t>Union</a:t>
            </a:r>
            <a:r>
              <a:rPr lang="ru" sz="1600"/>
              <a:t>, </a:t>
            </a:r>
            <a:r>
              <a:rPr b="1" lang="ru" sz="1600"/>
              <a:t>Find</a:t>
            </a:r>
            <a:r>
              <a:rPr lang="ru" sz="1600"/>
              <a:t>, </a:t>
            </a:r>
            <a:r>
              <a:rPr b="1" lang="ru" sz="1600"/>
              <a:t>MakeSet</a:t>
            </a:r>
            <a:r>
              <a:rPr lang="ru" sz="1600"/>
              <a:t>}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</a:rPr>
              <a:t>MakeSet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</a:rPr>
              <a:t>(x) - создаёт для элемента x новое подмножество. Назначает этот же элемент представителем созданного подмножества. O(1)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</a:rPr>
              <a:t>Find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</a:rPr>
              <a:t>(x) - проходит путь от x до корня дерева и возвращает его (корень в данном случае является представителем). O(n)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Union</a:t>
            </a:r>
            <a:r>
              <a:rPr lang="ru" sz="1600">
                <a:solidFill>
                  <a:schemeClr val="dk1"/>
                </a:solidFill>
              </a:rPr>
              <a:t>(r,s) - Ищет корни с помощью </a:t>
            </a:r>
            <a:r>
              <a:rPr b="1" lang="ru" sz="1600">
                <a:solidFill>
                  <a:schemeClr val="dk1"/>
                </a:solidFill>
              </a:rPr>
              <a:t>Find</a:t>
            </a:r>
            <a:r>
              <a:rPr lang="ru" sz="1600">
                <a:solidFill>
                  <a:schemeClr val="dk1"/>
                </a:solidFill>
              </a:rPr>
              <a:t> для r и s. Если корни различны 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</a:rPr>
              <a:t>объединяет оба подмножества, принадлежащие представителям r и s, присоединяя корень r к корню s. O(n)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</a:rPr>
              <a:t>Нетривиальная реализация - с помощью деревьев и именно она (и некоторые ухищрения) позволяет существенно ускорить работу со структурой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Система непересекающихся множеств (disjoint-set, union-find) - пример Union, MakeSet, Find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675"/>
            <a:ext cx="48101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25" y="1782700"/>
            <a:ext cx="4029075" cy="28999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368475" y="3594375"/>
            <a:ext cx="4114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Хорошая реализация предполагает: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AutoNum type="arabicParenR"/>
            </a:pPr>
            <a:r>
              <a:rPr lang="ru" sz="2000">
                <a:solidFill>
                  <a:srgbClr val="222222"/>
                </a:solidFill>
                <a:highlight>
                  <a:schemeClr val="lt1"/>
                </a:highlight>
              </a:rPr>
              <a:t>Path compression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AutoNum type="arabicParenR"/>
            </a:pPr>
            <a:r>
              <a:rPr lang="ru" sz="2000">
                <a:solidFill>
                  <a:srgbClr val="222222"/>
                </a:solidFill>
                <a:highlight>
                  <a:schemeClr val="lt1"/>
                </a:highlight>
              </a:rPr>
              <a:t>Union by Rank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Система непересекающихся множеств (disjoint-set, union-find) - Path Compression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91925" y="876125"/>
            <a:ext cx="41148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Path Compression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Исключение цепных правил при вызове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Find</a:t>
            </a:r>
            <a:endParaRPr b="1"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При каждом вызове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Find(x),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 принудительно делать родителем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 корень дерева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75" y="1002000"/>
            <a:ext cx="3962725" cy="39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Система непересекающихся множеств (disjoint-set, union-find) - Union by Rank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91925" y="876125"/>
            <a:ext cx="45138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Union by Rank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Присоединить более короткое дерево к корню более длинного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Установить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rank 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множества равным нулю при вызове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MakeSet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(x)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При объединении двух множеств одинакового 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rank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, результирующий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rank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=rank+1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При объединении двух множеств разных  rank0, rank1, результирующий </a:t>
            </a:r>
            <a:r>
              <a:rPr b="1" lang="ru" sz="2000">
                <a:solidFill>
                  <a:srgbClr val="222222"/>
                </a:solidFill>
                <a:highlight>
                  <a:srgbClr val="FFFFFF"/>
                </a:highlight>
              </a:rPr>
              <a:t>rank</a:t>
            </a: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=max(rank0,rank1)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25" y="1002000"/>
            <a:ext cx="4033474" cy="301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Система непересекающихся множеств (disjoint-set, union-find) - сложность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50" y="947475"/>
            <a:ext cx="5205451" cy="30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181775" y="4065500"/>
            <a:ext cx="8608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</a:t>
            </a:r>
            <a:r>
              <a:rPr lang="ru" sz="1800">
                <a:solidFill>
                  <a:srgbClr val="434343"/>
                </a:solidFill>
              </a:rPr>
              <a:t>lpha - </a:t>
            </a:r>
            <a:r>
              <a:rPr lang="ru" sz="1800">
                <a:solidFill>
                  <a:srgbClr val="434343"/>
                </a:solidFill>
              </a:rPr>
              <a:t>функция, обратная функции Аккермана. Для всех применяемых на практике значений n принимает значение, меньшее 5.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725" y="1334026"/>
            <a:ext cx="3200050" cy="3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575" y="1379950"/>
            <a:ext cx="3108200" cy="3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5" y="1242175"/>
            <a:ext cx="3383750" cy="33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25" y="1416938"/>
            <a:ext cx="4551350" cy="30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700" y="1363363"/>
            <a:ext cx="4712075" cy="31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Виды линейных фильтров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75" y="1232525"/>
            <a:ext cx="4776875" cy="3370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 rot="10800000">
            <a:off x="4464850" y="1185975"/>
            <a:ext cx="1131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4429125" y="1269300"/>
            <a:ext cx="11193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5560125" y="895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Размытие (low-pass)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3857625" y="4567225"/>
            <a:ext cx="1464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5322225" y="4393500"/>
            <a:ext cx="3590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Резкость - выделение границ (high-pass)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97375" y="743075"/>
            <a:ext cx="4024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Усреднение (box filter) - все компоненты равны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Фильтр Гаусса (сглаживание по Гауссу) - функция плотности двумерного нормального распределения с нулевым средним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Фильтры Превитта, Собеля, Лапласа (Mexican Hat) - могут быть и отрицательные компоненты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75550" y="3500425"/>
            <a:ext cx="4010700" cy="164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First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775" y="1348050"/>
            <a:ext cx="4758000" cy="3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 txBox="1"/>
          <p:nvPr/>
        </p:nvSpPr>
        <p:spPr>
          <a:xfrm>
            <a:off x="181775" y="928700"/>
            <a:ext cx="37524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Проход по каждому пикселю слева направо, сверху вниз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Если значение пикселя не задний фон: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ru"/>
              <a:t>Получить значение меток соседних пикселей согласно окну для текущего пикселя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Если соседей нет - присвоить новую метку этому пикселю (</a:t>
            </a:r>
            <a:r>
              <a:rPr b="1" lang="ru"/>
              <a:t>MakeSet</a:t>
            </a:r>
            <a:r>
              <a:rPr lang="ru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В противном случае найти соседа с наименьшей меткой и присвоить эту метку текущему пикселю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ru"/>
              <a:t>Сохранить значение эквивалентности для соседних пикселей (</a:t>
            </a:r>
            <a:r>
              <a:rPr b="1" lang="ru"/>
              <a:t>Union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Second Pass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625" y="1340400"/>
            <a:ext cx="4620150" cy="30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3"/>
          <p:cNvSpPr txBox="1"/>
          <p:nvPr/>
        </p:nvSpPr>
        <p:spPr>
          <a:xfrm>
            <a:off x="336775" y="1143000"/>
            <a:ext cx="36279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Проход по каждому пикселю слева направо, сверху вниз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Если значение пикселя не задний фон: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 sz="1800">
                <a:solidFill>
                  <a:schemeClr val="dk1"/>
                </a:solidFill>
              </a:rPr>
              <a:t>Переприсвоить значение метки на значение наименьшей метки среди группы эквивалентности (</a:t>
            </a:r>
            <a:r>
              <a:rPr b="1" lang="ru" sz="1800">
                <a:solidFill>
                  <a:schemeClr val="dk1"/>
                </a:solidFill>
              </a:rPr>
              <a:t>Find</a:t>
            </a:r>
            <a:r>
              <a:rPr lang="ru" sz="1800">
                <a:solidFill>
                  <a:schemeClr val="dk1"/>
                </a:solidFill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Second Pass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336775" y="1143000"/>
            <a:ext cx="36279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Проход по каждому пикселю слева направо, сверху вниз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Если значение пикселя не задний фон: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 sz="1800">
                <a:solidFill>
                  <a:schemeClr val="dk1"/>
                </a:solidFill>
              </a:rPr>
              <a:t>Переприсвоить значение метки на значение наименьшей метки среди группы эквивалентности (</a:t>
            </a:r>
            <a:r>
              <a:rPr b="1" lang="ru" sz="1800">
                <a:solidFill>
                  <a:schemeClr val="dk1"/>
                </a:solidFill>
              </a:rPr>
              <a:t>Find</a:t>
            </a:r>
            <a:r>
              <a:rPr lang="ru" sz="1800">
                <a:solidFill>
                  <a:schemeClr val="dk1"/>
                </a:solidFill>
              </a:rPr>
              <a:t>)</a:t>
            </a:r>
            <a:endParaRPr sz="1800"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50" y="1259875"/>
            <a:ext cx="4861725" cy="3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- Two Pass Connected Components Labeling - Second Pass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336775" y="1143000"/>
            <a:ext cx="36279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Проход по каждому пикселю слева направо, сверху вниз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Если значение пикселя не задний фон: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 sz="1800">
                <a:solidFill>
                  <a:schemeClr val="dk1"/>
                </a:solidFill>
              </a:rPr>
              <a:t>Переприсвоить значение метки на значение наименьшей метки среди группы эквивалентности (</a:t>
            </a:r>
            <a:r>
              <a:rPr b="1" lang="ru" sz="1800">
                <a:solidFill>
                  <a:schemeClr val="dk1"/>
                </a:solidFill>
              </a:rPr>
              <a:t>Find</a:t>
            </a:r>
            <a:r>
              <a:rPr lang="ru" sz="1800">
                <a:solidFill>
                  <a:schemeClr val="dk1"/>
                </a:solidFill>
              </a:rPr>
              <a:t>)</a:t>
            </a:r>
            <a:endParaRPr sz="1800"/>
          </a:p>
        </p:txBody>
      </p:sp>
      <p:pic>
        <p:nvPicPr>
          <p:cNvPr id="347" name="Google Shape;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075" y="1262213"/>
            <a:ext cx="4854700" cy="323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Hysteresis threshold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50" y="1009338"/>
            <a:ext cx="4939225" cy="3124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 txBox="1"/>
          <p:nvPr/>
        </p:nvSpPr>
        <p:spPr>
          <a:xfrm>
            <a:off x="181775" y="921200"/>
            <a:ext cx="407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Слабые пиксели могут быть окружены слабыми, но в каком-то месте соприкасаться с сильными - это должна быть одна граница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Нужно найти все связные компоненты из сильных и слабых пикселей на изображении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ru" sz="1600">
                <a:solidFill>
                  <a:srgbClr val="434343"/>
                </a:solidFill>
              </a:rPr>
              <a:t>Connected Components Labeling - ищем связность для всех слабых и сильных пикселей вместе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ru" sz="1600">
                <a:solidFill>
                  <a:srgbClr val="434343"/>
                </a:solidFill>
              </a:rPr>
              <a:t>Оставляем только те компоненты, где есть хотя бы один сильный пиксель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7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Canny Edge - Hysteresis threshold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00" y="1002000"/>
            <a:ext cx="4842094" cy="34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 rotWithShape="1">
          <a:blip r:embed="rId4">
            <a:alphaModFix/>
          </a:blip>
          <a:srcRect b="-3199" l="0" r="50648" t="0"/>
          <a:stretch/>
        </p:blipFill>
        <p:spPr>
          <a:xfrm>
            <a:off x="917300" y="1002000"/>
            <a:ext cx="2325389" cy="35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Градиент изображения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300" y="1044723"/>
            <a:ext cx="6858001" cy="10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01" y="2403324"/>
            <a:ext cx="1890850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749900" y="3092225"/>
            <a:ext cx="638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Вычисление первой производной цифрового изображения основано на различных дискретных приближениях двумерного градиента</a:t>
            </a:r>
            <a:endParaRPr sz="2400">
              <a:solidFill>
                <a:srgbClr val="434343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1913325" y="2818175"/>
            <a:ext cx="780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6" idx="1"/>
          </p:cNvCxnSpPr>
          <p:nvPr/>
        </p:nvCxnSpPr>
        <p:spPr>
          <a:xfrm rot="10800000">
            <a:off x="1837000" y="3583625"/>
            <a:ext cx="912900" cy="10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Градиент изображения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1" y="2403324"/>
            <a:ext cx="1890850" cy="1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217" y="2169275"/>
            <a:ext cx="5875459" cy="1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277775" y="3055400"/>
            <a:ext cx="5694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Модуль градиента (магнитуда)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277775" y="4176125"/>
            <a:ext cx="5694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Направление градиента (угол)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300" y="1044723"/>
            <a:ext cx="6858001" cy="1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Дискретные апроксимации первой производной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1" y="2403324"/>
            <a:ext cx="1890850" cy="1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217" y="2169275"/>
            <a:ext cx="5875459" cy="1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277775" y="3055400"/>
            <a:ext cx="5694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Модуль градиента (магнитуда)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77775" y="4176125"/>
            <a:ext cx="5694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Направление градиента (угол)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300" y="1044723"/>
            <a:ext cx="6858001" cy="1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Оператор Собеля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1147400"/>
            <a:ext cx="7118925" cy="103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rot="10800000">
            <a:off x="1898175" y="2475000"/>
            <a:ext cx="978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2011350" y="2276050"/>
            <a:ext cx="4127100" cy="14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688175" y="3775975"/>
            <a:ext cx="55581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Приближенные производные по x и 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Оператор Собеля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81775" y="1122425"/>
            <a:ext cx="33624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Подверженность шуму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Неточные границы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“Потеря” слабых границ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925800"/>
            <a:ext cx="2810701" cy="3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701" y="1002000"/>
            <a:ext cx="2743595" cy="3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181775" y="133000"/>
            <a:ext cx="8790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-10700" y="0"/>
            <a:ext cx="9144000" cy="84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Алгоритм поиска границ Кэнни (Canny Edge)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0" y="1241550"/>
            <a:ext cx="86337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Требования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Низкая вероятность пропустить настоящие границы и пометить  граничными точки, не являющиеся ими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Точка, которая помечается как граничная, должна лежать как можно ближе к центру настоящей границы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ru" sz="2200">
                <a:solidFill>
                  <a:schemeClr val="dk2"/>
                </a:solidFill>
              </a:rPr>
              <a:t>Только один отклик на настоящую границу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055800" y="4561800"/>
            <a:ext cx="70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A Computational Approach to Edge Detection, John Canny, 1986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