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56" r:id="rId2"/>
    <p:sldId id="257" r:id="rId3"/>
    <p:sldId id="258" r:id="rId4"/>
    <p:sldId id="267"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Montserrat" panose="00000500000000000000" pitchFamily="2"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43271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627169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2250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9411188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6655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307839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97030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5087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223232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76229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073946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7616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20213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3150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84283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000000-1234-1234-1234-123412341234}" type="slidenum">
              <a:rPr lang="fr-FR" smtClean="0"/>
              <a:pPr/>
              <a:t>‹N°›</a:t>
            </a:fld>
            <a:endParaRPr lang="fr-FR"/>
          </a:p>
        </p:txBody>
      </p:sp>
    </p:spTree>
    <p:extLst>
      <p:ext uri="{BB962C8B-B14F-4D97-AF65-F5344CB8AC3E}">
        <p14:creationId xmlns:p14="http://schemas.microsoft.com/office/powerpoint/2010/main" val="36107560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0000000-1234-1234-1234-123412341234}" type="slidenum">
              <a:rPr lang="fr-FR" smtClean="0"/>
              <a:pPr/>
              <a:t>‹N°›</a:t>
            </a:fld>
            <a:endParaRPr lang="fr-FR"/>
          </a:p>
        </p:txBody>
      </p:sp>
    </p:spTree>
    <p:extLst>
      <p:ext uri="{BB962C8B-B14F-4D97-AF65-F5344CB8AC3E}">
        <p14:creationId xmlns:p14="http://schemas.microsoft.com/office/powerpoint/2010/main" val="9204352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prstGeom prst="rect">
            <a:avLst/>
          </a:prstGeom>
          <a:noFill/>
          <a:ln>
            <a:noFill/>
          </a:ln>
        </p:spPr>
        <p:txBody>
          <a:bodyPr spcFirstLastPara="1" vert="horz" wrap="square" lIns="68569" tIns="34275" rIns="68569" bIns="34275" rtlCol="0" anchor="b" anchorCtr="0">
            <a:normAutofit/>
          </a:bodyPr>
          <a:lstStyle/>
          <a:p>
            <a:pPr algn="ctr">
              <a:lnSpc>
                <a:spcPct val="90000"/>
              </a:lnSpc>
              <a:spcBef>
                <a:spcPts val="0"/>
              </a:spcBef>
              <a:buClr>
                <a:schemeClr val="dk1"/>
              </a:buClr>
              <a:buSzPts val="6000"/>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prstGeom prst="rect">
            <a:avLst/>
          </a:prstGeom>
          <a:noFill/>
          <a:ln>
            <a:noFill/>
          </a:ln>
        </p:spPr>
        <p:txBody>
          <a:bodyPr spcFirstLastPara="1" vert="horz" wrap="square" lIns="68569" tIns="34275" rIns="68569" bIns="34275" rtlCol="0" anchor="t" anchorCtr="0">
            <a:normAutofit/>
          </a:bodyPr>
          <a:lstStyle/>
          <a:p>
            <a:pPr algn="ctr">
              <a:lnSpc>
                <a:spcPct val="90000"/>
              </a:lnSpc>
              <a:spcBef>
                <a:spcPts val="0"/>
              </a:spcBef>
              <a:spcAft>
                <a:spcPts val="0"/>
              </a:spcAft>
              <a:buClr>
                <a:schemeClr val="dk1"/>
              </a:buClr>
              <a:buSzPts val="2400"/>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
        <p:nvSpPr>
          <p:cNvPr id="2" name="ZoneTexte 1">
            <a:extLst>
              <a:ext uri="{FF2B5EF4-FFF2-40B4-BE49-F238E27FC236}">
                <a16:creationId xmlns:a16="http://schemas.microsoft.com/office/drawing/2014/main" id="{EAE2950A-4127-2B03-2660-F34E70E95B3F}"/>
              </a:ext>
            </a:extLst>
          </p:cNvPr>
          <p:cNvSpPr txBox="1"/>
          <p:nvPr/>
        </p:nvSpPr>
        <p:spPr>
          <a:xfrm>
            <a:off x="1736521" y="4418377"/>
            <a:ext cx="1912691" cy="507831"/>
          </a:xfrm>
          <a:prstGeom prst="rect">
            <a:avLst/>
          </a:prstGeom>
          <a:noFill/>
        </p:spPr>
        <p:txBody>
          <a:bodyPr wrap="square" rtlCol="0">
            <a:spAutoFit/>
          </a:bodyPr>
          <a:lstStyle/>
          <a:p>
            <a:r>
              <a:rPr lang="fr-FR" sz="1350" dirty="0"/>
              <a:t>Djamal Haddouche</a:t>
            </a:r>
          </a:p>
          <a:p>
            <a:r>
              <a:rPr lang="fr-FR" sz="1350" dirty="0"/>
              <a:t>Décembre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609599" y="609600"/>
            <a:ext cx="7074717" cy="1320800"/>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Qualité et performance (2)</a:t>
            </a:r>
            <a:endParaRPr b="1" dirty="0">
              <a:latin typeface="Montserrat"/>
              <a:ea typeface="Montserrat"/>
              <a:cs typeface="Montserrat"/>
              <a:sym typeface="Montserrat"/>
            </a:endParaRPr>
          </a:p>
        </p:txBody>
      </p:sp>
      <p:sp>
        <p:nvSpPr>
          <p:cNvPr id="139" name="Google Shape;139;p22"/>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0" indent="0">
              <a:lnSpc>
                <a:spcPct val="150000"/>
              </a:lnSpc>
              <a:spcBef>
                <a:spcPts val="0"/>
              </a:spcBef>
              <a:spcAft>
                <a:spcPts val="0"/>
              </a:spcAft>
              <a:buNone/>
            </a:pPr>
            <a:r>
              <a:rPr lang="fr-FR" dirty="0"/>
              <a:t>KPI à suivre pour vérifier le bon déroulé du projet. </a:t>
            </a:r>
          </a:p>
          <a:p>
            <a:pPr marL="342900" lvl="1" indent="0">
              <a:lnSpc>
                <a:spcPct val="150000"/>
              </a:lnSpc>
              <a:spcBef>
                <a:spcPts val="0"/>
              </a:spcBef>
              <a:buNone/>
            </a:pPr>
            <a:endParaRPr lang="fr-FR" dirty="0"/>
          </a:p>
          <a:p>
            <a:pPr marL="728663" lvl="1" indent="-385763">
              <a:lnSpc>
                <a:spcPct val="150000"/>
              </a:lnSpc>
              <a:spcBef>
                <a:spcPts val="0"/>
              </a:spcBef>
              <a:buAutoNum type="arabicPeriod"/>
            </a:pPr>
            <a:r>
              <a:rPr lang="fr-FR" dirty="0"/>
              <a:t>Coûts : Le but est de minimiser les coûts</a:t>
            </a:r>
          </a:p>
          <a:p>
            <a:pPr marL="728663" lvl="1" indent="-385763">
              <a:lnSpc>
                <a:spcPct val="150000"/>
              </a:lnSpc>
              <a:spcBef>
                <a:spcPts val="0"/>
              </a:spcBef>
              <a:buAutoNum type="arabicPeriod"/>
            </a:pPr>
            <a:r>
              <a:rPr lang="fr-FR" dirty="0"/>
              <a:t> Délais : maximum 1 mois </a:t>
            </a:r>
          </a:p>
          <a:p>
            <a:pPr marL="728663" lvl="1" indent="-385763">
              <a:lnSpc>
                <a:spcPct val="150000"/>
              </a:lnSpc>
              <a:spcBef>
                <a:spcPts val="0"/>
              </a:spcBef>
              <a:buAutoNum type="arabicPeriod"/>
            </a:pPr>
            <a:r>
              <a:rPr lang="fr-FR" dirty="0"/>
              <a:t> Qualité : moins de Deux anomalies significatives sur l’ensemble des livrables </a:t>
            </a:r>
          </a:p>
          <a:p>
            <a:pPr marL="728663" lvl="1" indent="-385763">
              <a:lnSpc>
                <a:spcPct val="150000"/>
              </a:lnSpc>
              <a:spcBef>
                <a:spcPts val="0"/>
              </a:spcBef>
              <a:buAutoNum type="arabicPeriod"/>
            </a:pPr>
            <a:r>
              <a:rPr lang="fr-FR" dirty="0"/>
              <a:t>Efficacité et avancement du projet : délivrer les 6 livrables demandés dans les temps impartis</a:t>
            </a:r>
            <a:endParaRPr sz="1500"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Rétroplanning</a:t>
            </a:r>
            <a:endParaRPr b="1">
              <a:latin typeface="Montserrat"/>
              <a:ea typeface="Montserrat"/>
              <a:cs typeface="Montserrat"/>
              <a:sym typeface="Montserrat"/>
            </a:endParaRPr>
          </a:p>
        </p:txBody>
      </p:sp>
      <p:sp>
        <p:nvSpPr>
          <p:cNvPr id="4" name="ZoneTexte 3">
            <a:extLst>
              <a:ext uri="{FF2B5EF4-FFF2-40B4-BE49-F238E27FC236}">
                <a16:creationId xmlns:a16="http://schemas.microsoft.com/office/drawing/2014/main" id="{F67072B8-AD26-987F-46AC-1AEE88F6C97D}"/>
              </a:ext>
            </a:extLst>
          </p:cNvPr>
          <p:cNvSpPr txBox="1"/>
          <p:nvPr/>
        </p:nvSpPr>
        <p:spPr>
          <a:xfrm>
            <a:off x="761301" y="2014931"/>
            <a:ext cx="7474591" cy="300082"/>
          </a:xfrm>
          <a:prstGeom prst="rect">
            <a:avLst/>
          </a:prstGeom>
          <a:noFill/>
        </p:spPr>
        <p:txBody>
          <a:bodyPr wrap="square" rtlCol="0">
            <a:spAutoFit/>
          </a:bodyPr>
          <a:lstStyle/>
          <a:p>
            <a:pPr marL="214313" indent="-214313">
              <a:buFont typeface="Arial" panose="020B0604020202020204" pitchFamily="34" charset="0"/>
              <a:buChar char="•"/>
            </a:pPr>
            <a:r>
              <a:rPr lang="fr-FR" sz="1350" dirty="0"/>
              <a:t>Liste synthétique des dates clés du projet</a:t>
            </a:r>
          </a:p>
        </p:txBody>
      </p:sp>
      <p:pic>
        <p:nvPicPr>
          <p:cNvPr id="6" name="Image 5">
            <a:extLst>
              <a:ext uri="{FF2B5EF4-FFF2-40B4-BE49-F238E27FC236}">
                <a16:creationId xmlns:a16="http://schemas.microsoft.com/office/drawing/2014/main" id="{B6D31A0B-DE3D-5797-F7FD-1919B791E68A}"/>
              </a:ext>
            </a:extLst>
          </p:cNvPr>
          <p:cNvPicPr>
            <a:picLocks noChangeAspect="1"/>
          </p:cNvPicPr>
          <p:nvPr/>
        </p:nvPicPr>
        <p:blipFill>
          <a:blip r:embed="rId3"/>
          <a:stretch>
            <a:fillRect/>
          </a:stretch>
        </p:blipFill>
        <p:spPr>
          <a:xfrm>
            <a:off x="698384" y="2367269"/>
            <a:ext cx="8227502" cy="3958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1110000"/>
            <a:ext cx="7886700" cy="994275"/>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idx="1"/>
          </p:nvPr>
        </p:nvSpPr>
        <p:spPr>
          <a:xfrm>
            <a:off x="711206" y="1991513"/>
            <a:ext cx="7886700" cy="3263400"/>
          </a:xfrm>
          <a:prstGeom prst="rect">
            <a:avLst/>
          </a:prstGeom>
          <a:noFill/>
          <a:ln>
            <a:noFill/>
          </a:ln>
        </p:spPr>
        <p:txBody>
          <a:bodyPr spcFirstLastPara="1" vert="horz" wrap="square" lIns="68569" tIns="34275" rIns="68569" bIns="34275" rtlCol="0" anchor="t" anchorCtr="0">
            <a:noAutofit/>
          </a:bodyPr>
          <a:lstStyle/>
          <a:p>
            <a:pPr marL="171450" indent="-169544">
              <a:lnSpc>
                <a:spcPct val="87000"/>
              </a:lnSpc>
              <a:spcBef>
                <a:spcPts val="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Présentation du projet</a:t>
            </a:r>
            <a:endParaRPr sz="1845"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Enjeux et objectifs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Équipe projet</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ergonomiques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fonctionnelles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Spécifications techniques</a:t>
            </a:r>
            <a:endParaRPr sz="1320" dirty="0">
              <a:latin typeface="Montserrat"/>
              <a:ea typeface="Montserrat"/>
              <a:cs typeface="Montserrat"/>
              <a:sym typeface="Montserrat"/>
            </a:endParaRPr>
          </a:p>
          <a:p>
            <a:pPr marL="171450" indent="-169544">
              <a:lnSpc>
                <a:spcPct val="87000"/>
              </a:lnSpc>
              <a:spcBef>
                <a:spcPts val="1350"/>
              </a:spcBef>
              <a:spcAft>
                <a:spcPts val="0"/>
              </a:spcAft>
              <a:buSzPts val="1760"/>
              <a:buFont typeface="Montserrat"/>
              <a:buAutoNum type="arabicPeriod"/>
            </a:pPr>
            <a:r>
              <a:rPr lang="fr-FR" sz="1320" dirty="0">
                <a:latin typeface="Montserrat"/>
                <a:ea typeface="Montserrat"/>
                <a:cs typeface="Montserrat"/>
                <a:sym typeface="Montserrat"/>
              </a:rPr>
              <a:t>Contraintes techniques et réglementaires</a:t>
            </a:r>
            <a:endParaRPr sz="1320"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Qualité et performance</a:t>
            </a:r>
            <a:endParaRPr sz="1320" dirty="0">
              <a:latin typeface="Montserrat"/>
              <a:ea typeface="Montserrat"/>
              <a:cs typeface="Montserrat"/>
              <a:sym typeface="Montserrat"/>
            </a:endParaRPr>
          </a:p>
          <a:p>
            <a:pPr marL="171450" indent="-169544">
              <a:lnSpc>
                <a:spcPct val="87000"/>
              </a:lnSpc>
              <a:spcBef>
                <a:spcPts val="1350"/>
              </a:spcBef>
              <a:spcAft>
                <a:spcPts val="0"/>
              </a:spcAft>
              <a:buClr>
                <a:schemeClr val="dk1"/>
              </a:buClr>
              <a:buSzPts val="1760"/>
              <a:buFont typeface="Montserrat"/>
              <a:buAutoNum type="arabicPeriod"/>
            </a:pPr>
            <a:r>
              <a:rPr lang="fr-FR" sz="1320" dirty="0">
                <a:latin typeface="Montserrat"/>
                <a:ea typeface="Montserrat"/>
                <a:cs typeface="Montserrat"/>
                <a:sym typeface="Montserrat"/>
              </a:rPr>
              <a:t>Rétroplanning</a:t>
            </a:r>
            <a:endParaRPr sz="1845"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spcAft>
                <a:spcPts val="0"/>
              </a:spcAft>
              <a:buClr>
                <a:schemeClr val="dk1"/>
              </a:buClr>
              <a:buSzPts val="2800"/>
              <a:buFont typeface="Montserrat"/>
              <a:buChar char="•"/>
            </a:pPr>
            <a:r>
              <a:rPr lang="fr-FR" dirty="0"/>
              <a:t>Le projet consiste à créer un portfolio professionnel complet pour répondre à l’offre d’emploi d’</a:t>
            </a:r>
            <a:r>
              <a:rPr lang="fr-FR" dirty="0" err="1"/>
              <a:t>Aéroworld</a:t>
            </a:r>
            <a:r>
              <a:rPr lang="fr-FR" dirty="0"/>
              <a:t>. Ce portfolio comprend : </a:t>
            </a:r>
          </a:p>
          <a:p>
            <a:pPr marL="171450" indent="-171450">
              <a:lnSpc>
                <a:spcPct val="90000"/>
              </a:lnSpc>
              <a:spcBef>
                <a:spcPts val="0"/>
              </a:spcBef>
              <a:spcAft>
                <a:spcPts val="0"/>
              </a:spcAft>
              <a:buClr>
                <a:schemeClr val="dk1"/>
              </a:buClr>
              <a:buSzPts val="2800"/>
              <a:buFont typeface="Montserrat"/>
              <a:buChar char="•"/>
            </a:pPr>
            <a:endParaRPr lang="fr-FR" dirty="0"/>
          </a:p>
          <a:p>
            <a:pPr marL="171450" indent="-171450">
              <a:lnSpc>
                <a:spcPct val="90000"/>
              </a:lnSpc>
              <a:spcBef>
                <a:spcPts val="0"/>
              </a:spcBef>
              <a:spcAft>
                <a:spcPts val="0"/>
              </a:spcAft>
              <a:buClr>
                <a:schemeClr val="dk1"/>
              </a:buClr>
              <a:buSzPts val="2800"/>
              <a:buFont typeface="Montserrat"/>
              <a:buChar char="•"/>
            </a:pPr>
            <a:r>
              <a:rPr lang="fr-FR" dirty="0"/>
              <a:t>1) une vidéo explicative de création d’un graphique sur Power-BI.</a:t>
            </a:r>
          </a:p>
          <a:p>
            <a:pPr marL="171450" indent="-171450">
              <a:lnSpc>
                <a:spcPct val="90000"/>
              </a:lnSpc>
              <a:spcBef>
                <a:spcPts val="0"/>
              </a:spcBef>
              <a:spcAft>
                <a:spcPts val="0"/>
              </a:spcAft>
              <a:buClr>
                <a:schemeClr val="dk1"/>
              </a:buClr>
              <a:buSzPts val="2800"/>
              <a:buFont typeface="Montserrat"/>
              <a:buChar char="•"/>
            </a:pPr>
            <a:r>
              <a:rPr lang="fr-FR" dirty="0"/>
              <a:t> 2) une page GitHub hébergeant les différents projets réalisés durant la formation de Data Analyst effectuée avec OpenClassrooms ; </a:t>
            </a:r>
          </a:p>
          <a:p>
            <a:pPr marL="171450" indent="-171450">
              <a:lnSpc>
                <a:spcPct val="90000"/>
              </a:lnSpc>
              <a:spcBef>
                <a:spcPts val="0"/>
              </a:spcBef>
              <a:spcAft>
                <a:spcPts val="0"/>
              </a:spcAft>
              <a:buClr>
                <a:schemeClr val="dk1"/>
              </a:buClr>
              <a:buSzPts val="2800"/>
              <a:buFont typeface="Montserrat"/>
              <a:buChar char="•"/>
            </a:pPr>
            <a:r>
              <a:rPr lang="fr-FR" dirty="0"/>
              <a:t>3) un CV ; </a:t>
            </a:r>
          </a:p>
          <a:p>
            <a:pPr marL="171450" indent="-171450">
              <a:lnSpc>
                <a:spcPct val="90000"/>
              </a:lnSpc>
              <a:spcBef>
                <a:spcPts val="0"/>
              </a:spcBef>
              <a:spcAft>
                <a:spcPts val="0"/>
              </a:spcAft>
              <a:buClr>
                <a:schemeClr val="dk1"/>
              </a:buClr>
              <a:buSzPts val="2800"/>
              <a:buFont typeface="Montserrat"/>
              <a:buChar char="•"/>
            </a:pPr>
            <a:r>
              <a:rPr lang="fr-FR" dirty="0"/>
              <a:t>4) un cahier des charges fonctionnel ;</a:t>
            </a:r>
          </a:p>
          <a:p>
            <a:pPr marL="171450" indent="-171450">
              <a:lnSpc>
                <a:spcPct val="90000"/>
              </a:lnSpc>
              <a:spcBef>
                <a:spcPts val="0"/>
              </a:spcBef>
              <a:spcAft>
                <a:spcPts val="0"/>
              </a:spcAft>
              <a:buClr>
                <a:schemeClr val="dk1"/>
              </a:buClr>
              <a:buSzPts val="2800"/>
              <a:buFont typeface="Montserrat"/>
              <a:buChar char="•"/>
            </a:pPr>
            <a:r>
              <a:rPr lang="fr-FR" dirty="0"/>
              <a:t>5) une analyse des besoins métiers .</a:t>
            </a: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AFD7F-8823-715C-1C92-E7FDF9224A73}"/>
              </a:ext>
            </a:extLst>
          </p:cNvPr>
          <p:cNvSpPr>
            <a:spLocks noGrp="1"/>
          </p:cNvSpPr>
          <p:nvPr>
            <p:ph type="title"/>
          </p:nvPr>
        </p:nvSpPr>
        <p:spPr>
          <a:xfrm>
            <a:off x="628650" y="1131094"/>
            <a:ext cx="7886700" cy="657335"/>
          </a:xfrm>
        </p:spPr>
        <p:txBody>
          <a:bodyPr/>
          <a:lstStyle/>
          <a:p>
            <a:r>
              <a:rPr lang="fr-FR" dirty="0"/>
              <a:t>ENJEUX ET OBJECTIFS</a:t>
            </a:r>
          </a:p>
        </p:txBody>
      </p:sp>
      <p:sp>
        <p:nvSpPr>
          <p:cNvPr id="3" name="Espace réservé du texte 2">
            <a:extLst>
              <a:ext uri="{FF2B5EF4-FFF2-40B4-BE49-F238E27FC236}">
                <a16:creationId xmlns:a16="http://schemas.microsoft.com/office/drawing/2014/main" id="{C0834205-5E8F-A919-D63F-369B43E588FA}"/>
              </a:ext>
            </a:extLst>
          </p:cNvPr>
          <p:cNvSpPr>
            <a:spLocks noGrp="1"/>
          </p:cNvSpPr>
          <p:nvPr>
            <p:ph idx="1"/>
          </p:nvPr>
        </p:nvSpPr>
        <p:spPr>
          <a:xfrm>
            <a:off x="628650" y="2125369"/>
            <a:ext cx="7886700" cy="3263400"/>
          </a:xfrm>
        </p:spPr>
        <p:txBody>
          <a:bodyPr>
            <a:normAutofit fontScale="55000" lnSpcReduction="20000"/>
          </a:bodyPr>
          <a:lstStyle/>
          <a:p>
            <a:pPr marL="85725" indent="0">
              <a:buNone/>
            </a:pPr>
            <a:r>
              <a:rPr lang="fr-FR" sz="3300" dirty="0"/>
              <a:t>Les enjeux:</a:t>
            </a:r>
          </a:p>
          <a:p>
            <a:pPr marL="85725" indent="0">
              <a:buNone/>
            </a:pPr>
            <a:r>
              <a:rPr lang="fr-FR" dirty="0"/>
              <a:t>• </a:t>
            </a:r>
            <a:r>
              <a:rPr lang="fr-FR" b="1" dirty="0"/>
              <a:t>Visibilité</a:t>
            </a:r>
            <a:r>
              <a:rPr lang="fr-FR" dirty="0"/>
              <a:t> : accroître ma visibilité sur le marché de l’emploi en présentant un portfolio professionnel </a:t>
            </a:r>
          </a:p>
          <a:p>
            <a:pPr marL="85725" indent="0">
              <a:buNone/>
            </a:pPr>
            <a:r>
              <a:rPr lang="fr-FR" dirty="0"/>
              <a:t>• </a:t>
            </a:r>
            <a:r>
              <a:rPr lang="fr-FR" b="1" dirty="0"/>
              <a:t>Crédibilité</a:t>
            </a:r>
            <a:r>
              <a:rPr lang="fr-FR" dirty="0"/>
              <a:t> : renforcer ma crédibilité en mettant en avant mes compétences et mes expériences significatives</a:t>
            </a:r>
          </a:p>
          <a:p>
            <a:pPr marL="85725" indent="0">
              <a:buNone/>
            </a:pPr>
            <a:r>
              <a:rPr lang="fr-FR" dirty="0"/>
              <a:t>•</a:t>
            </a:r>
            <a:r>
              <a:rPr lang="fr-FR" b="1" dirty="0"/>
              <a:t> Personnalisation</a:t>
            </a:r>
            <a:r>
              <a:rPr lang="fr-FR" dirty="0"/>
              <a:t>: adapter le contenu et la présentation du portfolio en fonction des attentes des recruteurs dans le secteur de la data, orienté vers l’entreprise</a:t>
            </a:r>
          </a:p>
          <a:p>
            <a:pPr marL="85725" indent="0">
              <a:buNone/>
            </a:pPr>
            <a:r>
              <a:rPr lang="fr-FR" dirty="0"/>
              <a:t> </a:t>
            </a:r>
          </a:p>
          <a:p>
            <a:pPr marL="85725" indent="0">
              <a:buNone/>
            </a:pPr>
            <a:r>
              <a:rPr lang="fr-FR" sz="2700" dirty="0"/>
              <a:t>OBJECTIFS SMART:</a:t>
            </a:r>
          </a:p>
          <a:p>
            <a:pPr marL="85725" indent="0">
              <a:buNone/>
            </a:pPr>
            <a:r>
              <a:rPr lang="fr-FR" dirty="0"/>
              <a:t>• </a:t>
            </a:r>
            <a:r>
              <a:rPr lang="fr-FR" b="1" dirty="0"/>
              <a:t>Spécifique</a:t>
            </a:r>
            <a:r>
              <a:rPr lang="fr-FR" dirty="0"/>
              <a:t>: créer un portfolio en ligne pour candidater en qualité de professionnel de la data</a:t>
            </a:r>
          </a:p>
          <a:p>
            <a:pPr marL="85725" indent="0">
              <a:buNone/>
            </a:pPr>
            <a:r>
              <a:rPr lang="fr-FR" dirty="0"/>
              <a:t>• </a:t>
            </a:r>
            <a:r>
              <a:rPr lang="fr-FR" b="1" dirty="0"/>
              <a:t>Mesurable</a:t>
            </a:r>
            <a:r>
              <a:rPr lang="fr-FR" dirty="0"/>
              <a:t>: il doit contenir les 12 projets tutorés présentés dans le cadre de la formation Business Intelligence analyste d’</a:t>
            </a:r>
            <a:r>
              <a:rPr lang="fr-FR" dirty="0" err="1"/>
              <a:t>OpenClassrooms</a:t>
            </a:r>
            <a:r>
              <a:rPr lang="fr-FR" dirty="0"/>
              <a:t>, avec un descriptif des compétences professionnelles validées et des soft skills qui s’y rattachent</a:t>
            </a:r>
          </a:p>
          <a:p>
            <a:pPr marL="85725" indent="0">
              <a:buNone/>
            </a:pPr>
            <a:r>
              <a:rPr lang="fr-FR" dirty="0"/>
              <a:t>• </a:t>
            </a:r>
            <a:r>
              <a:rPr lang="fr-FR" b="1" dirty="0"/>
              <a:t>Atteignable</a:t>
            </a:r>
            <a:r>
              <a:rPr lang="fr-FR" dirty="0"/>
              <a:t>: il sera développé et partagé sur Github . offrant une gestion simple du contenu com , plateforme bien connue et repérée des professionnels de la data,</a:t>
            </a:r>
          </a:p>
          <a:p>
            <a:pPr marL="85725" indent="0">
              <a:buNone/>
            </a:pPr>
            <a:r>
              <a:rPr lang="fr-FR" dirty="0"/>
              <a:t>• </a:t>
            </a:r>
            <a:r>
              <a:rPr lang="fr-FR" b="1" dirty="0"/>
              <a:t>Pertinent</a:t>
            </a:r>
            <a:r>
              <a:rPr lang="fr-FR" dirty="0"/>
              <a:t>: il doit cibler l’entreprise Aéroworld, mais s’étendre également à l’ensemble des recruteurs potentiels</a:t>
            </a:r>
          </a:p>
          <a:p>
            <a:pPr marL="85725" indent="0">
              <a:buNone/>
            </a:pPr>
            <a:r>
              <a:rPr lang="fr-FR" dirty="0"/>
              <a:t>• </a:t>
            </a:r>
            <a:r>
              <a:rPr lang="fr-FR" b="1" dirty="0"/>
              <a:t>Temporel</a:t>
            </a:r>
            <a:r>
              <a:rPr lang="fr-FR" dirty="0"/>
              <a:t>: le projet de création du portfolio doit être finalisé dans un délai de trois semaines environ </a:t>
            </a:r>
          </a:p>
        </p:txBody>
      </p:sp>
    </p:spTree>
    <p:extLst>
      <p:ext uri="{BB962C8B-B14F-4D97-AF65-F5344CB8AC3E}">
        <p14:creationId xmlns:p14="http://schemas.microsoft.com/office/powerpoint/2010/main" val="182969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171450" indent="-17145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Composition de l’équipe projet </a:t>
            </a:r>
            <a:endParaRPr dirty="0">
              <a:latin typeface="Montserrat"/>
              <a:ea typeface="Montserrat"/>
              <a:cs typeface="Montserrat"/>
              <a:sym typeface="Montserrat"/>
            </a:endParaRPr>
          </a:p>
          <a:p>
            <a:pPr marL="381000" lvl="1" indent="0">
              <a:lnSpc>
                <a:spcPct val="90000"/>
              </a:lnSpc>
              <a:spcBef>
                <a:spcPts val="750"/>
              </a:spcBef>
              <a:spcAft>
                <a:spcPts val="0"/>
              </a:spcAft>
              <a:buClr>
                <a:schemeClr val="dk1"/>
              </a:buClr>
              <a:buSzPts val="2800"/>
              <a:buNone/>
            </a:pPr>
            <a:r>
              <a:rPr lang="fr-FR" dirty="0"/>
              <a:t>• Candidat : Haddouche Djamal, en qualité:</a:t>
            </a:r>
          </a:p>
          <a:p>
            <a:pPr marL="381000" lvl="1" indent="0">
              <a:lnSpc>
                <a:spcPct val="90000"/>
              </a:lnSpc>
              <a:spcBef>
                <a:spcPts val="750"/>
              </a:spcBef>
              <a:spcAft>
                <a:spcPts val="0"/>
              </a:spcAft>
              <a:buClr>
                <a:schemeClr val="dk1"/>
              </a:buClr>
              <a:buSzPts val="2800"/>
              <a:buNone/>
            </a:pPr>
            <a:r>
              <a:rPr lang="fr-FR" dirty="0"/>
              <a:t> de responsable de la coordination globale du projet,</a:t>
            </a:r>
          </a:p>
          <a:p>
            <a:pPr marL="381000" lvl="1" indent="0">
              <a:lnSpc>
                <a:spcPct val="90000"/>
              </a:lnSpc>
              <a:spcBef>
                <a:spcPts val="750"/>
              </a:spcBef>
              <a:spcAft>
                <a:spcPts val="0"/>
              </a:spcAft>
              <a:buClr>
                <a:schemeClr val="dk1"/>
              </a:buClr>
              <a:buSzPts val="2800"/>
              <a:buNone/>
            </a:pPr>
            <a:r>
              <a:rPr lang="fr-FR" dirty="0"/>
              <a:t> du respect des délais et de la qualité des livrables</a:t>
            </a:r>
          </a:p>
          <a:p>
            <a:pPr marL="381000" lvl="1" indent="0">
              <a:lnSpc>
                <a:spcPct val="90000"/>
              </a:lnSpc>
              <a:spcBef>
                <a:spcPts val="750"/>
              </a:spcBef>
              <a:spcAft>
                <a:spcPts val="0"/>
              </a:spcAft>
              <a:buClr>
                <a:schemeClr val="dk1"/>
              </a:buClr>
              <a:buSzPts val="2800"/>
              <a:buNone/>
            </a:pPr>
            <a:r>
              <a:rPr lang="fr-FR" dirty="0"/>
              <a:t>  bénéficiaire de ce projet</a:t>
            </a:r>
          </a:p>
          <a:p>
            <a:pPr marL="381000" lvl="1" indent="0">
              <a:lnSpc>
                <a:spcPct val="90000"/>
              </a:lnSpc>
              <a:spcBef>
                <a:spcPts val="750"/>
              </a:spcBef>
              <a:spcAft>
                <a:spcPts val="0"/>
              </a:spcAft>
              <a:buClr>
                <a:schemeClr val="dk1"/>
              </a:buClr>
              <a:buSzPts val="2800"/>
              <a:buNone/>
            </a:pPr>
            <a:r>
              <a:rPr lang="fr-FR" dirty="0"/>
              <a:t>• Le Mentor et cadreur: Jendoubi Mohamed,</a:t>
            </a:r>
          </a:p>
          <a:p>
            <a:pPr marL="381000" lvl="1" indent="0">
              <a:lnSpc>
                <a:spcPct val="90000"/>
              </a:lnSpc>
              <a:spcBef>
                <a:spcPts val="750"/>
              </a:spcBef>
              <a:spcAft>
                <a:spcPts val="0"/>
              </a:spcAft>
              <a:buClr>
                <a:schemeClr val="dk1"/>
              </a:buClr>
              <a:buSzPts val="2800"/>
              <a:buNone/>
            </a:pPr>
            <a:r>
              <a:rPr lang="fr-FR" dirty="0"/>
              <a:t> Chargé des vérifications et de la correspondance des exigences de la qualité et de la performance avant sa mise en ligne.</a:t>
            </a:r>
            <a:br>
              <a:rPr lang="fr-FR" dirty="0">
                <a:latin typeface="Montserrat"/>
                <a:ea typeface="Montserrat"/>
                <a:cs typeface="Montserrat"/>
                <a:sym typeface="Montserrat"/>
              </a:rPr>
            </a:br>
            <a:endParaRPr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Spécifications ergonomiques</a:t>
            </a:r>
            <a:endParaRPr b="1" dirty="0">
              <a:latin typeface="Montserrat"/>
              <a:ea typeface="Montserrat"/>
              <a:cs typeface="Montserrat"/>
              <a:sym typeface="Montserrat"/>
            </a:endParaRPr>
          </a:p>
        </p:txBody>
      </p:sp>
      <p:sp>
        <p:nvSpPr>
          <p:cNvPr id="115" name="Google Shape;115;p18"/>
          <p:cNvSpPr txBox="1">
            <a:spLocks noGrp="1"/>
          </p:cNvSpPr>
          <p:nvPr>
            <p:ph idx="1"/>
          </p:nvPr>
        </p:nvSpPr>
        <p:spPr>
          <a:xfrm>
            <a:off x="628650" y="2226469"/>
            <a:ext cx="7886700" cy="2714123"/>
          </a:xfrm>
          <a:prstGeom prst="rect">
            <a:avLst/>
          </a:prstGeom>
          <a:noFill/>
          <a:ln>
            <a:noFill/>
          </a:ln>
        </p:spPr>
        <p:txBody>
          <a:bodyPr spcFirstLastPara="1" vert="horz" wrap="square" lIns="68569" tIns="34275" rIns="68569" bIns="34275" rtlCol="0" anchor="t" anchorCtr="0">
            <a:normAutofit lnSpcReduction="10000"/>
          </a:bodyPr>
          <a:lstStyle/>
          <a:p>
            <a:pPr marL="0" indent="0">
              <a:spcBef>
                <a:spcPts val="0"/>
              </a:spcBef>
              <a:buSzPts val="2800"/>
              <a:buNone/>
            </a:pPr>
            <a:r>
              <a:rPr lang="fr-FR" dirty="0"/>
              <a:t>Principes ergonomiques du portfolio : </a:t>
            </a:r>
          </a:p>
          <a:p>
            <a:pPr marL="0" indent="0">
              <a:spcBef>
                <a:spcPts val="0"/>
              </a:spcBef>
              <a:buSzPts val="2800"/>
              <a:buNone/>
            </a:pPr>
            <a:endParaRPr lang="fr-FR" dirty="0"/>
          </a:p>
          <a:p>
            <a:pPr marL="0" indent="0">
              <a:spcBef>
                <a:spcPts val="0"/>
              </a:spcBef>
              <a:buSzPts val="2800"/>
              <a:buNone/>
            </a:pPr>
            <a:r>
              <a:rPr lang="fr-FR" dirty="0"/>
              <a:t> •</a:t>
            </a:r>
            <a:r>
              <a:rPr lang="fr-FR" b="1" dirty="0"/>
              <a:t> Clarté </a:t>
            </a:r>
            <a:r>
              <a:rPr lang="fr-FR" dirty="0"/>
              <a:t>: les informations doivent être présentées de manière claire, avec une hiérarchie visuelle bien définie</a:t>
            </a:r>
          </a:p>
          <a:p>
            <a:pPr marL="0" indent="0">
              <a:spcBef>
                <a:spcPts val="0"/>
              </a:spcBef>
              <a:buSzPts val="2800"/>
              <a:buNone/>
            </a:pPr>
            <a:endParaRPr lang="fr-FR" dirty="0"/>
          </a:p>
          <a:p>
            <a:pPr marL="0" indent="0">
              <a:spcBef>
                <a:spcPts val="0"/>
              </a:spcBef>
              <a:buSzPts val="2800"/>
              <a:buNone/>
            </a:pPr>
            <a:r>
              <a:rPr lang="fr-FR" dirty="0"/>
              <a:t>•</a:t>
            </a:r>
            <a:r>
              <a:rPr lang="fr-FR" b="1" dirty="0"/>
              <a:t> Accessibilité </a:t>
            </a:r>
            <a:r>
              <a:rPr lang="fr-FR" dirty="0"/>
              <a:t>: le portfolio doit être accessible à tous les utilisateurs, y compris ceux avec des handicaps</a:t>
            </a:r>
          </a:p>
          <a:p>
            <a:pPr marL="0" indent="0">
              <a:spcBef>
                <a:spcPts val="0"/>
              </a:spcBef>
              <a:buSzPts val="2800"/>
              <a:buNone/>
            </a:pPr>
            <a:endParaRPr lang="fr-FR" dirty="0"/>
          </a:p>
          <a:p>
            <a:pPr marL="0" indent="0">
              <a:spcBef>
                <a:spcPts val="0"/>
              </a:spcBef>
              <a:buSzPts val="2800"/>
              <a:buNone/>
            </a:pPr>
            <a:r>
              <a:rPr lang="fr-FR" dirty="0"/>
              <a:t>• </a:t>
            </a:r>
            <a:r>
              <a:rPr lang="fr-FR" b="1" dirty="0"/>
              <a:t>Simplicité</a:t>
            </a:r>
            <a:r>
              <a:rPr lang="fr-FR" dirty="0"/>
              <a:t> : navigation simple et intuitive avec un accès guidé aux documents importants</a:t>
            </a:r>
            <a:endParaRPr dirty="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685276" y="857250"/>
            <a:ext cx="7886700" cy="994275"/>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Spécifications fonctionnelles</a:t>
            </a:r>
            <a:endParaRPr b="1" dirty="0">
              <a:latin typeface="Montserrat"/>
              <a:ea typeface="Montserrat"/>
              <a:cs typeface="Montserrat"/>
              <a:sym typeface="Montserrat"/>
            </a:endParaRPr>
          </a:p>
        </p:txBody>
      </p:sp>
      <p:sp>
        <p:nvSpPr>
          <p:cNvPr id="121" name="Google Shape;121;p19"/>
          <p:cNvSpPr txBox="1">
            <a:spLocks noGrp="1"/>
          </p:cNvSpPr>
          <p:nvPr>
            <p:ph idx="1"/>
          </p:nvPr>
        </p:nvSpPr>
        <p:spPr>
          <a:xfrm>
            <a:off x="628650" y="1851525"/>
            <a:ext cx="7886700" cy="3263400"/>
          </a:xfrm>
          <a:prstGeom prst="rect">
            <a:avLst/>
          </a:prstGeom>
          <a:noFill/>
          <a:ln>
            <a:noFill/>
          </a:ln>
        </p:spPr>
        <p:txBody>
          <a:bodyPr spcFirstLastPara="1" vert="horz" wrap="square" lIns="68569" tIns="34275" rIns="68569" bIns="34275" rtlCol="0" anchor="t" anchorCtr="0">
            <a:normAutofit fontScale="92500" lnSpcReduction="20000"/>
          </a:bodyPr>
          <a:lstStyle/>
          <a:p>
            <a:pPr marL="0" indent="0">
              <a:lnSpc>
                <a:spcPct val="90000"/>
              </a:lnSpc>
              <a:spcBef>
                <a:spcPts val="750"/>
              </a:spcBef>
              <a:spcAft>
                <a:spcPts val="0"/>
              </a:spcAft>
              <a:buClr>
                <a:schemeClr val="dk1"/>
              </a:buClr>
              <a:buSzPts val="2800"/>
              <a:buNone/>
            </a:pPr>
            <a:r>
              <a:rPr lang="fr-FR" sz="1350" dirty="0"/>
              <a:t>        Liste des fonctionnalités qui vont être mises en place: </a:t>
            </a:r>
          </a:p>
          <a:p>
            <a:pPr lvl="1">
              <a:spcBef>
                <a:spcPts val="750"/>
              </a:spcBef>
              <a:buSzPts val="2800"/>
            </a:pPr>
            <a:r>
              <a:rPr lang="fr-FR" dirty="0"/>
              <a:t>Portfolio visuel et réflexif sur Git Hub répondant aux exigences du client en termes d’attendus métier</a:t>
            </a:r>
          </a:p>
          <a:p>
            <a:pPr lvl="1">
              <a:spcBef>
                <a:spcPts val="750"/>
              </a:spcBef>
              <a:buSzPts val="2800"/>
            </a:pPr>
            <a:r>
              <a:rPr lang="fr-FR" dirty="0"/>
              <a:t>Projets : détails sur les projets, avec des études de cas pour chaque projet dans un tableau dédié</a:t>
            </a:r>
          </a:p>
          <a:p>
            <a:pPr lvl="1">
              <a:spcBef>
                <a:spcPts val="750"/>
              </a:spcBef>
              <a:buSzPts val="2800"/>
            </a:pPr>
            <a:r>
              <a:rPr lang="fr-FR" dirty="0"/>
              <a:t>Livrables préparés spécifiquement pour le projet:</a:t>
            </a:r>
          </a:p>
          <a:p>
            <a:pPr marL="685800" lvl="2" indent="0">
              <a:spcBef>
                <a:spcPts val="750"/>
              </a:spcBef>
              <a:buSzPts val="2800"/>
              <a:buNone/>
            </a:pPr>
            <a:r>
              <a:rPr lang="fr-FR" sz="1050" dirty="0"/>
              <a:t>• tableau présentant des ressources de veille informationnelle des métiers de la data</a:t>
            </a:r>
          </a:p>
          <a:p>
            <a:pPr marL="685800" lvl="2" indent="0">
              <a:spcBef>
                <a:spcPts val="750"/>
              </a:spcBef>
              <a:buSzPts val="2800"/>
              <a:buNone/>
            </a:pPr>
            <a:r>
              <a:rPr lang="fr-FR" sz="1050" dirty="0"/>
              <a:t>• le cahier des charges du portfolio</a:t>
            </a:r>
          </a:p>
          <a:p>
            <a:pPr marL="685800" lvl="2" indent="0">
              <a:spcBef>
                <a:spcPts val="750"/>
              </a:spcBef>
              <a:buSzPts val="2800"/>
              <a:buNone/>
            </a:pPr>
            <a:r>
              <a:rPr lang="fr-FR" sz="1050" dirty="0"/>
              <a:t>• un diagramme de Gantt de réalisation du portfolio</a:t>
            </a:r>
          </a:p>
          <a:p>
            <a:pPr marL="685800" lvl="2" indent="0">
              <a:spcBef>
                <a:spcPts val="750"/>
              </a:spcBef>
              <a:buSzPts val="2800"/>
              <a:buNone/>
            </a:pPr>
            <a:r>
              <a:rPr lang="fr-FR" sz="1050" dirty="0"/>
              <a:t>• une analyse des besoins métier data de l'entreprise Aeroworld</a:t>
            </a:r>
          </a:p>
          <a:p>
            <a:pPr marL="685800" lvl="2" indent="0">
              <a:spcBef>
                <a:spcPts val="750"/>
              </a:spcBef>
              <a:buSzPts val="2800"/>
              <a:buNone/>
            </a:pPr>
            <a:r>
              <a:rPr lang="fr-FR" sz="1050" dirty="0"/>
              <a:t>• Un cahier des charges fonctionnel relatifs aux besoins de l’entreprise</a:t>
            </a:r>
          </a:p>
          <a:p>
            <a:pPr marL="685800" lvl="2" indent="0">
              <a:spcBef>
                <a:spcPts val="750"/>
              </a:spcBef>
              <a:buSzPts val="2800"/>
              <a:buNone/>
            </a:pPr>
            <a:r>
              <a:rPr lang="fr-FR" sz="1050" dirty="0"/>
              <a:t>• un document de procédure de création graphique en analyse data (Power BI)</a:t>
            </a:r>
          </a:p>
          <a:p>
            <a:pPr marL="685800" lvl="2" indent="0">
              <a:spcBef>
                <a:spcPts val="750"/>
              </a:spcBef>
              <a:buSzPts val="2800"/>
              <a:buNone/>
            </a:pPr>
            <a:r>
              <a:rPr lang="fr-FR" sz="1050" dirty="0"/>
              <a:t>• une vidéo en appui du document de 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sz="2400" b="1" dirty="0">
                <a:latin typeface="Montserrat"/>
                <a:ea typeface="Montserrat"/>
                <a:cs typeface="Montserrat"/>
                <a:sym typeface="Montserrat"/>
              </a:rPr>
              <a:t>Contraintes et spécificités techniques et réglementaires</a:t>
            </a:r>
            <a:endParaRPr sz="2400" b="1" dirty="0">
              <a:latin typeface="Montserrat"/>
              <a:ea typeface="Montserrat"/>
              <a:cs typeface="Montserrat"/>
              <a:sym typeface="Montserrat"/>
            </a:endParaRPr>
          </a:p>
        </p:txBody>
      </p:sp>
      <p:sp>
        <p:nvSpPr>
          <p:cNvPr id="127" name="Google Shape;127;p20"/>
          <p:cNvSpPr txBox="1">
            <a:spLocks noGrp="1"/>
          </p:cNvSpPr>
          <p:nvPr>
            <p:ph idx="1"/>
          </p:nvPr>
        </p:nvSpPr>
        <p:spPr>
          <a:xfrm>
            <a:off x="394283" y="2125368"/>
            <a:ext cx="8532127" cy="3889537"/>
          </a:xfrm>
          <a:prstGeom prst="rect">
            <a:avLst/>
          </a:prstGeom>
          <a:noFill/>
          <a:ln>
            <a:noFill/>
          </a:ln>
        </p:spPr>
        <p:txBody>
          <a:bodyPr spcFirstLastPara="1" vert="horz" wrap="square" lIns="68569" tIns="34275" rIns="68569" bIns="34275" rtlCol="0" anchor="t" anchorCtr="0">
            <a:normAutofit/>
          </a:bodyPr>
          <a:lstStyle/>
          <a:p>
            <a:pPr marL="342900" lvl="1" indent="0">
              <a:spcBef>
                <a:spcPts val="750"/>
              </a:spcBef>
              <a:buSzPts val="2800"/>
              <a:buNone/>
            </a:pPr>
            <a:r>
              <a:rPr lang="fr-FR" sz="1200" dirty="0"/>
              <a:t>CHOIX TECHNIQUE </a:t>
            </a:r>
          </a:p>
          <a:p>
            <a:pPr marL="342900" lvl="1" indent="0">
              <a:spcBef>
                <a:spcPts val="750"/>
              </a:spcBef>
              <a:buSzPts val="2800"/>
              <a:buNone/>
            </a:pPr>
            <a:r>
              <a:rPr lang="fr-FR" sz="1050" dirty="0"/>
              <a:t>Partagé sur github.com, plateforme de choix dans le domaine de la data et permettant facilement les dépôts de livrables nécessaires (&lt; 25 Mo) </a:t>
            </a:r>
          </a:p>
          <a:p>
            <a:pPr marL="342900" lvl="1" indent="0">
              <a:spcBef>
                <a:spcPts val="750"/>
              </a:spcBef>
              <a:buSzPts val="2800"/>
              <a:buNone/>
            </a:pPr>
            <a:r>
              <a:rPr lang="fr-FR" sz="1200" dirty="0"/>
              <a:t>COMPATIBILITÉ</a:t>
            </a:r>
          </a:p>
          <a:p>
            <a:pPr marL="342900" lvl="1" indent="0">
              <a:spcBef>
                <a:spcPts val="750"/>
              </a:spcBef>
              <a:buSzPts val="2800"/>
              <a:buNone/>
            </a:pPr>
            <a:r>
              <a:rPr lang="fr-FR" sz="1050" dirty="0"/>
              <a:t> Navigateurs : compatible de fait, par le choix de la plateforme, avec les navigateurs principaux (Chrome, Firefox, Safari, Edge) et optimisé pour une utilisation sur ordinateurs de bureau, tablettes, et smartphones (une appli de Github est disponible sur Google Play et Apple Store)</a:t>
            </a:r>
          </a:p>
          <a:p>
            <a:pPr marL="342900" lvl="1" indent="0">
              <a:spcBef>
                <a:spcPts val="750"/>
              </a:spcBef>
              <a:buSzPts val="2800"/>
              <a:buNone/>
            </a:pPr>
            <a:r>
              <a:rPr lang="fr-FR" sz="1200" dirty="0"/>
              <a:t>RESPECT DU RGPD</a:t>
            </a:r>
            <a:endParaRPr sz="1200" dirty="0"/>
          </a:p>
        </p:txBody>
      </p:sp>
      <p:sp>
        <p:nvSpPr>
          <p:cNvPr id="2" name="Rectangle 1">
            <a:extLst>
              <a:ext uri="{FF2B5EF4-FFF2-40B4-BE49-F238E27FC236}">
                <a16:creationId xmlns:a16="http://schemas.microsoft.com/office/drawing/2014/main" id="{1A3BEB63-FF8C-6D09-4288-9FBE24CBEAE0}"/>
              </a:ext>
            </a:extLst>
          </p:cNvPr>
          <p:cNvSpPr>
            <a:spLocks noChangeArrowheads="1"/>
          </p:cNvSpPr>
          <p:nvPr/>
        </p:nvSpPr>
        <p:spPr bwMode="auto">
          <a:xfrm>
            <a:off x="1894354" y="4138076"/>
            <a:ext cx="2744758" cy="108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FontTx/>
              <a:buChar char="•"/>
            </a:pPr>
            <a:r>
              <a:rPr lang="fr-FR" altLang="fr-FR" sz="1100" b="1" dirty="0">
                <a:latin typeface="Arial" panose="020B0604020202020204" pitchFamily="34" charset="0"/>
              </a:rPr>
              <a:t>loyauté et transparence</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Limitation des finalités</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Minimisation des données</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Exactitude</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Limitation de la conservation</a:t>
            </a:r>
            <a:r>
              <a:rPr lang="fr-FR" altLang="fr-FR" sz="1100" dirty="0">
                <a:latin typeface="Arial" panose="020B0604020202020204" pitchFamily="34" charset="0"/>
              </a:rPr>
              <a:t> </a:t>
            </a:r>
          </a:p>
          <a:p>
            <a:pPr defTabSz="685800" eaLnBrk="0" fontAlgn="base" hangingPunct="0">
              <a:spcBef>
                <a:spcPct val="0"/>
              </a:spcBef>
              <a:spcAft>
                <a:spcPct val="0"/>
              </a:spcAft>
              <a:buFontTx/>
              <a:buChar char="•"/>
            </a:pPr>
            <a:r>
              <a:rPr lang="fr-FR" altLang="fr-FR" sz="1100" b="1" dirty="0">
                <a:latin typeface="Arial" panose="020B0604020202020204" pitchFamily="34" charset="0"/>
              </a:rPr>
              <a:t>Intégrité et confidentialité</a:t>
            </a:r>
            <a:endParaRPr lang="fr-FR" altLang="fr-FR" sz="11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609599" y="609600"/>
            <a:ext cx="7519333" cy="1320800"/>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fr-FR" b="1" dirty="0">
                <a:latin typeface="Montserrat"/>
                <a:ea typeface="Montserrat"/>
                <a:cs typeface="Montserrat"/>
                <a:sym typeface="Montserrat"/>
              </a:rPr>
              <a:t>Qualité et performance (1)</a:t>
            </a:r>
            <a:endParaRPr b="1" dirty="0">
              <a:latin typeface="Montserrat"/>
              <a:ea typeface="Montserrat"/>
              <a:cs typeface="Montserrat"/>
              <a:sym typeface="Montserrat"/>
            </a:endParaRPr>
          </a:p>
        </p:txBody>
      </p:sp>
      <p:sp>
        <p:nvSpPr>
          <p:cNvPr id="133" name="Google Shape;133;p21"/>
          <p:cNvSpPr txBox="1">
            <a:spLocks noGrp="1"/>
          </p:cNvSpPr>
          <p:nvPr>
            <p:ph idx="1"/>
          </p:nvPr>
        </p:nvSpPr>
        <p:spPr>
          <a:prstGeom prst="rect">
            <a:avLst/>
          </a:prstGeom>
          <a:noFill/>
          <a:ln>
            <a:noFill/>
          </a:ln>
        </p:spPr>
        <p:txBody>
          <a:bodyPr spcFirstLastPara="1" vert="horz" wrap="square" lIns="68569" tIns="34275" rIns="68569" bIns="34275" rtlCol="0" anchor="t" anchorCtr="0">
            <a:normAutofit/>
          </a:bodyPr>
          <a:lstStyle/>
          <a:p>
            <a:pPr marL="92155" indent="0">
              <a:lnSpc>
                <a:spcPct val="150000"/>
              </a:lnSpc>
              <a:spcBef>
                <a:spcPts val="0"/>
              </a:spcBef>
              <a:spcAft>
                <a:spcPts val="0"/>
              </a:spcAft>
              <a:buSzPct val="64285"/>
              <a:buNone/>
            </a:pPr>
            <a:r>
              <a:rPr lang="fr-FR" dirty="0"/>
              <a:t>• Contraintes à prendre en compte :</a:t>
            </a:r>
          </a:p>
          <a:p>
            <a:pPr marL="435055" lvl="1" indent="0">
              <a:lnSpc>
                <a:spcPct val="150000"/>
              </a:lnSpc>
              <a:spcBef>
                <a:spcPts val="0"/>
              </a:spcBef>
              <a:buSzPct val="64285"/>
              <a:buNone/>
            </a:pPr>
            <a:r>
              <a:rPr lang="fr-FR" dirty="0"/>
              <a:t>• Temps : 1 mois maximum </a:t>
            </a:r>
          </a:p>
          <a:p>
            <a:pPr marL="435055" lvl="1" indent="0">
              <a:lnSpc>
                <a:spcPct val="150000"/>
              </a:lnSpc>
              <a:spcBef>
                <a:spcPts val="0"/>
              </a:spcBef>
              <a:buSzPct val="64285"/>
              <a:buNone/>
            </a:pPr>
            <a:r>
              <a:rPr lang="fr-FR" dirty="0"/>
              <a:t>Respect des délais du retroplanning</a:t>
            </a:r>
          </a:p>
        </p:txBody>
      </p:sp>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2949</TotalTime>
  <Words>762</Words>
  <Application>Microsoft Office PowerPoint</Application>
  <PresentationFormat>Affichage à l'écran (4:3)</PresentationFormat>
  <Paragraphs>87</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Montserrat</vt:lpstr>
      <vt:lpstr>Trebuchet MS</vt:lpstr>
      <vt:lpstr>Wingdings 3</vt:lpstr>
      <vt:lpstr>Arial</vt:lpstr>
      <vt:lpstr>Facette</vt:lpstr>
      <vt:lpstr>Cahier des charges</vt:lpstr>
      <vt:lpstr>Sommaire</vt:lpstr>
      <vt:lpstr>Présentation du projet</vt:lpstr>
      <vt:lpstr>ENJEUX ET OBJECTIFS</vt:lpstr>
      <vt:lpstr>Équipe projet</vt:lpstr>
      <vt:lpstr>Spécifications ergonomiques</vt:lpstr>
      <vt:lpstr>Spécifications fonctionnelles</vt:lpstr>
      <vt:lpstr>Contraintes et spécificités techniques et réglementaires</vt:lpstr>
      <vt:lpstr>Qualité et performance (1)</vt:lpstr>
      <vt:lpstr>Qualité et performance (2)</vt:lpstr>
      <vt:lpstr>Rétroplanning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Djamel</dc:creator>
  <cp:lastModifiedBy>djamal haddouche</cp:lastModifiedBy>
  <cp:revision>2</cp:revision>
  <dcterms:modified xsi:type="dcterms:W3CDTF">2024-12-25T16:19:04Z</dcterms:modified>
</cp:coreProperties>
</file>