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1" r:id="rId13"/>
    <p:sldId id="262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B15D5-3A75-443B-91B0-4103F5FA4820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07CAADC8-5881-49FB-ADA5-642F1F8222A4}">
      <dgm:prSet/>
      <dgm:spPr/>
      <dgm:t>
        <a:bodyPr/>
        <a:lstStyle/>
        <a:p>
          <a:r>
            <a:rPr lang="fr-FR" b="1" i="0"/>
            <a:t>Pertinence des données</a:t>
          </a:r>
          <a:r>
            <a:rPr lang="fr-FR" b="0" i="0"/>
            <a:t>  </a:t>
          </a:r>
          <a:endParaRPr lang="fr-FR"/>
        </a:p>
      </dgm:t>
    </dgm:pt>
    <dgm:pt modelId="{4AD3EBF2-2024-4090-9512-8B06CFC2B4AD}" type="parTrans" cxnId="{DAD584F3-8034-42DE-A364-A11ADF0CB4EB}">
      <dgm:prSet/>
      <dgm:spPr/>
      <dgm:t>
        <a:bodyPr/>
        <a:lstStyle/>
        <a:p>
          <a:endParaRPr lang="fr-FR"/>
        </a:p>
      </dgm:t>
    </dgm:pt>
    <dgm:pt modelId="{9BD4E09A-AC05-49B5-97B2-9DE86139BAC8}" type="sibTrans" cxnId="{DAD584F3-8034-42DE-A364-A11ADF0CB4EB}">
      <dgm:prSet/>
      <dgm:spPr/>
      <dgm:t>
        <a:bodyPr/>
        <a:lstStyle/>
        <a:p>
          <a:endParaRPr lang="fr-FR"/>
        </a:p>
      </dgm:t>
    </dgm:pt>
    <dgm:pt modelId="{C74F83E6-9074-44E7-968D-DFA2BBBD9F16}">
      <dgm:prSet/>
      <dgm:spPr/>
      <dgm:t>
        <a:bodyPr/>
        <a:lstStyle/>
        <a:p>
          <a:r>
            <a:rPr lang="fr-FR" b="1" i="0" dirty="0"/>
            <a:t>Disponibilité des informations</a:t>
          </a:r>
          <a:r>
            <a:rPr lang="fr-FR" b="0" i="0" dirty="0"/>
            <a:t> </a:t>
          </a:r>
          <a:endParaRPr lang="fr-FR" dirty="0"/>
        </a:p>
      </dgm:t>
    </dgm:pt>
    <dgm:pt modelId="{CED6EB87-37FD-4B39-A00B-69A1017AF1A2}" type="parTrans" cxnId="{BF3B2B9C-AACD-4662-990D-1451B1A2EFD0}">
      <dgm:prSet/>
      <dgm:spPr/>
      <dgm:t>
        <a:bodyPr/>
        <a:lstStyle/>
        <a:p>
          <a:endParaRPr lang="fr-FR"/>
        </a:p>
      </dgm:t>
    </dgm:pt>
    <dgm:pt modelId="{ACFF6B40-0497-4F54-BF6F-ACBA1265511F}" type="sibTrans" cxnId="{BF3B2B9C-AACD-4662-990D-1451B1A2EFD0}">
      <dgm:prSet/>
      <dgm:spPr/>
      <dgm:t>
        <a:bodyPr/>
        <a:lstStyle/>
        <a:p>
          <a:endParaRPr lang="fr-FR"/>
        </a:p>
      </dgm:t>
    </dgm:pt>
    <dgm:pt modelId="{2B20CA11-FE87-4CA9-8E2B-4FF3A8873380}">
      <dgm:prSet/>
      <dgm:spPr/>
      <dgm:t>
        <a:bodyPr/>
        <a:lstStyle/>
        <a:p>
          <a:r>
            <a:rPr lang="fr-FR" b="1" i="0"/>
            <a:t>Importance pour l’analyse</a:t>
          </a:r>
          <a:r>
            <a:rPr lang="fr-FR" b="0" i="0"/>
            <a:t> </a:t>
          </a:r>
          <a:endParaRPr lang="fr-FR"/>
        </a:p>
      </dgm:t>
    </dgm:pt>
    <dgm:pt modelId="{EC5E049E-6565-4490-A145-DEC149A0F30F}" type="parTrans" cxnId="{71AFA7CE-212F-4ED9-9E50-7021B8B0BDAE}">
      <dgm:prSet/>
      <dgm:spPr/>
      <dgm:t>
        <a:bodyPr/>
        <a:lstStyle/>
        <a:p>
          <a:endParaRPr lang="fr-FR"/>
        </a:p>
      </dgm:t>
    </dgm:pt>
    <dgm:pt modelId="{B1568515-832B-4F67-B788-B3C1D59FF93A}" type="sibTrans" cxnId="{71AFA7CE-212F-4ED9-9E50-7021B8B0BDAE}">
      <dgm:prSet/>
      <dgm:spPr/>
      <dgm:t>
        <a:bodyPr/>
        <a:lstStyle/>
        <a:p>
          <a:endParaRPr lang="fr-FR"/>
        </a:p>
      </dgm:t>
    </dgm:pt>
    <dgm:pt modelId="{01427F51-397E-4462-8708-262431491197}">
      <dgm:prSet/>
      <dgm:spPr/>
      <dgm:t>
        <a:bodyPr/>
        <a:lstStyle/>
        <a:p>
          <a:r>
            <a:rPr lang="fr-FR" b="1" i="0"/>
            <a:t>Éviter les redondances</a:t>
          </a:r>
          <a:r>
            <a:rPr lang="fr-FR" b="0" i="0"/>
            <a:t> </a:t>
          </a:r>
          <a:endParaRPr lang="fr-FR"/>
        </a:p>
      </dgm:t>
    </dgm:pt>
    <dgm:pt modelId="{F716F55C-5053-4B73-9C83-BCC3D130979C}" type="parTrans" cxnId="{CD22B837-DD1C-451B-AABC-6417B9FFA8CB}">
      <dgm:prSet/>
      <dgm:spPr/>
      <dgm:t>
        <a:bodyPr/>
        <a:lstStyle/>
        <a:p>
          <a:endParaRPr lang="fr-FR"/>
        </a:p>
      </dgm:t>
    </dgm:pt>
    <dgm:pt modelId="{C09C4FEC-779A-4406-9DB1-F55A498C2486}" type="sibTrans" cxnId="{CD22B837-DD1C-451B-AABC-6417B9FFA8CB}">
      <dgm:prSet/>
      <dgm:spPr/>
      <dgm:t>
        <a:bodyPr/>
        <a:lstStyle/>
        <a:p>
          <a:endParaRPr lang="fr-FR"/>
        </a:p>
      </dgm:t>
    </dgm:pt>
    <dgm:pt modelId="{6D25FDD1-81E2-44E4-9223-1A18E4A6D7B6}" type="pres">
      <dgm:prSet presAssocID="{C9BB15D5-3A75-443B-91B0-4103F5FA4820}" presName="CompostProcess" presStyleCnt="0">
        <dgm:presLayoutVars>
          <dgm:dir/>
          <dgm:resizeHandles val="exact"/>
        </dgm:presLayoutVars>
      </dgm:prSet>
      <dgm:spPr/>
    </dgm:pt>
    <dgm:pt modelId="{C710092A-4171-48AF-A280-7EBB5F769FDE}" type="pres">
      <dgm:prSet presAssocID="{C9BB15D5-3A75-443B-91B0-4103F5FA4820}" presName="arrow" presStyleLbl="bgShp" presStyleIdx="0" presStyleCnt="1"/>
      <dgm:spPr/>
    </dgm:pt>
    <dgm:pt modelId="{49313CD9-CD45-4FDB-BEF6-8CBCE0719BE9}" type="pres">
      <dgm:prSet presAssocID="{C9BB15D5-3A75-443B-91B0-4103F5FA4820}" presName="linearProcess" presStyleCnt="0"/>
      <dgm:spPr/>
    </dgm:pt>
    <dgm:pt modelId="{947FB188-170C-43CC-971A-85BEB5AFD4E4}" type="pres">
      <dgm:prSet presAssocID="{07CAADC8-5881-49FB-ADA5-642F1F8222A4}" presName="textNode" presStyleLbl="node1" presStyleIdx="0" presStyleCnt="4">
        <dgm:presLayoutVars>
          <dgm:bulletEnabled val="1"/>
        </dgm:presLayoutVars>
      </dgm:prSet>
      <dgm:spPr/>
    </dgm:pt>
    <dgm:pt modelId="{5F3FDFCC-639A-4646-8AE4-656A1F55D116}" type="pres">
      <dgm:prSet presAssocID="{9BD4E09A-AC05-49B5-97B2-9DE86139BAC8}" presName="sibTrans" presStyleCnt="0"/>
      <dgm:spPr/>
    </dgm:pt>
    <dgm:pt modelId="{A4C615F1-1DA3-4351-8037-55F6E08A3022}" type="pres">
      <dgm:prSet presAssocID="{C74F83E6-9074-44E7-968D-DFA2BBBD9F16}" presName="textNode" presStyleLbl="node1" presStyleIdx="1" presStyleCnt="4">
        <dgm:presLayoutVars>
          <dgm:bulletEnabled val="1"/>
        </dgm:presLayoutVars>
      </dgm:prSet>
      <dgm:spPr/>
    </dgm:pt>
    <dgm:pt modelId="{40CF5737-2667-405C-8AF3-C33F3B90642A}" type="pres">
      <dgm:prSet presAssocID="{ACFF6B40-0497-4F54-BF6F-ACBA1265511F}" presName="sibTrans" presStyleCnt="0"/>
      <dgm:spPr/>
    </dgm:pt>
    <dgm:pt modelId="{3E3D0C40-97BE-4A37-B0FA-E9299B9576ED}" type="pres">
      <dgm:prSet presAssocID="{2B20CA11-FE87-4CA9-8E2B-4FF3A8873380}" presName="textNode" presStyleLbl="node1" presStyleIdx="2" presStyleCnt="4">
        <dgm:presLayoutVars>
          <dgm:bulletEnabled val="1"/>
        </dgm:presLayoutVars>
      </dgm:prSet>
      <dgm:spPr/>
    </dgm:pt>
    <dgm:pt modelId="{49FDBAA6-0C84-468D-9656-890FBCB3D96B}" type="pres">
      <dgm:prSet presAssocID="{B1568515-832B-4F67-B788-B3C1D59FF93A}" presName="sibTrans" presStyleCnt="0"/>
      <dgm:spPr/>
    </dgm:pt>
    <dgm:pt modelId="{088CC819-D89B-40E3-B6EE-6ECA59D831A2}" type="pres">
      <dgm:prSet presAssocID="{01427F51-397E-4462-8708-26243149119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D22B837-DD1C-451B-AABC-6417B9FFA8CB}" srcId="{C9BB15D5-3A75-443B-91B0-4103F5FA4820}" destId="{01427F51-397E-4462-8708-262431491197}" srcOrd="3" destOrd="0" parTransId="{F716F55C-5053-4B73-9C83-BCC3D130979C}" sibTransId="{C09C4FEC-779A-4406-9DB1-F55A498C2486}"/>
    <dgm:cxn modelId="{A184214A-A077-4604-8B00-BF5AF22CFE20}" type="presOf" srcId="{C9BB15D5-3A75-443B-91B0-4103F5FA4820}" destId="{6D25FDD1-81E2-44E4-9223-1A18E4A6D7B6}" srcOrd="0" destOrd="0" presId="urn:microsoft.com/office/officeart/2005/8/layout/hProcess9"/>
    <dgm:cxn modelId="{0EBF7E73-3F7A-485A-A001-964BD669B0E7}" type="presOf" srcId="{07CAADC8-5881-49FB-ADA5-642F1F8222A4}" destId="{947FB188-170C-43CC-971A-85BEB5AFD4E4}" srcOrd="0" destOrd="0" presId="urn:microsoft.com/office/officeart/2005/8/layout/hProcess9"/>
    <dgm:cxn modelId="{BF3B2B9C-AACD-4662-990D-1451B1A2EFD0}" srcId="{C9BB15D5-3A75-443B-91B0-4103F5FA4820}" destId="{C74F83E6-9074-44E7-968D-DFA2BBBD9F16}" srcOrd="1" destOrd="0" parTransId="{CED6EB87-37FD-4B39-A00B-69A1017AF1A2}" sibTransId="{ACFF6B40-0497-4F54-BF6F-ACBA1265511F}"/>
    <dgm:cxn modelId="{A44654C2-0A74-4808-8B09-BBAB0CA9DECB}" type="presOf" srcId="{01427F51-397E-4462-8708-262431491197}" destId="{088CC819-D89B-40E3-B6EE-6ECA59D831A2}" srcOrd="0" destOrd="0" presId="urn:microsoft.com/office/officeart/2005/8/layout/hProcess9"/>
    <dgm:cxn modelId="{71AFA7CE-212F-4ED9-9E50-7021B8B0BDAE}" srcId="{C9BB15D5-3A75-443B-91B0-4103F5FA4820}" destId="{2B20CA11-FE87-4CA9-8E2B-4FF3A8873380}" srcOrd="2" destOrd="0" parTransId="{EC5E049E-6565-4490-A145-DEC149A0F30F}" sibTransId="{B1568515-832B-4F67-B788-B3C1D59FF93A}"/>
    <dgm:cxn modelId="{E4FA65EC-2B2C-45F5-B2BE-7942962FB815}" type="presOf" srcId="{C74F83E6-9074-44E7-968D-DFA2BBBD9F16}" destId="{A4C615F1-1DA3-4351-8037-55F6E08A3022}" srcOrd="0" destOrd="0" presId="urn:microsoft.com/office/officeart/2005/8/layout/hProcess9"/>
    <dgm:cxn modelId="{0ABBCBEF-A66F-4A05-AC1B-85609627E2A0}" type="presOf" srcId="{2B20CA11-FE87-4CA9-8E2B-4FF3A8873380}" destId="{3E3D0C40-97BE-4A37-B0FA-E9299B9576ED}" srcOrd="0" destOrd="0" presId="urn:microsoft.com/office/officeart/2005/8/layout/hProcess9"/>
    <dgm:cxn modelId="{DAD584F3-8034-42DE-A364-A11ADF0CB4EB}" srcId="{C9BB15D5-3A75-443B-91B0-4103F5FA4820}" destId="{07CAADC8-5881-49FB-ADA5-642F1F8222A4}" srcOrd="0" destOrd="0" parTransId="{4AD3EBF2-2024-4090-9512-8B06CFC2B4AD}" sibTransId="{9BD4E09A-AC05-49B5-97B2-9DE86139BAC8}"/>
    <dgm:cxn modelId="{F33C64BE-D9F0-4DC7-A8D9-C2398A9E7902}" type="presParOf" srcId="{6D25FDD1-81E2-44E4-9223-1A18E4A6D7B6}" destId="{C710092A-4171-48AF-A280-7EBB5F769FDE}" srcOrd="0" destOrd="0" presId="urn:microsoft.com/office/officeart/2005/8/layout/hProcess9"/>
    <dgm:cxn modelId="{3AF1122C-D69F-4845-B368-51F585573291}" type="presParOf" srcId="{6D25FDD1-81E2-44E4-9223-1A18E4A6D7B6}" destId="{49313CD9-CD45-4FDB-BEF6-8CBCE0719BE9}" srcOrd="1" destOrd="0" presId="urn:microsoft.com/office/officeart/2005/8/layout/hProcess9"/>
    <dgm:cxn modelId="{96773467-2997-46E9-B1C3-9F3B267111FC}" type="presParOf" srcId="{49313CD9-CD45-4FDB-BEF6-8CBCE0719BE9}" destId="{947FB188-170C-43CC-971A-85BEB5AFD4E4}" srcOrd="0" destOrd="0" presId="urn:microsoft.com/office/officeart/2005/8/layout/hProcess9"/>
    <dgm:cxn modelId="{9F562DC7-C2FE-42A4-AD3F-CA7CE77ED693}" type="presParOf" srcId="{49313CD9-CD45-4FDB-BEF6-8CBCE0719BE9}" destId="{5F3FDFCC-639A-4646-8AE4-656A1F55D116}" srcOrd="1" destOrd="0" presId="urn:microsoft.com/office/officeart/2005/8/layout/hProcess9"/>
    <dgm:cxn modelId="{C825BB78-D8A1-4320-B919-BE3D0EEC8282}" type="presParOf" srcId="{49313CD9-CD45-4FDB-BEF6-8CBCE0719BE9}" destId="{A4C615F1-1DA3-4351-8037-55F6E08A3022}" srcOrd="2" destOrd="0" presId="urn:microsoft.com/office/officeart/2005/8/layout/hProcess9"/>
    <dgm:cxn modelId="{D84C1DDC-75C6-432B-B44E-58CE0AECFE76}" type="presParOf" srcId="{49313CD9-CD45-4FDB-BEF6-8CBCE0719BE9}" destId="{40CF5737-2667-405C-8AF3-C33F3B90642A}" srcOrd="3" destOrd="0" presId="urn:microsoft.com/office/officeart/2005/8/layout/hProcess9"/>
    <dgm:cxn modelId="{F735C932-EA5D-4AEF-ABA6-1D8A08804CDA}" type="presParOf" srcId="{49313CD9-CD45-4FDB-BEF6-8CBCE0719BE9}" destId="{3E3D0C40-97BE-4A37-B0FA-E9299B9576ED}" srcOrd="4" destOrd="0" presId="urn:microsoft.com/office/officeart/2005/8/layout/hProcess9"/>
    <dgm:cxn modelId="{2CEBF039-EF6C-4A77-8EA8-706C93D8109B}" type="presParOf" srcId="{49313CD9-CD45-4FDB-BEF6-8CBCE0719BE9}" destId="{49FDBAA6-0C84-468D-9656-890FBCB3D96B}" srcOrd="5" destOrd="0" presId="urn:microsoft.com/office/officeart/2005/8/layout/hProcess9"/>
    <dgm:cxn modelId="{FA0383A4-8648-481E-8834-7C4829AA1EAD}" type="presParOf" srcId="{49313CD9-CD45-4FDB-BEF6-8CBCE0719BE9}" destId="{088CC819-D89B-40E3-B6EE-6ECA59D831A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0092A-4171-48AF-A280-7EBB5F769FDE}">
      <dsp:nvSpPr>
        <dsp:cNvPr id="0" name=""/>
        <dsp:cNvSpPr/>
      </dsp:nvSpPr>
      <dsp:spPr>
        <a:xfrm>
          <a:off x="603838" y="0"/>
          <a:ext cx="6843503" cy="862356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FB188-170C-43CC-971A-85BEB5AFD4E4}">
      <dsp:nvSpPr>
        <dsp:cNvPr id="0" name=""/>
        <dsp:cNvSpPr/>
      </dsp:nvSpPr>
      <dsp:spPr>
        <a:xfrm>
          <a:off x="4029" y="258706"/>
          <a:ext cx="1938101" cy="3449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kern="1200"/>
            <a:t>Pertinence des données</a:t>
          </a:r>
          <a:r>
            <a:rPr lang="fr-FR" sz="900" b="0" i="0" kern="1200"/>
            <a:t>  </a:t>
          </a:r>
          <a:endParaRPr lang="fr-FR" sz="900" kern="1200"/>
        </a:p>
      </dsp:txBody>
      <dsp:txXfrm>
        <a:off x="20868" y="275545"/>
        <a:ext cx="1904423" cy="311264"/>
      </dsp:txXfrm>
    </dsp:sp>
    <dsp:sp modelId="{A4C615F1-1DA3-4351-8037-55F6E08A3022}">
      <dsp:nvSpPr>
        <dsp:cNvPr id="0" name=""/>
        <dsp:cNvSpPr/>
      </dsp:nvSpPr>
      <dsp:spPr>
        <a:xfrm>
          <a:off x="2039036" y="258706"/>
          <a:ext cx="1938101" cy="3449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kern="1200" dirty="0"/>
            <a:t>Disponibilité des informations</a:t>
          </a:r>
          <a:r>
            <a:rPr lang="fr-FR" sz="900" b="0" i="0" kern="1200" dirty="0"/>
            <a:t> </a:t>
          </a:r>
          <a:endParaRPr lang="fr-FR" sz="900" kern="1200" dirty="0"/>
        </a:p>
      </dsp:txBody>
      <dsp:txXfrm>
        <a:off x="2055875" y="275545"/>
        <a:ext cx="1904423" cy="311264"/>
      </dsp:txXfrm>
    </dsp:sp>
    <dsp:sp modelId="{3E3D0C40-97BE-4A37-B0FA-E9299B9576ED}">
      <dsp:nvSpPr>
        <dsp:cNvPr id="0" name=""/>
        <dsp:cNvSpPr/>
      </dsp:nvSpPr>
      <dsp:spPr>
        <a:xfrm>
          <a:off x="4074042" y="258706"/>
          <a:ext cx="1938101" cy="3449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kern="1200"/>
            <a:t>Importance pour l’analyse</a:t>
          </a:r>
          <a:r>
            <a:rPr lang="fr-FR" sz="900" b="0" i="0" kern="1200"/>
            <a:t> </a:t>
          </a:r>
          <a:endParaRPr lang="fr-FR" sz="900" kern="1200"/>
        </a:p>
      </dsp:txBody>
      <dsp:txXfrm>
        <a:off x="4090881" y="275545"/>
        <a:ext cx="1904423" cy="311264"/>
      </dsp:txXfrm>
    </dsp:sp>
    <dsp:sp modelId="{088CC819-D89B-40E3-B6EE-6ECA59D831A2}">
      <dsp:nvSpPr>
        <dsp:cNvPr id="0" name=""/>
        <dsp:cNvSpPr/>
      </dsp:nvSpPr>
      <dsp:spPr>
        <a:xfrm>
          <a:off x="6109049" y="258706"/>
          <a:ext cx="1938101" cy="3449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i="0" kern="1200"/>
            <a:t>Éviter les redondances</a:t>
          </a:r>
          <a:r>
            <a:rPr lang="fr-FR" sz="900" b="0" i="0" kern="1200"/>
            <a:t> </a:t>
          </a:r>
          <a:endParaRPr lang="fr-FR" sz="900" kern="1200"/>
        </a:p>
      </dsp:txBody>
      <dsp:txXfrm>
        <a:off x="6125888" y="275545"/>
        <a:ext cx="1904423" cy="311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0T21:10:04.4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2,'9'0,"23"-1,-1 2,1 1,61 12,-49-5,0-1,81 3,94-12,-82-1,567 2,-681 1,-1 1,0 2,37 9,-34-6,-1-2,39 4,57-6,78 6,19 1,12 1,-161-5,77-3,-125-3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0T22:55:28.4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0,'4'0,"7"0,7 0,9 0,12 0,2 0,2 4,0 0,-4 1,-8 2,-3 0,-2-1,1-1,3 5,1 1,1-2,2-1,-4-3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0T22:55:30.6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1,'775'0,"-752"0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0T22:56:00.0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59,'226'11,"10"-1,-177-10,15 1,111-14,106-42,-256 47,-4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0T22:56:11.4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38,'1097'0,"-1080"-1,1-1,-1-1,-1 0,20-7,16-3,-23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0T22:56:22.8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76,'878'0,"-852"-2,0-1,0-1,0-2,0 0,47-20,-18 6,-27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15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80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8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36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82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.png"/><Relationship Id="rId10" Type="http://schemas.openxmlformats.org/officeDocument/2006/relationships/customXml" Target="../ink/ink2.xml"/><Relationship Id="rId19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Relationship Id="rId1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80350" y="1821514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Optimisez la gestion des données d'une boutique avec Python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Haddouche Djamal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812847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Juillet 2024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214D89-2988-5C2C-270E-FEC98F3A4279}"/>
              </a:ext>
            </a:extLst>
          </p:cNvPr>
          <p:cNvSpPr txBox="1"/>
          <p:nvPr/>
        </p:nvSpPr>
        <p:spPr>
          <a:xfrm>
            <a:off x="895525" y="1369819"/>
            <a:ext cx="248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 taux de marge: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4283FF-E7FD-B910-A92A-B1243B60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63" y="1390199"/>
            <a:ext cx="4286031" cy="36278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B5DC0C-B032-F012-7D61-1B8F940B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1" y="1677595"/>
            <a:ext cx="4356025" cy="29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8E1B67-81E8-F2D0-989D-58EFF3EE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678616"/>
            <a:ext cx="3383281" cy="29351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A66439A-C2BD-0E0E-C711-2E9E3735F09E}"/>
              </a:ext>
            </a:extLst>
          </p:cNvPr>
          <p:cNvSpPr txBox="1"/>
          <p:nvPr/>
        </p:nvSpPr>
        <p:spPr>
          <a:xfrm>
            <a:off x="167640" y="2078645"/>
            <a:ext cx="569214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accent5">
                    <a:lumMod val="50000"/>
                  </a:schemeClr>
                </a:solidFill>
              </a:rPr>
              <a:t>Analyse de la Matrice de Corrélation</a:t>
            </a:r>
          </a:p>
          <a:p>
            <a:endParaRPr lang="fr-FR" sz="1100" dirty="0"/>
          </a:p>
          <a:p>
            <a:r>
              <a:rPr lang="fr-FR" sz="1100" dirty="0"/>
              <a:t>Corrélations positives : (0.3)</a:t>
            </a:r>
          </a:p>
          <a:p>
            <a:endParaRPr lang="fr-FR" sz="1100" dirty="0"/>
          </a:p>
          <a:p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stock_quantity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fr-FR" sz="1100" dirty="0"/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 =  (</a:t>
            </a:r>
            <a:r>
              <a:rPr lang="fr-FR" sz="1100" dirty="0"/>
              <a:t>la disponibilité des produits influence 				  positivement les ventes)</a:t>
            </a:r>
          </a:p>
          <a:p>
            <a:endParaRPr lang="fr-FR" sz="1100" dirty="0"/>
          </a:p>
          <a:p>
            <a:r>
              <a:rPr lang="fr-FR" sz="1100" dirty="0"/>
              <a:t>Corrélations négatives : (-0.25)</a:t>
            </a:r>
          </a:p>
          <a:p>
            <a:endParaRPr lang="fr-FR" sz="1100" dirty="0"/>
          </a:p>
          <a:p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fr-FR" sz="1100" dirty="0"/>
              <a:t>  		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price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    (</a:t>
            </a:r>
            <a:r>
              <a:rPr lang="fr-FR" sz="1100" dirty="0"/>
              <a:t>des prix plus élevés réduisent les ventes)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1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7582072-1BC2-37E0-E2B5-648ED225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1" y="4613759"/>
            <a:ext cx="2377439" cy="2438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FCAFA7-0BEF-AEC7-A758-62A58F25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347" y="1518692"/>
            <a:ext cx="2964405" cy="24386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51FBF82-2D29-DACD-D8EF-A3C35D5EC924}"/>
              </a:ext>
            </a:extLst>
          </p:cNvPr>
          <p:cNvCxnSpPr/>
          <p:nvPr/>
        </p:nvCxnSpPr>
        <p:spPr>
          <a:xfrm flipV="1">
            <a:off x="1025788" y="2665532"/>
            <a:ext cx="226350" cy="9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549EAEA-AFFE-7A28-D23E-749467341632}"/>
              </a:ext>
            </a:extLst>
          </p:cNvPr>
          <p:cNvCxnSpPr/>
          <p:nvPr/>
        </p:nvCxnSpPr>
        <p:spPr>
          <a:xfrm flipV="1">
            <a:off x="2397265" y="2680845"/>
            <a:ext cx="243840" cy="1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B7D9E37-247E-6B88-090D-C660CC94643F}"/>
              </a:ext>
            </a:extLst>
          </p:cNvPr>
          <p:cNvSpPr/>
          <p:nvPr/>
        </p:nvSpPr>
        <p:spPr>
          <a:xfrm>
            <a:off x="1268575" y="3729647"/>
            <a:ext cx="628375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E967868-939D-81D5-99B8-1DD30AC9E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525" y="2836161"/>
            <a:ext cx="658425" cy="10364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4EF9823-631E-6869-1FCB-C07C6994A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12" y="3450539"/>
            <a:ext cx="329213" cy="18899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6EE617B-007A-55FD-2CE0-14239C625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892" y="3488785"/>
            <a:ext cx="329213" cy="1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Optimisation des stocks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Augmenter les stocks des produits populaires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 Puisque la quantité de stock est positivement corrélée avec les ventes, assure-toi d’avoir suffisamment de stock pour les produits les plus demandés.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Analyse des tendances de vente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 Utilise les données historiques pour prévoir les besoins en stock et éviter les ruptures.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Stratégie de tarification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Évaluation des prix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 Étant donné que des prix plus élevés peuvent réduire les ventes, évalue la possibilité de réduire les prix pour augmenter les ventes, surtout pour les produits sensibles au prix.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Promotions et remises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 Envisage des promotions ou des remises pour stimuler les ventes, en particulier pour les produits avec une forte élasticité des prix.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7CDB1B-2573-CCB5-AD0A-BA4322AA1E5F}"/>
              </a:ext>
            </a:extLst>
          </p:cNvPr>
          <p:cNvSpPr txBox="1"/>
          <p:nvPr/>
        </p:nvSpPr>
        <p:spPr>
          <a:xfrm>
            <a:off x="480060" y="1438120"/>
            <a:ext cx="70332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Compétences Techniques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Manipulation de données avec Python</a:t>
            </a:r>
            <a:r>
              <a:rPr lang="fr-FR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Utilisation de bibliothèques comme pandas pour manipuler et analyser des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DataFrames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Tri des données, calcul des sommes cumulées, et identification des valeurs spécifiques.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Visualisation des données</a:t>
            </a:r>
            <a:r>
              <a:rPr lang="fr-FR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Création de visualisations comme les box plots et les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heatmaps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pour représenter la distribution des données et les corrélations entre les variables.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Utilisation de bibliothèques de visualisation comme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Matplotlib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ou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Seaborn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Analyse statistique</a:t>
            </a:r>
            <a:r>
              <a:rPr lang="fr-FR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Calcul et interprétation des statistiques descriptives (moyenne, médiane, écart type, quartiles).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Identification des valeurs aberrantes en utilisant des méthodes comme l’intervalle interquartile (IQR) et le z-score.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1E65DD-61F3-51B9-1784-8ECD120B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77" y="1730470"/>
            <a:ext cx="1174105" cy="7629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01A4100-B130-7532-45FF-C01540BFF841}"/>
              </a:ext>
            </a:extLst>
          </p:cNvPr>
          <p:cNvSpPr txBox="1"/>
          <p:nvPr/>
        </p:nvSpPr>
        <p:spPr>
          <a:xfrm>
            <a:off x="2508705" y="1813211"/>
            <a:ext cx="339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Extraction de BDD /31-10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Table de liaison ERP/WEB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Extraction des ventes du mois d’Octobre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C30B31-C17F-4AEE-9E2C-DB9D78A78304}"/>
              </a:ext>
            </a:extLst>
          </p:cNvPr>
          <p:cNvSpPr txBox="1"/>
          <p:nvPr/>
        </p:nvSpPr>
        <p:spPr>
          <a:xfrm>
            <a:off x="709382" y="1464063"/>
            <a:ext cx="22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646C70-CDB9-972C-74F9-37054919AFB2}"/>
              </a:ext>
            </a:extLst>
          </p:cNvPr>
          <p:cNvSpPr txBox="1"/>
          <p:nvPr/>
        </p:nvSpPr>
        <p:spPr>
          <a:xfrm>
            <a:off x="623634" y="2487467"/>
            <a:ext cx="299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Incohérences/Erreurs identifiées:</a:t>
            </a:r>
          </a:p>
          <a:p>
            <a:r>
              <a:rPr lang="fr-FR" b="1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5D26C4E-E71E-AC07-9D6C-8CC28FC5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35" y="2883859"/>
            <a:ext cx="4496190" cy="50296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A708BC-0CAF-AA1F-3665-B3034D7E8E5F}"/>
              </a:ext>
            </a:extLst>
          </p:cNvPr>
          <p:cNvSpPr txBox="1"/>
          <p:nvPr/>
        </p:nvSpPr>
        <p:spPr>
          <a:xfrm>
            <a:off x="4014634" y="2520642"/>
            <a:ext cx="472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Analyse exploratoire des fichiers ERP, WEB et liaison</a:t>
            </a:r>
            <a:endParaRPr lang="fr-FR" dirty="0"/>
          </a:p>
          <a:p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C274DBA-2EEC-5900-C891-ECB6FD431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842" y="4085813"/>
            <a:ext cx="4419983" cy="5679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D787206-6E90-A9C7-DFC8-CFE5CD037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41" y="3495961"/>
            <a:ext cx="4381880" cy="45724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90FC3C4-D068-6E29-254D-DD5A80B50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80" y="2863281"/>
            <a:ext cx="1955113" cy="523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80092D-1B99-4594-00E0-1EF666F57F42}"/>
              </a:ext>
            </a:extLst>
          </p:cNvPr>
          <p:cNvSpPr/>
          <p:nvPr/>
        </p:nvSpPr>
        <p:spPr>
          <a:xfrm>
            <a:off x="765717" y="2765624"/>
            <a:ext cx="1910576" cy="676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18F49-E640-31C2-C490-A1C704D5A7CA}"/>
              </a:ext>
            </a:extLst>
          </p:cNvPr>
          <p:cNvSpPr/>
          <p:nvPr/>
        </p:nvSpPr>
        <p:spPr>
          <a:xfrm>
            <a:off x="7173952" y="3415962"/>
            <a:ext cx="416312" cy="640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2AF85-8C2E-3BE6-84BD-022C8F481E09}"/>
              </a:ext>
            </a:extLst>
          </p:cNvPr>
          <p:cNvSpPr/>
          <p:nvPr/>
        </p:nvSpPr>
        <p:spPr>
          <a:xfrm>
            <a:off x="6092677" y="4064463"/>
            <a:ext cx="416312" cy="640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73427C6-62F3-8EAE-A0C0-C453B2E68952}"/>
                  </a:ext>
                </a:extLst>
              </p14:cNvPr>
              <p14:cNvContentPartPr/>
              <p14:nvPr/>
            </p14:nvContentPartPr>
            <p14:xfrm>
              <a:off x="7448660" y="3285465"/>
              <a:ext cx="974160" cy="4536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73427C6-62F3-8EAE-A0C0-C453B2E689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3020" y="3213825"/>
                <a:ext cx="1045800" cy="189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798C388E-4906-D8F4-23D8-BF8BDD4ADBC1}"/>
              </a:ext>
            </a:extLst>
          </p:cNvPr>
          <p:cNvSpPr txBox="1"/>
          <p:nvPr/>
        </p:nvSpPr>
        <p:spPr>
          <a:xfrm>
            <a:off x="687078" y="3459921"/>
            <a:ext cx="2991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Analyse de la variable ONSALE_WEB: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0C8C053-3BC7-8D15-4552-75AE2474C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071" y="3688249"/>
            <a:ext cx="2194253" cy="124059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1ECBC39-578C-FBB2-F18A-669960EE906E}"/>
              </a:ext>
            </a:extLst>
          </p:cNvPr>
          <p:cNvSpPr txBox="1"/>
          <p:nvPr/>
        </p:nvSpPr>
        <p:spPr>
          <a:xfrm>
            <a:off x="2227888" y="4182002"/>
            <a:ext cx="1635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 article vendu en ligne</a:t>
            </a:r>
          </a:p>
          <a:p>
            <a:r>
              <a:rPr lang="fr-FR" sz="1100" dirty="0"/>
              <a:t>0 non vendu en ligne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D5C86B-7D66-2B7D-0D1E-3159E5DA3AC0}"/>
              </a:ext>
            </a:extLst>
          </p:cNvPr>
          <p:cNvSpPr txBox="1"/>
          <p:nvPr/>
        </p:nvSpPr>
        <p:spPr>
          <a:xfrm>
            <a:off x="2282282" y="3852215"/>
            <a:ext cx="1635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-apple-system"/>
              </a:rPr>
              <a:t>L’écart type de 0.338828</a:t>
            </a:r>
            <a:endParaRPr lang="fr-FR" sz="11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646C70-CDB9-972C-74F9-37054919AFB2}"/>
              </a:ext>
            </a:extLst>
          </p:cNvPr>
          <p:cNvSpPr txBox="1"/>
          <p:nvPr/>
        </p:nvSpPr>
        <p:spPr>
          <a:xfrm>
            <a:off x="5790365" y="1419340"/>
            <a:ext cx="299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Incohérences/Erreurs identifiées:</a:t>
            </a:r>
          </a:p>
          <a:p>
            <a:r>
              <a:rPr lang="fr-FR" b="1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A708BC-0CAF-AA1F-3665-B3034D7E8E5F}"/>
              </a:ext>
            </a:extLst>
          </p:cNvPr>
          <p:cNvSpPr txBox="1"/>
          <p:nvPr/>
        </p:nvSpPr>
        <p:spPr>
          <a:xfrm>
            <a:off x="435338" y="1419340"/>
            <a:ext cx="472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Analyse exploratoire des fichiers ERP, WEB et liaison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EC5DC3-CA45-BD6F-F95C-25A82B39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413" y="1795214"/>
            <a:ext cx="2796782" cy="2057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23529C6-2C79-E00E-BC58-5417ECFB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19" y="1725856"/>
            <a:ext cx="5430419" cy="125523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538A257-65E8-0B40-82E5-3B22C4BB3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65" y="3142529"/>
            <a:ext cx="7026249" cy="112785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DF4A2D6-6C83-7C8F-9BB6-CE7DB1E17021}"/>
              </a:ext>
            </a:extLst>
          </p:cNvPr>
          <p:cNvSpPr/>
          <p:nvPr/>
        </p:nvSpPr>
        <p:spPr>
          <a:xfrm>
            <a:off x="4155688" y="4073912"/>
            <a:ext cx="594732" cy="196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BAADBE-F48F-2CE2-343F-B30B9CCAB15D}"/>
              </a:ext>
            </a:extLst>
          </p:cNvPr>
          <p:cNvSpPr/>
          <p:nvPr/>
        </p:nvSpPr>
        <p:spPr>
          <a:xfrm>
            <a:off x="563765" y="2810107"/>
            <a:ext cx="2551142" cy="1709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B262D8D-FA98-267B-F78C-C19762C26BFE}"/>
              </a:ext>
            </a:extLst>
          </p:cNvPr>
          <p:cNvCxnSpPr/>
          <p:nvPr/>
        </p:nvCxnSpPr>
        <p:spPr>
          <a:xfrm>
            <a:off x="3010829" y="2981093"/>
            <a:ext cx="1286108" cy="10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2C3B242-50FC-B358-5198-25C3FBB1FE8C}"/>
              </a:ext>
            </a:extLst>
          </p:cNvPr>
          <p:cNvSpPr/>
          <p:nvPr/>
        </p:nvSpPr>
        <p:spPr>
          <a:xfrm>
            <a:off x="5869999" y="1696716"/>
            <a:ext cx="2991504" cy="40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29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E0A3D5-C835-3A8C-1718-43021FB3DC03}"/>
              </a:ext>
            </a:extLst>
          </p:cNvPr>
          <p:cNvSpPr txBox="1"/>
          <p:nvPr/>
        </p:nvSpPr>
        <p:spPr>
          <a:xfrm>
            <a:off x="3650166" y="1564851"/>
            <a:ext cx="18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Choix des attributs </a:t>
            </a:r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DB401-2B35-EA65-0B17-EA66B9906A82}"/>
              </a:ext>
            </a:extLst>
          </p:cNvPr>
          <p:cNvSpPr/>
          <p:nvPr/>
        </p:nvSpPr>
        <p:spPr>
          <a:xfrm>
            <a:off x="624468" y="1564851"/>
            <a:ext cx="8051181" cy="3903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EAF8DFEC-C846-5E65-69C8-7EC0CDDD3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780"/>
              </p:ext>
            </p:extLst>
          </p:nvPr>
        </p:nvGraphicFramePr>
        <p:xfrm>
          <a:off x="735980" y="1966343"/>
          <a:ext cx="8051180" cy="86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9288E832-BF3A-E3FB-40C6-97CAE7820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9895" y="2808243"/>
            <a:ext cx="3828582" cy="1831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A21057-C7E6-F1F8-B61C-134212F0EDC7}"/>
              </a:ext>
            </a:extLst>
          </p:cNvPr>
          <p:cNvSpPr/>
          <p:nvPr/>
        </p:nvSpPr>
        <p:spPr>
          <a:xfrm>
            <a:off x="1189463" y="2950427"/>
            <a:ext cx="52039" cy="186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9F39D2-6398-7F07-E27C-CCAF272B4DAC}"/>
              </a:ext>
            </a:extLst>
          </p:cNvPr>
          <p:cNvSpPr/>
          <p:nvPr/>
        </p:nvSpPr>
        <p:spPr>
          <a:xfrm>
            <a:off x="3337932" y="4289502"/>
            <a:ext cx="1457092" cy="237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825E72-FBCF-FB76-750F-9A24546AF06E}"/>
              </a:ext>
            </a:extLst>
          </p:cNvPr>
          <p:cNvSpPr/>
          <p:nvPr/>
        </p:nvSpPr>
        <p:spPr>
          <a:xfrm>
            <a:off x="1189463" y="3984702"/>
            <a:ext cx="52039" cy="178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E6DAAAE-2B5F-CDC6-9F8E-2AAAFE4C2F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429" y="2808243"/>
            <a:ext cx="3888059" cy="18518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4FFE68F-51FE-BA86-DD40-D86302BA000E}"/>
                  </a:ext>
                </a:extLst>
              </p14:cNvPr>
              <p14:cNvContentPartPr/>
              <p14:nvPr/>
            </p14:nvContentPartPr>
            <p14:xfrm>
              <a:off x="5255900" y="4036660"/>
              <a:ext cx="192600" cy="2916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4FFE68F-51FE-BA86-DD40-D86302BA00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9900" y="3964660"/>
                <a:ext cx="264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A5ADB462-73D7-371D-3D8A-96F0C32D4DBA}"/>
                  </a:ext>
                </a:extLst>
              </p14:cNvPr>
              <p14:cNvContentPartPr/>
              <p14:nvPr/>
            </p14:nvContentPartPr>
            <p14:xfrm>
              <a:off x="7002620" y="3218740"/>
              <a:ext cx="287640" cy="3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A5ADB462-73D7-371D-3D8A-96F0C32D4D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66980" y="3147100"/>
                <a:ext cx="359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F6ECD6A-3FC4-4085-81B0-E714A5A08999}"/>
                  </a:ext>
                </a:extLst>
              </p14:cNvPr>
              <p14:cNvContentPartPr/>
              <p14:nvPr/>
            </p14:nvContentPartPr>
            <p14:xfrm>
              <a:off x="2683340" y="4528420"/>
              <a:ext cx="409680" cy="295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F6ECD6A-3FC4-4085-81B0-E714A5A089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7700" y="4456420"/>
                <a:ext cx="4813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6EC98781-2391-4A96-53AC-BC355380B969}"/>
                  </a:ext>
                </a:extLst>
              </p14:cNvPr>
              <p14:cNvContentPartPr/>
              <p14:nvPr/>
            </p14:nvContentPartPr>
            <p14:xfrm>
              <a:off x="1568420" y="3851980"/>
              <a:ext cx="461880" cy="1368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6EC98781-2391-4A96-53AC-BC355380B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2420" y="3780340"/>
                <a:ext cx="53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7A38E91A-A015-8085-2DE5-D568F210D138}"/>
                  </a:ext>
                </a:extLst>
              </p14:cNvPr>
              <p14:cNvContentPartPr/>
              <p14:nvPr/>
            </p14:nvContentPartPr>
            <p14:xfrm>
              <a:off x="1092860" y="3043060"/>
              <a:ext cx="419400" cy="27720"/>
            </p14:xfrm>
          </p:contentPart>
        </mc:Choice>
        <mc:Fallback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7A38E91A-A015-8085-2DE5-D568F210D1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6860" y="2971420"/>
                <a:ext cx="491040" cy="171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369B466-38D9-2BC5-EB9C-9BEDE0C27467}"/>
              </a:ext>
            </a:extLst>
          </p:cNvPr>
          <p:cNvCxnSpPr/>
          <p:nvPr/>
        </p:nvCxnSpPr>
        <p:spPr>
          <a:xfrm flipV="1">
            <a:off x="5448500" y="3278459"/>
            <a:ext cx="1613939" cy="7062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083C372-5251-B6C7-8B3B-C908F2DABBD1}"/>
              </a:ext>
            </a:extLst>
          </p:cNvPr>
          <p:cNvCxnSpPr/>
          <p:nvPr/>
        </p:nvCxnSpPr>
        <p:spPr>
          <a:xfrm flipH="1" flipV="1">
            <a:off x="1419737" y="3070780"/>
            <a:ext cx="304985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66307E19-E7D7-6BE9-F896-9EF657DBA0D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1404" y="4653281"/>
            <a:ext cx="3828583" cy="138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711772-0239-B0EC-5BFC-65F797CDEA43}"/>
              </a:ext>
            </a:extLst>
          </p:cNvPr>
          <p:cNvSpPr txBox="1"/>
          <p:nvPr/>
        </p:nvSpPr>
        <p:spPr>
          <a:xfrm>
            <a:off x="895525" y="1473600"/>
            <a:ext cx="350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i="1" dirty="0">
                <a:solidFill>
                  <a:schemeClr val="accent5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Méthodes du Z-score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1F1200-0333-2047-E366-07B7494D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83473"/>
            <a:ext cx="4066478" cy="23790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B9BBA-83D0-3870-CEBD-4C8F874222D2}"/>
              </a:ext>
            </a:extLst>
          </p:cNvPr>
          <p:cNvSpPr txBox="1"/>
          <p:nvPr/>
        </p:nvSpPr>
        <p:spPr>
          <a:xfrm>
            <a:off x="959005" y="1903141"/>
            <a:ext cx="3917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Valeurs aberrantes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prix qui sont significativement plus          élevés/médiane.</a:t>
            </a:r>
          </a:p>
          <a:p>
            <a:endParaRPr lang="fr-F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fr-FR" b="1" dirty="0">
                <a:solidFill>
                  <a:srgbClr val="111111"/>
                </a:solidFill>
                <a:latin typeface="-apple-system"/>
              </a:rPr>
              <a:t>Limites</a:t>
            </a: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 du Z-score: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111111"/>
                </a:solidFill>
                <a:effectLst/>
                <a:latin typeface="-apple-system"/>
              </a:rPr>
              <a:t>Sensibilité aux distributions des valeurs aberrantes.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11111"/>
                </a:solidFill>
                <a:latin typeface="-apple-system"/>
              </a:rPr>
              <a:t>Les valeurs aberrantes influence la moyenne et l’écart type ce qui fausse le z-score.</a:t>
            </a:r>
            <a:endParaRPr lang="fr-FR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DF25F1-E1FF-6556-FB5E-2B841E16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25" y="3962551"/>
            <a:ext cx="4170557" cy="9462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375E8E-5E11-0C97-1FAE-1B68B6533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825" y="3934466"/>
            <a:ext cx="3749978" cy="946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711772-0239-B0EC-5BFC-65F797CDEA43}"/>
              </a:ext>
            </a:extLst>
          </p:cNvPr>
          <p:cNvSpPr txBox="1"/>
          <p:nvPr/>
        </p:nvSpPr>
        <p:spPr>
          <a:xfrm>
            <a:off x="683941" y="1473600"/>
            <a:ext cx="427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i="1" dirty="0">
                <a:solidFill>
                  <a:schemeClr val="accent5">
                    <a:lumMod val="50000"/>
                  </a:schemeClr>
                </a:solidFill>
                <a:latin typeface="+mj-lt"/>
                <a:ea typeface="Montserrat"/>
                <a:cs typeface="Montserrat"/>
                <a:sym typeface="Montserrat"/>
              </a:rPr>
              <a:t>Méthodes </a:t>
            </a:r>
            <a:r>
              <a:rPr lang="fr-FR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Identification par intervalle interquartile</a:t>
            </a:r>
          </a:p>
          <a:p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CC6AC8-E3A8-3FBB-45B1-5D0412E4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94946"/>
            <a:ext cx="4267200" cy="12928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73EA737-7760-5476-0F92-FC4D0CB7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0" y="1779535"/>
            <a:ext cx="4070180" cy="18780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F60D2C-3DCC-C4CB-F9F8-641245AAE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825" y="2787805"/>
            <a:ext cx="3679903" cy="381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C947E06-3D5A-C253-2377-6498CE16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12" y="3762345"/>
            <a:ext cx="4150490" cy="114144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A343F37-D99C-E664-986F-60E13AC878F6}"/>
              </a:ext>
            </a:extLst>
          </p:cNvPr>
          <p:cNvSpPr txBox="1"/>
          <p:nvPr/>
        </p:nvSpPr>
        <p:spPr>
          <a:xfrm>
            <a:off x="5155825" y="3213582"/>
            <a:ext cx="389153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Limites de cette méthode:</a:t>
            </a:r>
          </a:p>
          <a:p>
            <a:endParaRPr lang="fr-FR" sz="1100" b="1" dirty="0"/>
          </a:p>
          <a:p>
            <a:r>
              <a:rPr lang="fr-FR" sz="1100" u="sng" dirty="0">
                <a:latin typeface="+mj-lt"/>
              </a:rPr>
              <a:t>Sensibilité aux distributions asymétriques :</a:t>
            </a:r>
          </a:p>
          <a:p>
            <a:r>
              <a:rPr lang="fr-FR" sz="1100" dirty="0">
                <a:latin typeface="+mj-lt"/>
              </a:rPr>
              <a:t>L’IQR peut ne pas être approprié pour les distributions très asymétriques. </a:t>
            </a:r>
          </a:p>
          <a:p>
            <a:endParaRPr lang="fr-FR" sz="1100" dirty="0">
              <a:latin typeface="+mj-lt"/>
            </a:endParaRPr>
          </a:p>
          <a:p>
            <a:r>
              <a:rPr lang="fr-FR" sz="1100" u="sng" dirty="0">
                <a:latin typeface="+mj-lt"/>
              </a:rPr>
              <a:t>Perte d’information : </a:t>
            </a:r>
          </a:p>
          <a:p>
            <a:r>
              <a:rPr lang="fr-FR" sz="1100" dirty="0">
                <a:latin typeface="+mj-lt"/>
              </a:rPr>
              <a:t>il ne fournit pas d’informations sur la moyenne ou l’écart type1.</a:t>
            </a:r>
          </a:p>
          <a:p>
            <a:endParaRPr lang="fr-FR" sz="1100" dirty="0">
              <a:latin typeface="+mj-lt"/>
            </a:endParaRPr>
          </a:p>
          <a:p>
            <a:endParaRPr lang="fr-F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93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8D2974-64DD-8BBC-1C55-6286CEDF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5" y="1626532"/>
            <a:ext cx="4751055" cy="3581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214D89-2988-5C2C-270E-FEC98F3A4279}"/>
              </a:ext>
            </a:extLst>
          </p:cNvPr>
          <p:cNvSpPr txBox="1"/>
          <p:nvPr/>
        </p:nvSpPr>
        <p:spPr>
          <a:xfrm>
            <a:off x="895525" y="1369819"/>
            <a:ext cx="248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 CA: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F70108-9825-A68C-65B1-13FB0046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4" y="2033221"/>
            <a:ext cx="4751055" cy="2819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1C38DC-B8D2-0FFB-A8C1-4E011B3BB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35" y="2425448"/>
            <a:ext cx="4355987" cy="281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0F4CDA5-F6F3-987C-7BC1-E5C0EEC89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066" y="1626531"/>
            <a:ext cx="4223934" cy="22689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8D174E0-1882-C202-24B6-EFCA234A2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066" y="3994654"/>
            <a:ext cx="4223934" cy="2895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F0F649B-BCE1-F763-BA38-B5A96F00F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9180" y="4383401"/>
            <a:ext cx="5568176" cy="6320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8863F27-E02E-2897-A522-3F0867D28C85}"/>
              </a:ext>
            </a:extLst>
          </p:cNvPr>
          <p:cNvSpPr/>
          <p:nvPr/>
        </p:nvSpPr>
        <p:spPr>
          <a:xfrm>
            <a:off x="3694771" y="2425448"/>
            <a:ext cx="1137424" cy="28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31AD6-FFCA-615D-CD24-3C2FCB18A25D}"/>
              </a:ext>
            </a:extLst>
          </p:cNvPr>
          <p:cNvSpPr/>
          <p:nvPr/>
        </p:nvSpPr>
        <p:spPr>
          <a:xfrm>
            <a:off x="4988312" y="1626531"/>
            <a:ext cx="1605776" cy="2515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531AF5-0094-F359-F25C-75DB5630A69B}"/>
              </a:ext>
            </a:extLst>
          </p:cNvPr>
          <p:cNvSpPr/>
          <p:nvPr/>
        </p:nvSpPr>
        <p:spPr>
          <a:xfrm>
            <a:off x="5843239" y="4383401"/>
            <a:ext cx="1182029" cy="289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764566-8E77-6E37-74A1-A183017DAEB2}"/>
              </a:ext>
            </a:extLst>
          </p:cNvPr>
          <p:cNvSpPr/>
          <p:nvPr/>
        </p:nvSpPr>
        <p:spPr>
          <a:xfrm>
            <a:off x="8370849" y="4725858"/>
            <a:ext cx="676507" cy="289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B282108-F24A-09C6-2444-B5C11C6A23E6}"/>
              </a:ext>
            </a:extLst>
          </p:cNvPr>
          <p:cNvCxnSpPr>
            <a:cxnSpLocks/>
          </p:cNvCxnSpPr>
          <p:nvPr/>
        </p:nvCxnSpPr>
        <p:spPr>
          <a:xfrm>
            <a:off x="7077307" y="4528193"/>
            <a:ext cx="1271239" cy="2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D70E3A36-6537-6227-256E-DE4B554BC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064" y="2860173"/>
            <a:ext cx="3058711" cy="22689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214D89-2988-5C2C-270E-FEC98F3A4279}"/>
              </a:ext>
            </a:extLst>
          </p:cNvPr>
          <p:cNvSpPr txBox="1"/>
          <p:nvPr/>
        </p:nvSpPr>
        <p:spPr>
          <a:xfrm>
            <a:off x="895525" y="1369819"/>
            <a:ext cx="248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 quantités/ stocks: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08028F-32E8-1A1D-8375-05E38BA8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2" y="1605776"/>
            <a:ext cx="5370915" cy="31000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78149D-8CD6-1A09-D928-9123A6CC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02" y="4776598"/>
            <a:ext cx="6363251" cy="2895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5EA138-4BA7-F6BA-892F-EB88863E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782" y="1473330"/>
            <a:ext cx="349331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214D89-2988-5C2C-270E-FEC98F3A4279}"/>
              </a:ext>
            </a:extLst>
          </p:cNvPr>
          <p:cNvSpPr txBox="1"/>
          <p:nvPr/>
        </p:nvSpPr>
        <p:spPr>
          <a:xfrm>
            <a:off x="895525" y="1369819"/>
            <a:ext cx="248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 quantités/ stocks: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6007A-3822-3D5D-952A-D38CFD46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9" y="1601874"/>
            <a:ext cx="4316127" cy="268762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FC4343-9DCF-77B0-B261-EF401148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19" y="4379244"/>
            <a:ext cx="4549534" cy="24386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21FDC8-4CF1-EDBC-96B0-760BDC220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947" y="1638219"/>
            <a:ext cx="4453054" cy="18483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501EA0-5989-A9E4-B42D-42C37460A341}"/>
              </a:ext>
            </a:extLst>
          </p:cNvPr>
          <p:cNvSpPr/>
          <p:nvPr/>
        </p:nvSpPr>
        <p:spPr>
          <a:xfrm>
            <a:off x="7627434" y="3278459"/>
            <a:ext cx="788020" cy="24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0280DD-D2EC-CC63-E1BE-A7381D384BBF}"/>
              </a:ext>
            </a:extLst>
          </p:cNvPr>
          <p:cNvSpPr/>
          <p:nvPr/>
        </p:nvSpPr>
        <p:spPr>
          <a:xfrm>
            <a:off x="4140820" y="4289501"/>
            <a:ext cx="783533" cy="333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E42C90D-85A2-AE59-2F58-0273A7AE752D}"/>
              </a:ext>
            </a:extLst>
          </p:cNvPr>
          <p:cNvCxnSpPr>
            <a:stCxn id="23" idx="2"/>
            <a:endCxn id="26" idx="3"/>
          </p:cNvCxnSpPr>
          <p:nvPr/>
        </p:nvCxnSpPr>
        <p:spPr>
          <a:xfrm flipH="1">
            <a:off x="4924353" y="3522960"/>
            <a:ext cx="3097091" cy="93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98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37356</TotalTime>
  <Words>590</Words>
  <Application>Microsoft Office PowerPoint</Application>
  <PresentationFormat>Affichage à l'écran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-apple-system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</dc:creator>
  <cp:lastModifiedBy>djamal haddouche</cp:lastModifiedBy>
  <cp:revision>4</cp:revision>
  <dcterms:modified xsi:type="dcterms:W3CDTF">2024-09-23T21:02:53Z</dcterms:modified>
</cp:coreProperties>
</file>