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3" r:id="rId6"/>
    <p:sldId id="264" r:id="rId7"/>
    <p:sldId id="266" r:id="rId8"/>
    <p:sldId id="267" r:id="rId9"/>
    <p:sldId id="268" r:id="rId10"/>
    <p:sldId id="270" r:id="rId11"/>
    <p:sldId id="271" r:id="rId12"/>
    <p:sldId id="272" r:id="rId13"/>
    <p:sldId id="274" r:id="rId14"/>
    <p:sldId id="275" r:id="rId15"/>
    <p:sldId id="276" r:id="rId16"/>
  </p:sldIdLst>
  <p:sldSz cx="10693400" cy="7556500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Calibri (MS)" panose="020B0604020202020204" charset="0"/>
      <p:regular r:id="rId19"/>
    </p:embeddedFont>
    <p:embeddedFont>
      <p:font typeface="IBM Plex Sans Bold" panose="020B0604020202020204" charset="0"/>
      <p:regular r:id="rId20"/>
    </p:embeddedFont>
    <p:embeddedFont>
      <p:font typeface="Open Sans" panose="020B0606030504020204" pitchFamily="34" charset="0"/>
      <p:regular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2" d="100"/>
          <a:sy n="82" d="100"/>
        </p:scale>
        <p:origin x="107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07FE-3E3A-4160-8FDD-2B9B22A305FC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53808-BF53-47E8-82BF-9CA40DD1FC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54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53808-BF53-47E8-82BF-9CA40DD1FC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3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900" y="-9330"/>
            <a:ext cx="10723576" cy="757516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169" y="2649440"/>
            <a:ext cx="6814024" cy="1813981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169" y="4463420"/>
            <a:ext cx="6814024" cy="120862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3750263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3" y="4925719"/>
            <a:ext cx="7423299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1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7645" y="4002146"/>
            <a:ext cx="6338160" cy="4198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25719"/>
            <a:ext cx="7423300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46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128765"/>
            <a:ext cx="7423300" cy="2859812"/>
          </a:xfrm>
        </p:spPr>
        <p:txBody>
          <a:bodyPr anchor="b">
            <a:normAutofit/>
          </a:bodyPr>
          <a:lstStyle>
            <a:lvl1pPr algn="l">
              <a:defRPr sz="4848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2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144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01" y="671689"/>
            <a:ext cx="7415991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5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0134" y="671689"/>
            <a:ext cx="1144666" cy="578632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892" y="671689"/>
            <a:ext cx="6075294" cy="578632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1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975957"/>
            <a:ext cx="7423300" cy="2012622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948033"/>
          </a:xfrm>
        </p:spPr>
        <p:txBody>
          <a:bodyPr anchor="t"/>
          <a:lstStyle>
            <a:lvl1pPr marL="0" indent="0" algn="l">
              <a:buNone/>
              <a:defRPr sz="220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2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14553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894" y="2380649"/>
            <a:ext cx="3611372" cy="4276036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819" y="2380651"/>
            <a:ext cx="3611373" cy="4276037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892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1821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1821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671689"/>
            <a:ext cx="7423299" cy="14553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3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1651240"/>
            <a:ext cx="3262963" cy="1408680"/>
          </a:xfrm>
        </p:spPr>
        <p:txBody>
          <a:bodyPr anchor="b">
            <a:normAutofit/>
          </a:bodyPr>
          <a:lstStyle>
            <a:lvl1pPr>
              <a:defRPr sz="220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408" y="567372"/>
            <a:ext cx="3959782" cy="6089315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3059919"/>
            <a:ext cx="3262963" cy="2847680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5289550"/>
            <a:ext cx="7423299" cy="624461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892" y="671689"/>
            <a:ext cx="7423299" cy="423741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5914011"/>
            <a:ext cx="7423299" cy="742675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901" y="-9330"/>
            <a:ext cx="10723578" cy="757516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0651"/>
            <a:ext cx="7423299" cy="427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503789" rtl="0" eaLnBrk="1" latinLnBrk="0" hangingPunct="1">
        <a:spcBef>
          <a:spcPct val="0"/>
        </a:spcBef>
        <a:buNone/>
        <a:defRPr sz="396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42" indent="-377842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472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260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049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FD3C833F-0124-45D6-AAEC-0A034351D431}"/>
              </a:ext>
            </a:extLst>
          </p:cNvPr>
          <p:cNvSpPr txBox="1"/>
          <p:nvPr/>
        </p:nvSpPr>
        <p:spPr>
          <a:xfrm>
            <a:off x="789803" y="2559050"/>
            <a:ext cx="54537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rial Black" panose="020B0A04020102020204" pitchFamily="34" charset="0"/>
              </a:rPr>
              <a:t>Modèle de détection de faux billets avec Python en machine Learning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C5D8AC-B8E4-2810-787E-F39375847A17}"/>
              </a:ext>
            </a:extLst>
          </p:cNvPr>
          <p:cNvSpPr txBox="1"/>
          <p:nvPr/>
        </p:nvSpPr>
        <p:spPr>
          <a:xfrm>
            <a:off x="850900" y="4692650"/>
            <a:ext cx="545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Décembre 2024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B832A27-E5C1-FDF4-E1B1-A6E20DE5E1E4}"/>
              </a:ext>
            </a:extLst>
          </p:cNvPr>
          <p:cNvSpPr txBox="1"/>
          <p:nvPr/>
        </p:nvSpPr>
        <p:spPr>
          <a:xfrm>
            <a:off x="850900" y="80645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 Black" panose="020B0A04020102020204" pitchFamily="34" charset="0"/>
              </a:rPr>
              <a:t>Projet12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1023350" y="1263650"/>
            <a:ext cx="8646700" cy="5451519"/>
          </a:xfrm>
          <a:custGeom>
            <a:avLst/>
            <a:gdLst/>
            <a:ahLst/>
            <a:cxnLst/>
            <a:rect l="l" t="t" r="r" b="b"/>
            <a:pathLst>
              <a:path w="8646700" h="5451519">
                <a:moveTo>
                  <a:pt x="0" y="0"/>
                </a:moveTo>
                <a:lnTo>
                  <a:pt x="8646700" y="0"/>
                </a:lnTo>
                <a:lnTo>
                  <a:pt x="8646700" y="5451519"/>
                </a:lnTo>
                <a:lnTo>
                  <a:pt x="0" y="5451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919176" y="6339354"/>
            <a:ext cx="2897172" cy="19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spc="1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rapport mensuel des actions marketing - 03/2020 - JR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FAB9E0-61A9-F324-1407-C9275BA53607}"/>
              </a:ext>
            </a:extLst>
          </p:cNvPr>
          <p:cNvSpPr txBox="1"/>
          <p:nvPr/>
        </p:nvSpPr>
        <p:spPr>
          <a:xfrm>
            <a:off x="1155700" y="42545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Random forest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6310867" y="4047680"/>
            <a:ext cx="3912633" cy="1826353"/>
          </a:xfrm>
          <a:custGeom>
            <a:avLst/>
            <a:gdLst/>
            <a:ahLst/>
            <a:cxnLst/>
            <a:rect l="l" t="t" r="r" b="b"/>
            <a:pathLst>
              <a:path w="3630416" h="1643853">
                <a:moveTo>
                  <a:pt x="0" y="0"/>
                </a:moveTo>
                <a:lnTo>
                  <a:pt x="3630416" y="0"/>
                </a:lnTo>
                <a:lnTo>
                  <a:pt x="3630416" y="1643853"/>
                </a:lnTo>
                <a:lnTo>
                  <a:pt x="0" y="1643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55902" y="1560481"/>
            <a:ext cx="5882678" cy="4495990"/>
          </a:xfrm>
          <a:custGeom>
            <a:avLst/>
            <a:gdLst/>
            <a:ahLst/>
            <a:cxnLst/>
            <a:rect l="l" t="t" r="r" b="b"/>
            <a:pathLst>
              <a:path w="5882678" h="4495990">
                <a:moveTo>
                  <a:pt x="0" y="0"/>
                </a:moveTo>
                <a:lnTo>
                  <a:pt x="5882678" y="0"/>
                </a:lnTo>
                <a:lnTo>
                  <a:pt x="5882678" y="4495990"/>
                </a:lnTo>
                <a:lnTo>
                  <a:pt x="0" y="4495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694084" y="749415"/>
            <a:ext cx="5291004" cy="56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performances du modèle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70574" y="4726953"/>
            <a:ext cx="886949" cy="9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1499" b="1" spc="2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accuracy recall precision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67485" y="4241940"/>
            <a:ext cx="877967" cy="21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499" b="1" spc="26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données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11138" y="4482732"/>
            <a:ext cx="886948" cy="1222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5"/>
              </a:lnSpc>
            </a:pPr>
            <a:r>
              <a:rPr lang="en-US" sz="1499" b="1" spc="23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brutes</a:t>
            </a:r>
          </a:p>
          <a:p>
            <a:pPr algn="ctr">
              <a:lnSpc>
                <a:spcPts val="2999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99 %</a:t>
            </a:r>
          </a:p>
          <a:p>
            <a:pPr algn="ctr">
              <a:lnSpc>
                <a:spcPts val="1991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99,5 %</a:t>
            </a:r>
          </a:p>
          <a:p>
            <a:pPr algn="ctr">
              <a:lnSpc>
                <a:spcPts val="3047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98,95 %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31650" y="4241940"/>
            <a:ext cx="877967" cy="21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499" b="1" spc="26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données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75302" y="4482732"/>
            <a:ext cx="886947" cy="1222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5"/>
              </a:lnSpc>
            </a:pPr>
            <a:r>
              <a:rPr lang="en-US" sz="1499" b="1" spc="23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scalées</a:t>
            </a:r>
          </a:p>
          <a:p>
            <a:pPr algn="ctr">
              <a:lnSpc>
                <a:spcPts val="2999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99 %</a:t>
            </a:r>
          </a:p>
          <a:p>
            <a:pPr algn="ctr">
              <a:lnSpc>
                <a:spcPts val="1991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99,5 %</a:t>
            </a:r>
          </a:p>
          <a:p>
            <a:pPr algn="ctr">
              <a:lnSpc>
                <a:spcPts val="3047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98,95 %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02548" y="1682467"/>
            <a:ext cx="2590848" cy="1552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6"/>
              </a:lnSpc>
            </a:pPr>
            <a:r>
              <a:rPr lang="en-US" sz="2099" spc="-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 idéal d’arbres</a:t>
            </a:r>
          </a:p>
          <a:p>
            <a:pPr algn="ctr">
              <a:lnSpc>
                <a:spcPts val="2496"/>
              </a:lnSpc>
            </a:pPr>
            <a:r>
              <a:rPr lang="en-US" sz="2099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60</a:t>
            </a:r>
          </a:p>
          <a:p>
            <a:pPr algn="ctr">
              <a:lnSpc>
                <a:spcPts val="5249"/>
              </a:lnSpc>
            </a:pPr>
            <a:r>
              <a:rPr lang="en-US" sz="2099" spc="-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size</a:t>
            </a:r>
          </a:p>
          <a:p>
            <a:pPr algn="ctr">
              <a:lnSpc>
                <a:spcPts val="1049"/>
              </a:lnSpc>
            </a:pPr>
            <a:r>
              <a:rPr lang="en-US" sz="2099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0.2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3091691" y="6284471"/>
            <a:ext cx="4715256" cy="433835"/>
          </a:xfrm>
          <a:custGeom>
            <a:avLst/>
            <a:gdLst/>
            <a:ahLst/>
            <a:cxnLst/>
            <a:rect l="l" t="t" r="r" b="b"/>
            <a:pathLst>
              <a:path w="4715256" h="433835">
                <a:moveTo>
                  <a:pt x="0" y="0"/>
                </a:moveTo>
                <a:lnTo>
                  <a:pt x="4715256" y="0"/>
                </a:lnTo>
                <a:lnTo>
                  <a:pt x="4715256" y="433835"/>
                </a:lnTo>
                <a:lnTo>
                  <a:pt x="0" y="433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81934" y="1058814"/>
            <a:ext cx="9129532" cy="5471678"/>
          </a:xfrm>
          <a:custGeom>
            <a:avLst/>
            <a:gdLst/>
            <a:ahLst/>
            <a:cxnLst/>
            <a:rect l="l" t="t" r="r" b="b"/>
            <a:pathLst>
              <a:path w="9129532" h="5199497">
                <a:moveTo>
                  <a:pt x="0" y="0"/>
                </a:moveTo>
                <a:lnTo>
                  <a:pt x="9129531" y="0"/>
                </a:lnTo>
                <a:lnTo>
                  <a:pt x="9129531" y="5199498"/>
                </a:lnTo>
                <a:lnTo>
                  <a:pt x="0" y="5199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919176" y="6339354"/>
            <a:ext cx="2897172" cy="19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spc="1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rapport mensuel des actions marketing - 03/2020 - JR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6356099" y="4340074"/>
            <a:ext cx="3630416" cy="1643853"/>
          </a:xfrm>
          <a:custGeom>
            <a:avLst/>
            <a:gdLst/>
            <a:ahLst/>
            <a:cxnLst/>
            <a:rect l="l" t="t" r="r" b="b"/>
            <a:pathLst>
              <a:path w="3630416" h="1643853">
                <a:moveTo>
                  <a:pt x="0" y="0"/>
                </a:moveTo>
                <a:lnTo>
                  <a:pt x="3630416" y="0"/>
                </a:lnTo>
                <a:lnTo>
                  <a:pt x="3630416" y="1643853"/>
                </a:lnTo>
                <a:lnTo>
                  <a:pt x="0" y="16438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94097" y="1551070"/>
            <a:ext cx="5806278" cy="4561465"/>
          </a:xfrm>
          <a:custGeom>
            <a:avLst/>
            <a:gdLst/>
            <a:ahLst/>
            <a:cxnLst/>
            <a:rect l="l" t="t" r="r" b="b"/>
            <a:pathLst>
              <a:path w="5806278" h="4561465">
                <a:moveTo>
                  <a:pt x="0" y="0"/>
                </a:moveTo>
                <a:lnTo>
                  <a:pt x="5806278" y="0"/>
                </a:lnTo>
                <a:lnTo>
                  <a:pt x="5806278" y="4561465"/>
                </a:lnTo>
                <a:lnTo>
                  <a:pt x="0" y="4561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44238" y="1020528"/>
            <a:ext cx="5291004" cy="56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performances du modèle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70574" y="4949457"/>
            <a:ext cx="886949" cy="9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4"/>
              </a:lnSpc>
            </a:pPr>
            <a:r>
              <a:rPr lang="en-US" sz="1499" b="1" spc="2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accuracy recall precision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67485" y="4467492"/>
            <a:ext cx="877967" cy="21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499" b="1" spc="26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données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71165" y="4708284"/>
            <a:ext cx="608971" cy="1163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5"/>
              </a:lnSpc>
            </a:pPr>
            <a:r>
              <a:rPr lang="en-US" sz="1499" b="1" spc="23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brutes</a:t>
            </a:r>
          </a:p>
          <a:p>
            <a:pPr algn="ctr">
              <a:lnSpc>
                <a:spcPts val="2951"/>
              </a:lnSpc>
            </a:pPr>
            <a:r>
              <a:rPr lang="en-US" sz="1499" b="1" spc="22">
                <a:solidFill>
                  <a:srgbClr val="92D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100 %</a:t>
            </a:r>
          </a:p>
          <a:p>
            <a:pPr algn="ctr">
              <a:lnSpc>
                <a:spcPts val="2087"/>
              </a:lnSpc>
            </a:pPr>
            <a:r>
              <a:rPr lang="en-US" sz="1499" b="1" spc="22">
                <a:solidFill>
                  <a:srgbClr val="92D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100 %</a:t>
            </a:r>
          </a:p>
          <a:p>
            <a:pPr algn="ctr">
              <a:lnSpc>
                <a:spcPts val="2903"/>
              </a:lnSpc>
            </a:pPr>
            <a:r>
              <a:rPr lang="en-US" sz="1499" b="1" spc="22">
                <a:solidFill>
                  <a:srgbClr val="92D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100 %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31650" y="4467492"/>
            <a:ext cx="877967" cy="21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499" b="1" spc="26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données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80761" y="4708284"/>
            <a:ext cx="720385" cy="1163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5"/>
              </a:lnSpc>
            </a:pPr>
            <a:r>
              <a:rPr lang="en-US" sz="1499" b="1" spc="23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scalées</a:t>
            </a:r>
          </a:p>
          <a:p>
            <a:pPr algn="ctr">
              <a:lnSpc>
                <a:spcPts val="2951"/>
              </a:lnSpc>
            </a:pPr>
            <a:r>
              <a:rPr lang="en-US" sz="1499" b="1" spc="20" dirty="0">
                <a:solidFill>
                  <a:srgbClr val="FF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99,7 %</a:t>
            </a:r>
          </a:p>
          <a:p>
            <a:pPr algn="ctr">
              <a:lnSpc>
                <a:spcPts val="2087"/>
              </a:lnSpc>
            </a:pPr>
            <a:r>
              <a:rPr lang="en-US" sz="1499" b="1" spc="22" dirty="0">
                <a:solidFill>
                  <a:srgbClr val="92D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100 %</a:t>
            </a:r>
          </a:p>
          <a:p>
            <a:pPr algn="ctr">
              <a:lnSpc>
                <a:spcPts val="2903"/>
              </a:lnSpc>
            </a:pPr>
            <a:r>
              <a:rPr lang="en-US" sz="1499" b="1" spc="20" dirty="0">
                <a:solidFill>
                  <a:srgbClr val="FF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99,5 %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30647" y="1682467"/>
            <a:ext cx="1994687" cy="297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6"/>
              </a:lnSpc>
            </a:pPr>
            <a:r>
              <a:rPr lang="en-US" sz="2099" spc="-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 idéal de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594902" y="1999459"/>
            <a:ext cx="1336748" cy="1472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96"/>
              </a:lnSpc>
            </a:pPr>
            <a:r>
              <a:rPr lang="en-US" sz="2099" spc="-3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neighbors</a:t>
            </a:r>
          </a:p>
          <a:p>
            <a:pPr algn="ctr">
              <a:lnSpc>
                <a:spcPts val="2496"/>
              </a:lnSpc>
            </a:pPr>
            <a:r>
              <a:rPr lang="en-US" sz="20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13</a:t>
            </a:r>
          </a:p>
          <a:p>
            <a:pPr algn="ctr">
              <a:lnSpc>
                <a:spcPts val="5249"/>
              </a:lnSpc>
            </a:pPr>
            <a:r>
              <a:rPr lang="en-US" sz="2099" spc="-3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size</a:t>
            </a:r>
          </a:p>
          <a:p>
            <a:pPr algn="ctr">
              <a:lnSpc>
                <a:spcPts val="1049"/>
              </a:lnSpc>
            </a:pPr>
            <a:r>
              <a:rPr lang="en-US" sz="20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0.2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0673008-7A84-B28C-585A-99368D0AED67}"/>
              </a:ext>
            </a:extLst>
          </p:cNvPr>
          <p:cNvSpPr txBox="1"/>
          <p:nvPr/>
        </p:nvSpPr>
        <p:spPr>
          <a:xfrm>
            <a:off x="927100" y="34925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KNN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3527555" y="6284471"/>
            <a:ext cx="3627120" cy="411480"/>
          </a:xfrm>
          <a:custGeom>
            <a:avLst/>
            <a:gdLst/>
            <a:ahLst/>
            <a:cxnLst/>
            <a:rect l="l" t="t" r="r" b="b"/>
            <a:pathLst>
              <a:path w="3627120" h="411480">
                <a:moveTo>
                  <a:pt x="0" y="0"/>
                </a:moveTo>
                <a:lnTo>
                  <a:pt x="3627120" y="0"/>
                </a:lnTo>
                <a:lnTo>
                  <a:pt x="3627120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66779" y="827951"/>
            <a:ext cx="9347140" cy="5868000"/>
          </a:xfrm>
          <a:custGeom>
            <a:avLst/>
            <a:gdLst/>
            <a:ahLst/>
            <a:cxnLst/>
            <a:rect l="l" t="t" r="r" b="b"/>
            <a:pathLst>
              <a:path w="9347140" h="5868000">
                <a:moveTo>
                  <a:pt x="0" y="0"/>
                </a:moveTo>
                <a:lnTo>
                  <a:pt x="9347139" y="0"/>
                </a:lnTo>
                <a:lnTo>
                  <a:pt x="9347139" y="5868000"/>
                </a:lnTo>
                <a:lnTo>
                  <a:pt x="0" y="586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80"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2AD1F517-06EE-BCEC-EDA7-07F0E014A5DC}"/>
              </a:ext>
            </a:extLst>
          </p:cNvPr>
          <p:cNvSpPr txBox="1"/>
          <p:nvPr/>
        </p:nvSpPr>
        <p:spPr>
          <a:xfrm>
            <a:off x="1435970" y="2338064"/>
            <a:ext cx="8406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Arial Black" panose="020B0A04020102020204" pitchFamily="34" charset="0"/>
              </a:rPr>
              <a:t>Les quatre modèles ont des scores de prédiction &gt; 98 %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0D5D8DB-0187-9AB0-F11B-B954D59C33B5}"/>
              </a:ext>
            </a:extLst>
          </p:cNvPr>
          <p:cNvSpPr txBox="1"/>
          <p:nvPr/>
        </p:nvSpPr>
        <p:spPr>
          <a:xfrm>
            <a:off x="2527300" y="34925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accent2"/>
                </a:solidFill>
                <a:latin typeface="Arial Black" panose="020B0A04020102020204" pitchFamily="34" charset="0"/>
              </a:rPr>
              <a:t>Conclusion</a:t>
            </a:r>
          </a:p>
          <a:p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086B569-1F76-A1A1-6646-7FC8B7AAF23F}"/>
              </a:ext>
            </a:extLst>
          </p:cNvPr>
          <p:cNvSpPr txBox="1"/>
          <p:nvPr/>
        </p:nvSpPr>
        <p:spPr>
          <a:xfrm>
            <a:off x="1155700" y="3594232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rial Black" panose="020B0A04020102020204" pitchFamily="34" charset="0"/>
              </a:rPr>
              <a:t>Le modèle KNN donne les meilleurs résultats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622300" y="1194387"/>
            <a:ext cx="5635600" cy="572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spc="16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base de données initiales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7020" y="1984629"/>
            <a:ext cx="2133600" cy="10377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 spc="26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BILLETS</a:t>
            </a:r>
          </a:p>
          <a:p>
            <a:pPr algn="ctr">
              <a:lnSpc>
                <a:spcPts val="5016"/>
              </a:lnSpc>
            </a:pPr>
            <a:r>
              <a:rPr lang="en-US" sz="2099" spc="-3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genuine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92141" y="5635727"/>
            <a:ext cx="2959303" cy="441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 spc="2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1500 échantillons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32500" y="1787960"/>
            <a:ext cx="4029913" cy="850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5"/>
              </a:lnSpc>
            </a:pPr>
            <a:r>
              <a:rPr lang="en-US" sz="2699" b="1" spc="24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37 Valeurs manquantes dans ‘margin_low’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2141" y="3121913"/>
            <a:ext cx="2514600" cy="2820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16"/>
              </a:lnSpc>
            </a:pPr>
            <a:r>
              <a:rPr lang="en-US" sz="2099" spc="-3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length</a:t>
            </a:r>
          </a:p>
          <a:p>
            <a:pPr algn="ctr">
              <a:lnSpc>
                <a:spcPts val="1049"/>
              </a:lnSpc>
            </a:pPr>
            <a:r>
              <a:rPr lang="en-US" sz="2099" spc="-3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height_right</a:t>
            </a:r>
          </a:p>
          <a:p>
            <a:pPr algn="ctr">
              <a:lnSpc>
                <a:spcPts val="3750"/>
              </a:lnSpc>
            </a:pPr>
            <a:r>
              <a:rPr lang="en-US" sz="2099" spc="-3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height_left</a:t>
            </a:r>
          </a:p>
          <a:p>
            <a:pPr algn="ctr">
              <a:lnSpc>
                <a:spcPts val="1240"/>
              </a:lnSpc>
            </a:pPr>
            <a:r>
              <a:rPr lang="en-US" sz="2099" spc="-3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margin_up</a:t>
            </a:r>
          </a:p>
          <a:p>
            <a:pPr algn="ctr">
              <a:lnSpc>
                <a:spcPts val="3750"/>
              </a:lnSpc>
            </a:pPr>
            <a:r>
              <a:rPr lang="en-US" sz="2099" spc="-3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margin_low</a:t>
            </a:r>
          </a:p>
          <a:p>
            <a:pPr algn="ctr">
              <a:lnSpc>
                <a:spcPts val="3750"/>
              </a:lnSpc>
            </a:pPr>
            <a:r>
              <a:rPr lang="en-US" sz="2099" spc="-3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diagonal </a:t>
            </a:r>
          </a:p>
          <a:p>
            <a:pPr algn="ctr">
              <a:lnSpc>
                <a:spcPts val="3750"/>
              </a:lnSpc>
            </a:pPr>
            <a:endParaRPr lang="en-US" sz="2099" spc="-31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A11AA510-2659-A331-0A24-92C94F79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60410"/>
            <a:ext cx="6370872" cy="49991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ECE48C8-AF1C-89A5-64A9-E174816F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54" y="3314056"/>
            <a:ext cx="4560203" cy="19813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1234" y="1626194"/>
            <a:ext cx="6929914" cy="5092103"/>
          </a:xfrm>
          <a:custGeom>
            <a:avLst/>
            <a:gdLst/>
            <a:ahLst/>
            <a:cxnLst/>
            <a:rect l="l" t="t" r="r" b="b"/>
            <a:pathLst>
              <a:path w="6929914" h="5092103">
                <a:moveTo>
                  <a:pt x="0" y="0"/>
                </a:moveTo>
                <a:lnTo>
                  <a:pt x="6929914" y="0"/>
                </a:lnTo>
                <a:lnTo>
                  <a:pt x="6929914" y="5092103"/>
                </a:lnTo>
                <a:lnTo>
                  <a:pt x="0" y="5092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62486" y="1587265"/>
            <a:ext cx="3332178" cy="2508799"/>
          </a:xfrm>
          <a:custGeom>
            <a:avLst/>
            <a:gdLst/>
            <a:ahLst/>
            <a:cxnLst/>
            <a:rect l="l" t="t" r="r" b="b"/>
            <a:pathLst>
              <a:path w="3332178" h="2508799">
                <a:moveTo>
                  <a:pt x="0" y="0"/>
                </a:moveTo>
                <a:lnTo>
                  <a:pt x="3332178" y="0"/>
                </a:lnTo>
                <a:lnTo>
                  <a:pt x="3332178" y="2508799"/>
                </a:lnTo>
                <a:lnTo>
                  <a:pt x="0" y="25087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162486" y="4134993"/>
            <a:ext cx="3416617" cy="2552738"/>
          </a:xfrm>
          <a:custGeom>
            <a:avLst/>
            <a:gdLst/>
            <a:ahLst/>
            <a:cxnLst/>
            <a:rect l="l" t="t" r="r" b="b"/>
            <a:pathLst>
              <a:path w="3416617" h="2552738">
                <a:moveTo>
                  <a:pt x="0" y="0"/>
                </a:moveTo>
                <a:lnTo>
                  <a:pt x="3416617" y="0"/>
                </a:lnTo>
                <a:lnTo>
                  <a:pt x="3416617" y="2552738"/>
                </a:lnTo>
                <a:lnTo>
                  <a:pt x="0" y="25527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45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10939" y="1005288"/>
            <a:ext cx="5469950" cy="572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spc="16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Caractérisation des billets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7293854" y="1506979"/>
            <a:ext cx="3098321" cy="2429285"/>
          </a:xfrm>
          <a:custGeom>
            <a:avLst/>
            <a:gdLst/>
            <a:ahLst/>
            <a:cxnLst/>
            <a:rect l="l" t="t" r="r" b="b"/>
            <a:pathLst>
              <a:path w="3098321" h="2429285">
                <a:moveTo>
                  <a:pt x="0" y="0"/>
                </a:moveTo>
                <a:lnTo>
                  <a:pt x="3098321" y="0"/>
                </a:lnTo>
                <a:lnTo>
                  <a:pt x="3098321" y="2429284"/>
                </a:lnTo>
                <a:lnTo>
                  <a:pt x="0" y="2429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93854" y="4078853"/>
            <a:ext cx="3091120" cy="2421236"/>
          </a:xfrm>
          <a:custGeom>
            <a:avLst/>
            <a:gdLst/>
            <a:ahLst/>
            <a:cxnLst/>
            <a:rect l="l" t="t" r="r" b="b"/>
            <a:pathLst>
              <a:path w="3091120" h="2421236">
                <a:moveTo>
                  <a:pt x="0" y="0"/>
                </a:moveTo>
                <a:lnTo>
                  <a:pt x="3091120" y="0"/>
                </a:lnTo>
                <a:lnTo>
                  <a:pt x="3091120" y="2421236"/>
                </a:lnTo>
                <a:lnTo>
                  <a:pt x="0" y="24212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7881" y="4078853"/>
            <a:ext cx="3124010" cy="2418807"/>
          </a:xfrm>
          <a:custGeom>
            <a:avLst/>
            <a:gdLst/>
            <a:ahLst/>
            <a:cxnLst/>
            <a:rect l="l" t="t" r="r" b="b"/>
            <a:pathLst>
              <a:path w="3124010" h="2418807">
                <a:moveTo>
                  <a:pt x="0" y="0"/>
                </a:moveTo>
                <a:lnTo>
                  <a:pt x="3124010" y="0"/>
                </a:lnTo>
                <a:lnTo>
                  <a:pt x="3124010" y="2418807"/>
                </a:lnTo>
                <a:lnTo>
                  <a:pt x="0" y="24188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7881" y="1506979"/>
            <a:ext cx="3092139" cy="2390565"/>
          </a:xfrm>
          <a:custGeom>
            <a:avLst/>
            <a:gdLst/>
            <a:ahLst/>
            <a:cxnLst/>
            <a:rect l="l" t="t" r="r" b="b"/>
            <a:pathLst>
              <a:path w="3092139" h="2390565">
                <a:moveTo>
                  <a:pt x="0" y="0"/>
                </a:moveTo>
                <a:lnTo>
                  <a:pt x="3092139" y="0"/>
                </a:lnTo>
                <a:lnTo>
                  <a:pt x="3092139" y="2390565"/>
                </a:lnTo>
                <a:lnTo>
                  <a:pt x="0" y="23905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574752" y="4078853"/>
            <a:ext cx="3091120" cy="2418807"/>
          </a:xfrm>
          <a:custGeom>
            <a:avLst/>
            <a:gdLst/>
            <a:ahLst/>
            <a:cxnLst/>
            <a:rect l="l" t="t" r="r" b="b"/>
            <a:pathLst>
              <a:path w="3091120" h="2418807">
                <a:moveTo>
                  <a:pt x="0" y="0"/>
                </a:moveTo>
                <a:lnTo>
                  <a:pt x="3091119" y="0"/>
                </a:lnTo>
                <a:lnTo>
                  <a:pt x="3091119" y="2418807"/>
                </a:lnTo>
                <a:lnTo>
                  <a:pt x="0" y="241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670240" y="1481690"/>
            <a:ext cx="2995622" cy="2415854"/>
          </a:xfrm>
          <a:custGeom>
            <a:avLst/>
            <a:gdLst/>
            <a:ahLst/>
            <a:cxnLst/>
            <a:rect l="l" t="t" r="r" b="b"/>
            <a:pathLst>
              <a:path w="2995622" h="2415854">
                <a:moveTo>
                  <a:pt x="0" y="0"/>
                </a:moveTo>
                <a:lnTo>
                  <a:pt x="2995622" y="0"/>
                </a:lnTo>
                <a:lnTo>
                  <a:pt x="2995622" y="2415854"/>
                </a:lnTo>
                <a:lnTo>
                  <a:pt x="0" y="24158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5253" y="996144"/>
            <a:ext cx="10098900" cy="56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spc="16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caractérisation des outliers (</a:t>
            </a:r>
            <a:r>
              <a:rPr lang="en-US" sz="3399" b="1" spc="16" dirty="0" err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répartition</a:t>
            </a:r>
            <a:r>
              <a:rPr lang="en-US" sz="3399" b="1" spc="16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z-score)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83911" y="1549803"/>
            <a:ext cx="10116767" cy="5733647"/>
            <a:chOff x="0" y="0"/>
            <a:chExt cx="10604500" cy="60198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0475976" cy="5892800"/>
            </a:xfrm>
            <a:custGeom>
              <a:avLst/>
              <a:gdLst/>
              <a:ahLst/>
              <a:cxnLst/>
              <a:rect l="l" t="t" r="r" b="b"/>
              <a:pathLst>
                <a:path w="10475976" h="5892800">
                  <a:moveTo>
                    <a:pt x="0" y="0"/>
                  </a:moveTo>
                  <a:lnTo>
                    <a:pt x="0" y="5892800"/>
                  </a:lnTo>
                  <a:lnTo>
                    <a:pt x="10475976" y="5892800"/>
                  </a:lnTo>
                  <a:lnTo>
                    <a:pt x="1047597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10477500" cy="5892800"/>
            </a:xfrm>
            <a:custGeom>
              <a:avLst/>
              <a:gdLst/>
              <a:ahLst/>
              <a:cxnLst/>
              <a:rect l="l" t="t" r="r" b="b"/>
              <a:pathLst>
                <a:path w="10477500" h="5892800">
                  <a:moveTo>
                    <a:pt x="0" y="0"/>
                  </a:moveTo>
                  <a:lnTo>
                    <a:pt x="0" y="5892800"/>
                  </a:lnTo>
                  <a:lnTo>
                    <a:pt x="10477500" y="5892800"/>
                  </a:lnTo>
                  <a:lnTo>
                    <a:pt x="10477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fr-FR"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3091691" y="6284471"/>
            <a:ext cx="4715256" cy="433835"/>
          </a:xfrm>
          <a:custGeom>
            <a:avLst/>
            <a:gdLst/>
            <a:ahLst/>
            <a:cxnLst/>
            <a:rect l="l" t="t" r="r" b="b"/>
            <a:pathLst>
              <a:path w="4715256" h="433835">
                <a:moveTo>
                  <a:pt x="0" y="0"/>
                </a:moveTo>
                <a:lnTo>
                  <a:pt x="4715256" y="0"/>
                </a:lnTo>
                <a:lnTo>
                  <a:pt x="4715256" y="433835"/>
                </a:lnTo>
                <a:lnTo>
                  <a:pt x="0" y="433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326131" y="6369815"/>
            <a:ext cx="2246376" cy="348491"/>
          </a:xfrm>
          <a:custGeom>
            <a:avLst/>
            <a:gdLst/>
            <a:ahLst/>
            <a:cxnLst/>
            <a:rect l="l" t="t" r="r" b="b"/>
            <a:pathLst>
              <a:path w="2246376" h="348491">
                <a:moveTo>
                  <a:pt x="0" y="0"/>
                </a:moveTo>
                <a:lnTo>
                  <a:pt x="2246376" y="0"/>
                </a:lnTo>
                <a:lnTo>
                  <a:pt x="2246376" y="348491"/>
                </a:lnTo>
                <a:lnTo>
                  <a:pt x="0" y="348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829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649791" y="1770358"/>
            <a:ext cx="4502725" cy="4855197"/>
          </a:xfrm>
          <a:custGeom>
            <a:avLst/>
            <a:gdLst/>
            <a:ahLst/>
            <a:cxnLst/>
            <a:rect l="l" t="t" r="r" b="b"/>
            <a:pathLst>
              <a:path w="4502725" h="4855197">
                <a:moveTo>
                  <a:pt x="0" y="0"/>
                </a:moveTo>
                <a:lnTo>
                  <a:pt x="4502725" y="0"/>
                </a:lnTo>
                <a:lnTo>
                  <a:pt x="4502725" y="4855197"/>
                </a:lnTo>
                <a:lnTo>
                  <a:pt x="0" y="48551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375508" y="4559703"/>
            <a:ext cx="1274274" cy="397335"/>
            <a:chOff x="0" y="0"/>
            <a:chExt cx="1274280" cy="397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4318" cy="397383"/>
            </a:xfrm>
            <a:custGeom>
              <a:avLst/>
              <a:gdLst/>
              <a:ahLst/>
              <a:cxnLst/>
              <a:rect l="l" t="t" r="r" b="b"/>
              <a:pathLst>
                <a:path w="1274318" h="397383">
                  <a:moveTo>
                    <a:pt x="1524" y="0"/>
                  </a:moveTo>
                  <a:lnTo>
                    <a:pt x="1222756" y="366522"/>
                  </a:lnTo>
                  <a:lnTo>
                    <a:pt x="1221232" y="371729"/>
                  </a:lnTo>
                  <a:lnTo>
                    <a:pt x="0" y="5207"/>
                  </a:lnTo>
                  <a:close/>
                  <a:moveTo>
                    <a:pt x="1220978" y="334645"/>
                  </a:moveTo>
                  <a:lnTo>
                    <a:pt x="1274318" y="384810"/>
                  </a:lnTo>
                  <a:lnTo>
                    <a:pt x="1202182" y="397383"/>
                  </a:lnTo>
                  <a:close/>
                </a:path>
              </a:pathLst>
            </a:custGeom>
            <a:solidFill>
              <a:srgbClr val="4472C4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459671" y="2432580"/>
            <a:ext cx="1190120" cy="492128"/>
            <a:chOff x="0" y="0"/>
            <a:chExt cx="1190117" cy="4921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90117" cy="492125"/>
            </a:xfrm>
            <a:custGeom>
              <a:avLst/>
              <a:gdLst/>
              <a:ahLst/>
              <a:cxnLst/>
              <a:rect l="l" t="t" r="r" b="b"/>
              <a:pathLst>
                <a:path w="1190117" h="492125">
                  <a:moveTo>
                    <a:pt x="2032" y="492125"/>
                  </a:moveTo>
                  <a:lnTo>
                    <a:pt x="1140587" y="28702"/>
                  </a:lnTo>
                  <a:lnTo>
                    <a:pt x="1138555" y="23622"/>
                  </a:lnTo>
                  <a:lnTo>
                    <a:pt x="0" y="487045"/>
                  </a:lnTo>
                  <a:close/>
                  <a:moveTo>
                    <a:pt x="1141857" y="60706"/>
                  </a:moveTo>
                  <a:lnTo>
                    <a:pt x="1190117" y="5588"/>
                  </a:lnTo>
                  <a:lnTo>
                    <a:pt x="1117092" y="0"/>
                  </a:lnTo>
                  <a:close/>
                </a:path>
              </a:pathLst>
            </a:custGeom>
            <a:solidFill>
              <a:srgbClr val="4472C4"/>
            </a:solidFill>
          </p:spPr>
        </p:sp>
      </p:grpSp>
      <p:sp>
        <p:nvSpPr>
          <p:cNvPr id="12" name="Freeform 12"/>
          <p:cNvSpPr/>
          <p:nvPr/>
        </p:nvSpPr>
        <p:spPr>
          <a:xfrm>
            <a:off x="6261100" y="5890080"/>
            <a:ext cx="212001" cy="206578"/>
          </a:xfrm>
          <a:custGeom>
            <a:avLst/>
            <a:gdLst/>
            <a:ahLst/>
            <a:cxnLst/>
            <a:rect l="l" t="t" r="r" b="b"/>
            <a:pathLst>
              <a:path w="268881" h="267033">
                <a:moveTo>
                  <a:pt x="0" y="0"/>
                </a:moveTo>
                <a:lnTo>
                  <a:pt x="268881" y="0"/>
                </a:lnTo>
                <a:lnTo>
                  <a:pt x="268881" y="267034"/>
                </a:lnTo>
                <a:lnTo>
                  <a:pt x="0" y="267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727700" y="3168651"/>
            <a:ext cx="206844" cy="228600"/>
          </a:xfrm>
          <a:custGeom>
            <a:avLst/>
            <a:gdLst/>
            <a:ahLst/>
            <a:cxnLst/>
            <a:rect l="l" t="t" r="r" b="b"/>
            <a:pathLst>
              <a:path w="280787" h="292675">
                <a:moveTo>
                  <a:pt x="0" y="0"/>
                </a:moveTo>
                <a:lnTo>
                  <a:pt x="280788" y="0"/>
                </a:lnTo>
                <a:lnTo>
                  <a:pt x="280788" y="292675"/>
                </a:lnTo>
                <a:lnTo>
                  <a:pt x="0" y="29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42558" y="1405347"/>
            <a:ext cx="3066450" cy="1027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3"/>
              </a:lnSpc>
            </a:pPr>
            <a:r>
              <a:rPr lang="en-US" sz="33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détermination de n_clusters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8066" y="4139232"/>
            <a:ext cx="2387451" cy="82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6"/>
              </a:lnSpc>
            </a:pPr>
            <a:r>
              <a:rPr lang="en-US" sz="2699" b="1" spc="26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Methode du coefficient de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8198" y="4977432"/>
            <a:ext cx="1674990" cy="394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6"/>
              </a:lnSpc>
            </a:pPr>
            <a:r>
              <a:rPr lang="en-US" sz="2699" b="1" spc="1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silhouette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2722" y="2654367"/>
            <a:ext cx="3158138" cy="453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 spc="24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Methode du coude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A4015C9-35FE-4A03-18D6-D05DE1FBE5A9}"/>
              </a:ext>
            </a:extLst>
          </p:cNvPr>
          <p:cNvSpPr txBox="1"/>
          <p:nvPr/>
        </p:nvSpPr>
        <p:spPr>
          <a:xfrm>
            <a:off x="525415" y="617550"/>
            <a:ext cx="5365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analyse en k- means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198C73-7BEC-11DB-E123-4D40F1172FE4}"/>
              </a:ext>
            </a:extLst>
          </p:cNvPr>
          <p:cNvSpPr txBox="1"/>
          <p:nvPr/>
        </p:nvSpPr>
        <p:spPr>
          <a:xfrm>
            <a:off x="5890517" y="273050"/>
            <a:ext cx="427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Recherche de la meilleure méthode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3091691" y="6284471"/>
            <a:ext cx="4715256" cy="433835"/>
          </a:xfrm>
          <a:custGeom>
            <a:avLst/>
            <a:gdLst/>
            <a:ahLst/>
            <a:cxnLst/>
            <a:rect l="l" t="t" r="r" b="b"/>
            <a:pathLst>
              <a:path w="4715256" h="433835">
                <a:moveTo>
                  <a:pt x="0" y="0"/>
                </a:moveTo>
                <a:lnTo>
                  <a:pt x="4715256" y="0"/>
                </a:lnTo>
                <a:lnTo>
                  <a:pt x="4715256" y="433835"/>
                </a:lnTo>
                <a:lnTo>
                  <a:pt x="0" y="433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1484" y="1485709"/>
            <a:ext cx="5849941" cy="4572371"/>
          </a:xfrm>
          <a:custGeom>
            <a:avLst/>
            <a:gdLst/>
            <a:ahLst/>
            <a:cxnLst/>
            <a:rect l="l" t="t" r="r" b="b"/>
            <a:pathLst>
              <a:path w="5849941" h="4572371">
                <a:moveTo>
                  <a:pt x="0" y="0"/>
                </a:moveTo>
                <a:lnTo>
                  <a:pt x="5849940" y="0"/>
                </a:lnTo>
                <a:lnTo>
                  <a:pt x="5849940" y="4572372"/>
                </a:lnTo>
                <a:lnTo>
                  <a:pt x="0" y="4572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391260" y="2982766"/>
            <a:ext cx="3630416" cy="1643853"/>
          </a:xfrm>
          <a:custGeom>
            <a:avLst/>
            <a:gdLst/>
            <a:ahLst/>
            <a:cxnLst/>
            <a:rect l="l" t="t" r="r" b="b"/>
            <a:pathLst>
              <a:path w="3630416" h="1643853">
                <a:moveTo>
                  <a:pt x="0" y="0"/>
                </a:moveTo>
                <a:lnTo>
                  <a:pt x="3630416" y="0"/>
                </a:lnTo>
                <a:lnTo>
                  <a:pt x="3630416" y="1643853"/>
                </a:lnTo>
                <a:lnTo>
                  <a:pt x="0" y="16438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919176" y="6339354"/>
            <a:ext cx="2897172" cy="19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spc="1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rapport mensuel des actions marketing - 03/2020 - JR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01198" y="922175"/>
            <a:ext cx="5291004" cy="56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performances du modèle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70574" y="3553473"/>
            <a:ext cx="886949" cy="9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4"/>
              </a:lnSpc>
            </a:pPr>
            <a:r>
              <a:rPr lang="en-US" sz="1499" b="1" spc="2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accuracy recall precision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67485" y="3071508"/>
            <a:ext cx="877967" cy="21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499" b="1" spc="26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données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71998" y="3312300"/>
            <a:ext cx="811919" cy="1225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95"/>
              </a:lnSpc>
            </a:pPr>
            <a:r>
              <a:rPr lang="en-US" sz="1499" b="1" spc="23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brutes</a:t>
            </a:r>
          </a:p>
          <a:p>
            <a:pPr algn="just">
              <a:lnSpc>
                <a:spcPts val="2951"/>
              </a:lnSpc>
            </a:pPr>
            <a:r>
              <a:rPr lang="en-US" sz="1499" b="1" spc="20" dirty="0">
                <a:solidFill>
                  <a:srgbClr val="FF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98,5 %</a:t>
            </a:r>
          </a:p>
          <a:p>
            <a:pPr algn="just">
              <a:lnSpc>
                <a:spcPts val="2087"/>
              </a:lnSpc>
            </a:pPr>
            <a:r>
              <a:rPr lang="en-US" sz="1499" b="1" spc="20" dirty="0">
                <a:solidFill>
                  <a:srgbClr val="FF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96,2 %</a:t>
            </a:r>
          </a:p>
          <a:p>
            <a:pPr algn="just">
              <a:lnSpc>
                <a:spcPts val="2903"/>
              </a:lnSpc>
            </a:pPr>
            <a:r>
              <a:rPr lang="en-US" sz="1499" b="1" spc="20" dirty="0">
                <a:solidFill>
                  <a:srgbClr val="FF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99,4 %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31650" y="3071508"/>
            <a:ext cx="877967" cy="21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499" b="1" spc="26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données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80770" y="3312300"/>
            <a:ext cx="720385" cy="1163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5"/>
              </a:lnSpc>
            </a:pPr>
            <a:r>
              <a:rPr lang="en-US" sz="1499" b="1" spc="23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scalées</a:t>
            </a:r>
          </a:p>
          <a:p>
            <a:pPr algn="ctr">
              <a:lnSpc>
                <a:spcPts val="2951"/>
              </a:lnSpc>
            </a:pPr>
            <a:r>
              <a:rPr lang="en-US" sz="1499" b="1" spc="20" dirty="0">
                <a:solidFill>
                  <a:srgbClr val="92D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98,7 %</a:t>
            </a:r>
          </a:p>
          <a:p>
            <a:pPr algn="ctr">
              <a:lnSpc>
                <a:spcPts val="2087"/>
              </a:lnSpc>
            </a:pPr>
            <a:r>
              <a:rPr lang="en-US" sz="1499" b="1" spc="20" dirty="0">
                <a:solidFill>
                  <a:srgbClr val="92D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99,2 %</a:t>
            </a:r>
          </a:p>
          <a:p>
            <a:pPr algn="ctr">
              <a:lnSpc>
                <a:spcPts val="2903"/>
              </a:lnSpc>
            </a:pPr>
            <a:r>
              <a:rPr lang="en-US" sz="1499" b="1" spc="20" dirty="0">
                <a:solidFill>
                  <a:srgbClr val="92D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98,8 %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133218" y="964511"/>
            <a:ext cx="8414261" cy="5434689"/>
          </a:xfrm>
          <a:custGeom>
            <a:avLst/>
            <a:gdLst/>
            <a:ahLst/>
            <a:cxnLst/>
            <a:rect l="l" t="t" r="r" b="b"/>
            <a:pathLst>
              <a:path w="8414261" h="5434689">
                <a:moveTo>
                  <a:pt x="0" y="0"/>
                </a:moveTo>
                <a:lnTo>
                  <a:pt x="8414261" y="0"/>
                </a:lnTo>
                <a:lnTo>
                  <a:pt x="8414261" y="5434689"/>
                </a:lnTo>
                <a:lnTo>
                  <a:pt x="0" y="5434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343326" y="5386168"/>
            <a:ext cx="319259" cy="331318"/>
          </a:xfrm>
          <a:custGeom>
            <a:avLst/>
            <a:gdLst/>
            <a:ahLst/>
            <a:cxnLst/>
            <a:rect l="l" t="t" r="r" b="b"/>
            <a:pathLst>
              <a:path w="319259" h="331318">
                <a:moveTo>
                  <a:pt x="0" y="0"/>
                </a:moveTo>
                <a:lnTo>
                  <a:pt x="319259" y="0"/>
                </a:lnTo>
                <a:lnTo>
                  <a:pt x="319259" y="331318"/>
                </a:lnTo>
                <a:lnTo>
                  <a:pt x="0" y="33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337A6C-994C-2186-CB6E-811F71AE6D8C}"/>
              </a:ext>
            </a:extLst>
          </p:cNvPr>
          <p:cNvSpPr txBox="1"/>
          <p:nvPr/>
        </p:nvSpPr>
        <p:spPr>
          <a:xfrm>
            <a:off x="1612900" y="19685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Régression logistique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8100" y="762000"/>
            <a:ext cx="10604497" cy="6019800"/>
            <a:chOff x="0" y="0"/>
            <a:chExt cx="10604500" cy="60198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0475976" cy="5892800"/>
            </a:xfrm>
            <a:custGeom>
              <a:avLst/>
              <a:gdLst/>
              <a:ahLst/>
              <a:cxnLst/>
              <a:rect l="l" t="t" r="r" b="b"/>
              <a:pathLst>
                <a:path w="10475976" h="5892800">
                  <a:moveTo>
                    <a:pt x="0" y="0"/>
                  </a:moveTo>
                  <a:lnTo>
                    <a:pt x="0" y="5892800"/>
                  </a:lnTo>
                  <a:lnTo>
                    <a:pt x="10475976" y="5892800"/>
                  </a:lnTo>
                  <a:lnTo>
                    <a:pt x="1047597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63500"/>
              <a:ext cx="10477500" cy="5892800"/>
            </a:xfrm>
            <a:custGeom>
              <a:avLst/>
              <a:gdLst/>
              <a:ahLst/>
              <a:cxnLst/>
              <a:rect l="l" t="t" r="r" b="b"/>
              <a:pathLst>
                <a:path w="10477500" h="5892800">
                  <a:moveTo>
                    <a:pt x="0" y="0"/>
                  </a:moveTo>
                  <a:lnTo>
                    <a:pt x="0" y="5892800"/>
                  </a:lnTo>
                  <a:lnTo>
                    <a:pt x="10477500" y="5892800"/>
                  </a:lnTo>
                  <a:lnTo>
                    <a:pt x="104775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78589" y="932898"/>
            <a:ext cx="8987980" cy="5678005"/>
          </a:xfrm>
          <a:custGeom>
            <a:avLst/>
            <a:gdLst/>
            <a:ahLst/>
            <a:cxnLst/>
            <a:rect l="l" t="t" r="r" b="b"/>
            <a:pathLst>
              <a:path w="8987980" h="5678005">
                <a:moveTo>
                  <a:pt x="0" y="0"/>
                </a:moveTo>
                <a:lnTo>
                  <a:pt x="8987980" y="0"/>
                </a:lnTo>
                <a:lnTo>
                  <a:pt x="8987980" y="5678004"/>
                </a:lnTo>
                <a:lnTo>
                  <a:pt x="0" y="567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66318" y="4177389"/>
            <a:ext cx="331346" cy="367579"/>
          </a:xfrm>
          <a:custGeom>
            <a:avLst/>
            <a:gdLst/>
            <a:ahLst/>
            <a:cxnLst/>
            <a:rect l="l" t="t" r="r" b="b"/>
            <a:pathLst>
              <a:path w="331346" h="367579">
                <a:moveTo>
                  <a:pt x="0" y="0"/>
                </a:moveTo>
                <a:lnTo>
                  <a:pt x="331346" y="0"/>
                </a:lnTo>
                <a:lnTo>
                  <a:pt x="331346" y="367579"/>
                </a:lnTo>
                <a:lnTo>
                  <a:pt x="0" y="367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3091691" y="6284471"/>
            <a:ext cx="4715256" cy="433835"/>
          </a:xfrm>
          <a:custGeom>
            <a:avLst/>
            <a:gdLst/>
            <a:ahLst/>
            <a:cxnLst/>
            <a:rect l="l" t="t" r="r" b="b"/>
            <a:pathLst>
              <a:path w="4715256" h="433835">
                <a:moveTo>
                  <a:pt x="0" y="0"/>
                </a:moveTo>
                <a:lnTo>
                  <a:pt x="4715256" y="0"/>
                </a:lnTo>
                <a:lnTo>
                  <a:pt x="4715256" y="433835"/>
                </a:lnTo>
                <a:lnTo>
                  <a:pt x="0" y="433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91260" y="4064716"/>
            <a:ext cx="3630416" cy="1643853"/>
          </a:xfrm>
          <a:custGeom>
            <a:avLst/>
            <a:gdLst/>
            <a:ahLst/>
            <a:cxnLst/>
            <a:rect l="l" t="t" r="r" b="b"/>
            <a:pathLst>
              <a:path w="3630416" h="1643853">
                <a:moveTo>
                  <a:pt x="0" y="0"/>
                </a:moveTo>
                <a:lnTo>
                  <a:pt x="3630416" y="0"/>
                </a:lnTo>
                <a:lnTo>
                  <a:pt x="3630416" y="1643853"/>
                </a:lnTo>
                <a:lnTo>
                  <a:pt x="0" y="1643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99733" y="1506388"/>
            <a:ext cx="5849941" cy="4572371"/>
          </a:xfrm>
          <a:custGeom>
            <a:avLst/>
            <a:gdLst/>
            <a:ahLst/>
            <a:cxnLst/>
            <a:rect l="l" t="t" r="r" b="b"/>
            <a:pathLst>
              <a:path w="5849941" h="4572371">
                <a:moveTo>
                  <a:pt x="0" y="0"/>
                </a:moveTo>
                <a:lnTo>
                  <a:pt x="5849940" y="0"/>
                </a:lnTo>
                <a:lnTo>
                  <a:pt x="5849940" y="4572372"/>
                </a:lnTo>
                <a:lnTo>
                  <a:pt x="0" y="45723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166519" y="783611"/>
            <a:ext cx="5291004" cy="56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performances du modèle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70574" y="4638561"/>
            <a:ext cx="886949" cy="922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2"/>
              </a:lnSpc>
            </a:pPr>
            <a:r>
              <a:rPr lang="en-US" sz="1499" b="1" spc="2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accuracy recall precision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67485" y="4153548"/>
            <a:ext cx="877967" cy="21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499" b="1" spc="26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données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865707" y="4394340"/>
            <a:ext cx="859518" cy="1222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95"/>
              </a:lnSpc>
            </a:pPr>
            <a:r>
              <a:rPr lang="en-US" sz="1499" b="1" spc="23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brutes</a:t>
            </a:r>
          </a:p>
          <a:p>
            <a:pPr algn="just">
              <a:lnSpc>
                <a:spcPts val="2999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99,4 %</a:t>
            </a:r>
          </a:p>
          <a:p>
            <a:pPr algn="just">
              <a:lnSpc>
                <a:spcPts val="1991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99,7 %</a:t>
            </a:r>
          </a:p>
          <a:p>
            <a:pPr algn="just">
              <a:lnSpc>
                <a:spcPts val="3047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99,4 %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31650" y="4153548"/>
            <a:ext cx="877967" cy="21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5"/>
              </a:lnSpc>
            </a:pPr>
            <a:r>
              <a:rPr lang="en-US" sz="1499" b="1" spc="26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données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31650" y="4394340"/>
            <a:ext cx="877967" cy="12221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5"/>
              </a:lnSpc>
            </a:pPr>
            <a:r>
              <a:rPr lang="en-US" sz="1499" b="1" spc="23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scalées</a:t>
            </a:r>
          </a:p>
          <a:p>
            <a:pPr algn="ctr">
              <a:lnSpc>
                <a:spcPts val="2999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99,4 %</a:t>
            </a:r>
          </a:p>
          <a:p>
            <a:pPr algn="ctr">
              <a:lnSpc>
                <a:spcPts val="1991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99,7 %</a:t>
            </a:r>
          </a:p>
          <a:p>
            <a:pPr algn="ctr">
              <a:lnSpc>
                <a:spcPts val="3047"/>
              </a:lnSpc>
            </a:pPr>
            <a:r>
              <a:rPr lang="en-US" sz="1499" b="1" spc="20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99,4 %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39382" y="1764763"/>
            <a:ext cx="2515276" cy="1552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6"/>
              </a:lnSpc>
            </a:pPr>
            <a:r>
              <a:rPr lang="en-US" sz="2099" spc="-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seuil de classification</a:t>
            </a:r>
          </a:p>
          <a:p>
            <a:pPr algn="ctr">
              <a:lnSpc>
                <a:spcPts val="2496"/>
              </a:lnSpc>
            </a:pPr>
            <a:r>
              <a:rPr lang="en-US" sz="2099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0.6</a:t>
            </a:r>
          </a:p>
          <a:p>
            <a:pPr algn="ctr">
              <a:lnSpc>
                <a:spcPts val="5249"/>
              </a:lnSpc>
            </a:pPr>
            <a:r>
              <a:rPr lang="en-US" sz="2099" spc="-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 size</a:t>
            </a:r>
          </a:p>
          <a:p>
            <a:pPr algn="ctr">
              <a:lnSpc>
                <a:spcPts val="1049"/>
              </a:lnSpc>
            </a:pPr>
            <a:r>
              <a:rPr lang="en-US" sz="2099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0.35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240</Words>
  <Application>Microsoft Office PowerPoint</Application>
  <PresentationFormat>Personnalisé</PresentationFormat>
  <Paragraphs>93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 Black</vt:lpstr>
      <vt:lpstr>Open Sans</vt:lpstr>
      <vt:lpstr>Wingdings 3</vt:lpstr>
      <vt:lpstr>Trebuchet MS</vt:lpstr>
      <vt:lpstr>Arial</vt:lpstr>
      <vt:lpstr>Calibri</vt:lpstr>
      <vt:lpstr>Calibri (MS)</vt:lpstr>
      <vt:lpstr>IBM Plex Sans Bold</vt:lpstr>
      <vt:lpstr>Facette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Haddouche_Djamal_3_presentation_112024.pdf</dc:title>
  <dc:creator>Djamel</dc:creator>
  <cp:lastModifiedBy>djamal haddouche</cp:lastModifiedBy>
  <cp:revision>24</cp:revision>
  <dcterms:created xsi:type="dcterms:W3CDTF">2006-08-16T00:00:00Z</dcterms:created>
  <dcterms:modified xsi:type="dcterms:W3CDTF">2024-12-18T17:16:57Z</dcterms:modified>
  <dc:identifier>DAGZpiTM_8s</dc:identifier>
</cp:coreProperties>
</file>