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8" r:id="rId5"/>
    <p:sldId id="341" r:id="rId6"/>
    <p:sldId id="343" r:id="rId7"/>
    <p:sldId id="342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A52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getbootstra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244" y="1202346"/>
            <a:ext cx="10478369" cy="4453307"/>
          </a:xfrm>
        </p:spPr>
      </p:pic>
      <p:pic>
        <p:nvPicPr>
          <p:cNvPr id="2" name="Google Shape;69;p14">
            <a:extLst>
              <a:ext uri="{FF2B5EF4-FFF2-40B4-BE49-F238E27FC236}">
                <a16:creationId xmlns:a16="http://schemas.microsoft.com/office/drawing/2014/main" id="{029219E4-849E-8F26-807D-754B769CB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4150" cy="9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0;p14">
            <a:extLst>
              <a:ext uri="{FF2B5EF4-FFF2-40B4-BE49-F238E27FC236}">
                <a16:creationId xmlns:a16="http://schemas.microsoft.com/office/drawing/2014/main" id="{D2A49DDD-874F-54D2-E9A4-397F5EDA7B0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4293" y="0"/>
            <a:ext cx="4127024" cy="9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A023A1-D84A-68A3-8BDE-3E12F3760794}"/>
              </a:ext>
            </a:extLst>
          </p:cNvPr>
          <p:cNvSpPr txBox="1">
            <a:spLocks/>
          </p:cNvSpPr>
          <p:nvPr/>
        </p:nvSpPr>
        <p:spPr>
          <a:xfrm>
            <a:off x="1495907" y="1544651"/>
            <a:ext cx="9169045" cy="1853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algn="ctr"/>
            <a:r>
              <a:rPr lang="en-IN" sz="5400" b="1" u="sng" dirty="0" err="1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</a:rPr>
              <a:t>Smilecure</a:t>
            </a:r>
            <a:r>
              <a:rPr lang="en-IN" sz="5400" b="1" u="sng" dirty="0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</a:rPr>
              <a:t> dental care</a:t>
            </a:r>
          </a:p>
          <a:p>
            <a:endParaRPr lang="en-IN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Google Shape;84;p16">
            <a:extLst>
              <a:ext uri="{FF2B5EF4-FFF2-40B4-BE49-F238E27FC236}">
                <a16:creationId xmlns:a16="http://schemas.microsoft.com/office/drawing/2014/main" id="{A241997B-DBAD-E788-8C52-37838C75D07C}"/>
              </a:ext>
            </a:extLst>
          </p:cNvPr>
          <p:cNvSpPr txBox="1">
            <a:spLocks/>
          </p:cNvSpPr>
          <p:nvPr/>
        </p:nvSpPr>
        <p:spPr>
          <a:xfrm>
            <a:off x="7043449" y="3674047"/>
            <a:ext cx="4743612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IN" sz="2800" b="1" cap="none" spc="0" dirty="0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  <a:ea typeface="Times New Roman"/>
                <a:cs typeface="Times New Roman"/>
                <a:sym typeface="Times New Roman"/>
              </a:rPr>
              <a:t>Prepared By:</a:t>
            </a:r>
            <a:endParaRPr lang="en-IN" sz="2800" b="1" spc="0" dirty="0">
              <a:solidFill>
                <a:schemeClr val="accent2">
                  <a:lumMod val="25000"/>
                </a:schemeClr>
              </a:solidFill>
              <a:latin typeface="Bookman Old Style" panose="02050604050505020204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6F2E6-2EF3-33D6-219F-8B5FBEBBD36A}"/>
              </a:ext>
            </a:extLst>
          </p:cNvPr>
          <p:cNvSpPr txBox="1"/>
          <p:nvPr/>
        </p:nvSpPr>
        <p:spPr>
          <a:xfrm>
            <a:off x="7043449" y="4234753"/>
            <a:ext cx="42761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chemeClr val="dk2"/>
                </a:solidFill>
                <a:latin typeface="Book Antiqua" panose="02040602050305030304" pitchFamily="18" charset="0"/>
              </a:rPr>
              <a:t>Name:</a:t>
            </a:r>
            <a:r>
              <a:rPr lang="en-US" sz="2000" dirty="0" err="1">
                <a:solidFill>
                  <a:schemeClr val="dk2"/>
                </a:solidFill>
                <a:latin typeface="Book Antiqua" panose="02040602050305030304" pitchFamily="18" charset="0"/>
              </a:rPr>
              <a:t>Krinal</a:t>
            </a:r>
            <a:r>
              <a:rPr lang="en-US" sz="2000" dirty="0">
                <a:solidFill>
                  <a:schemeClr val="dk2"/>
                </a:solidFill>
                <a:latin typeface="Book Antiqua" panose="02040602050305030304" pitchFamily="18" charset="0"/>
              </a:rPr>
              <a:t> Beladiya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  <a:latin typeface="Book Antiqua" panose="02040602050305030304" pitchFamily="18" charset="0"/>
              </a:rPr>
              <a:t>Roll No: </a:t>
            </a:r>
            <a:r>
              <a:rPr lang="en-US" sz="2000" dirty="0">
                <a:solidFill>
                  <a:schemeClr val="dk2"/>
                </a:solidFill>
                <a:latin typeface="Book Antiqua" panose="02040602050305030304" pitchFamily="18" charset="0"/>
              </a:rPr>
              <a:t>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  <a:latin typeface="Book Antiqua" panose="02040602050305030304" pitchFamily="18" charset="0"/>
              </a:rPr>
              <a:t>Enrollment  No</a:t>
            </a:r>
            <a:r>
              <a:rPr lang="en-US" sz="2000" dirty="0">
                <a:solidFill>
                  <a:schemeClr val="dk2"/>
                </a:solidFill>
                <a:latin typeface="Book Antiqua" panose="02040602050305030304" pitchFamily="18" charset="0"/>
              </a:rPr>
              <a:t>: 23002170220001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  <a:latin typeface="Book Antiqua" panose="02040602050305030304" pitchFamily="18" charset="0"/>
              </a:rPr>
              <a:t>Batch:</a:t>
            </a:r>
            <a:r>
              <a:rPr lang="en-US" sz="2000" dirty="0">
                <a:solidFill>
                  <a:schemeClr val="dk2"/>
                </a:solidFill>
                <a:latin typeface="Book Antiqua" panose="02040602050305030304" pitchFamily="18" charset="0"/>
              </a:rPr>
              <a:t> D1  </a:t>
            </a:r>
            <a:r>
              <a:rPr lang="en-US" sz="2000" b="1" dirty="0">
                <a:solidFill>
                  <a:schemeClr val="dk2"/>
                </a:solidFill>
                <a:latin typeface="Book Antiqua" panose="02040602050305030304" pitchFamily="18" charset="0"/>
              </a:rPr>
              <a:t>Branch:</a:t>
            </a:r>
            <a:r>
              <a:rPr lang="en-US" sz="2000" dirty="0">
                <a:solidFill>
                  <a:schemeClr val="dk2"/>
                </a:solidFill>
                <a:latin typeface="Book Antiqua" panose="02040602050305030304" pitchFamily="18" charset="0"/>
              </a:rPr>
              <a:t> IT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6BEEFBF9-8751-0BEC-0877-079C9A7726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04150" cy="9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0;p14">
            <a:extLst>
              <a:ext uri="{FF2B5EF4-FFF2-40B4-BE49-F238E27FC236}">
                <a16:creationId xmlns:a16="http://schemas.microsoft.com/office/drawing/2014/main" id="{9F84258B-5611-28CA-F64E-A3B6931135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293" y="0"/>
            <a:ext cx="4127024" cy="9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B88D590D-F566-7DE4-46EA-9EEA4166A716}"/>
              </a:ext>
            </a:extLst>
          </p:cNvPr>
          <p:cNvSpPr txBox="1">
            <a:spLocks/>
          </p:cNvSpPr>
          <p:nvPr/>
        </p:nvSpPr>
        <p:spPr>
          <a:xfrm rot="16200000">
            <a:off x="-1158872" y="4296514"/>
            <a:ext cx="3617625" cy="986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>
              <a:spcBef>
                <a:spcPts val="0"/>
              </a:spcBef>
            </a:pPr>
            <a:endParaRPr lang="en-IN" dirty="0">
              <a:solidFill>
                <a:schemeClr val="bg1"/>
              </a:solidFill>
              <a:sym typeface="Times New Roman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F49B7D5B-6DA0-2329-F044-D51552F40015}"/>
              </a:ext>
            </a:extLst>
          </p:cNvPr>
          <p:cNvSpPr txBox="1">
            <a:spLocks/>
          </p:cNvSpPr>
          <p:nvPr/>
        </p:nvSpPr>
        <p:spPr>
          <a:xfrm>
            <a:off x="904149" y="1401537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IN" sz="3600" b="1" spc="0" dirty="0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  <a:ea typeface="Times New Roman"/>
                <a:cs typeface="Times New Roman"/>
                <a:sym typeface="Times New Roman"/>
              </a:rPr>
              <a:t>Project Outline</a:t>
            </a:r>
          </a:p>
        </p:txBody>
      </p:sp>
      <p:sp>
        <p:nvSpPr>
          <p:cNvPr id="10" name="Google Shape;68;p14">
            <a:extLst>
              <a:ext uri="{FF2B5EF4-FFF2-40B4-BE49-F238E27FC236}">
                <a16:creationId xmlns:a16="http://schemas.microsoft.com/office/drawing/2014/main" id="{1C57FA92-71E3-1A70-D937-B0A61EF18BC4}"/>
              </a:ext>
            </a:extLst>
          </p:cNvPr>
          <p:cNvSpPr txBox="1">
            <a:spLocks/>
          </p:cNvSpPr>
          <p:nvPr/>
        </p:nvSpPr>
        <p:spPr>
          <a:xfrm>
            <a:off x="904149" y="2403424"/>
            <a:ext cx="10212085" cy="3988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</a:rPr>
              <a:t>Idea: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The idea behind creating our dental hospital website stems from a vision of transforming the delivery of dental healthcare through digital innovation.</a:t>
            </a: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In today's fast-paced world, we recognize the importance of leveraging technology to enhance patient experience, accessibility, and quality of care.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chemeClr val="accent2">
                  <a:lumMod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</a:rPr>
              <a:t>Functionality: 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1)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Provide detailed information about dental services, treatments, and procedures offered 	 	       at the hospital.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		   2) Patients can easily schedule appointments online, choosing their preferred date, time.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	        	   3) provide contact details to provide ease of connect with hospital.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600" b="1" dirty="0">
              <a:solidFill>
                <a:schemeClr val="accent2">
                  <a:lumMod val="25000"/>
                </a:schemeClr>
              </a:solidFill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</a:rPr>
              <a:t>Components: </a:t>
            </a:r>
            <a:r>
              <a:rPr lang="en-US" sz="1600" b="1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Front End: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 HTML, CSS, Bootstrap,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Javascript</a:t>
            </a:r>
            <a:endParaRPr lang="en-US" sz="1600" dirty="0">
              <a:solidFill>
                <a:schemeClr val="accent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0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6BEEFBF9-8751-0BEC-0877-079C9A7726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04150" cy="9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0;p14">
            <a:extLst>
              <a:ext uri="{FF2B5EF4-FFF2-40B4-BE49-F238E27FC236}">
                <a16:creationId xmlns:a16="http://schemas.microsoft.com/office/drawing/2014/main" id="{9F84258B-5611-28CA-F64E-A3B6931135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293" y="0"/>
            <a:ext cx="4127024" cy="9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CCF0EBF-FE17-E078-75F9-04ABFCA69515}"/>
              </a:ext>
            </a:extLst>
          </p:cNvPr>
          <p:cNvSpPr txBox="1">
            <a:spLocks/>
          </p:cNvSpPr>
          <p:nvPr/>
        </p:nvSpPr>
        <p:spPr>
          <a:xfrm rot="16200000">
            <a:off x="-1158872" y="4296514"/>
            <a:ext cx="3617625" cy="986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>
              <a:spcBef>
                <a:spcPts val="0"/>
              </a:spcBef>
            </a:pPr>
            <a:endParaRPr lang="en-IN" dirty="0">
              <a:solidFill>
                <a:schemeClr val="bg1"/>
              </a:solidFill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3B0D4-2C89-0769-0F60-1AC95EE69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" r="367"/>
          <a:stretch/>
        </p:blipFill>
        <p:spPr>
          <a:xfrm>
            <a:off x="2070846" y="1926777"/>
            <a:ext cx="7297272" cy="4313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FE15EF-5095-968C-605A-49E907054D24}"/>
              </a:ext>
            </a:extLst>
          </p:cNvPr>
          <p:cNvSpPr txBox="1"/>
          <p:nvPr/>
        </p:nvSpPr>
        <p:spPr>
          <a:xfrm>
            <a:off x="904150" y="12362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 dirty="0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  <a:ea typeface="Times New Roman"/>
                <a:cs typeface="Times New Roman"/>
                <a:sym typeface="Times New Roman"/>
              </a:rPr>
              <a:t>Block Diagram</a:t>
            </a:r>
            <a:endParaRPr lang="en-IN" sz="3200" dirty="0">
              <a:solidFill>
                <a:schemeClr val="accent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1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6BEEFBF9-8751-0BEC-0877-079C9A7726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04150" cy="9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0;p14">
            <a:extLst>
              <a:ext uri="{FF2B5EF4-FFF2-40B4-BE49-F238E27FC236}">
                <a16:creationId xmlns:a16="http://schemas.microsoft.com/office/drawing/2014/main" id="{9F84258B-5611-28CA-F64E-A3B6931135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293" y="0"/>
            <a:ext cx="4127024" cy="9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CCF0EBF-FE17-E078-75F9-04ABFCA69515}"/>
              </a:ext>
            </a:extLst>
          </p:cNvPr>
          <p:cNvSpPr txBox="1">
            <a:spLocks/>
          </p:cNvSpPr>
          <p:nvPr/>
        </p:nvSpPr>
        <p:spPr>
          <a:xfrm rot="16200000">
            <a:off x="-1158872" y="4296514"/>
            <a:ext cx="3617625" cy="986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>
              <a:spcBef>
                <a:spcPts val="0"/>
              </a:spcBef>
            </a:pPr>
            <a:endParaRPr lang="en-IN" dirty="0">
              <a:solidFill>
                <a:schemeClr val="bg1"/>
              </a:solidFill>
              <a:sym typeface="Times New Roman"/>
            </a:endParaRPr>
          </a:p>
        </p:txBody>
      </p:sp>
      <p:sp>
        <p:nvSpPr>
          <p:cNvPr id="4" name="Google Shape;84;p16">
            <a:extLst>
              <a:ext uri="{FF2B5EF4-FFF2-40B4-BE49-F238E27FC236}">
                <a16:creationId xmlns:a16="http://schemas.microsoft.com/office/drawing/2014/main" id="{502E6C02-7595-6AC6-C522-C1DA5835E3FB}"/>
              </a:ext>
            </a:extLst>
          </p:cNvPr>
          <p:cNvSpPr txBox="1">
            <a:spLocks/>
          </p:cNvSpPr>
          <p:nvPr/>
        </p:nvSpPr>
        <p:spPr>
          <a:xfrm>
            <a:off x="904150" y="3868566"/>
            <a:ext cx="85206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IN" sz="3400" b="1" spc="0" dirty="0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5" name="Google Shape;85;p16">
            <a:extLst>
              <a:ext uri="{FF2B5EF4-FFF2-40B4-BE49-F238E27FC236}">
                <a16:creationId xmlns:a16="http://schemas.microsoft.com/office/drawing/2014/main" id="{80433D57-5479-118E-DAF6-71C4812D6B02}"/>
              </a:ext>
            </a:extLst>
          </p:cNvPr>
          <p:cNvSpPr txBox="1">
            <a:spLocks/>
          </p:cNvSpPr>
          <p:nvPr/>
        </p:nvSpPr>
        <p:spPr>
          <a:xfrm>
            <a:off x="904150" y="4489869"/>
            <a:ext cx="8520600" cy="1486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1) </a:t>
            </a:r>
            <a:r>
              <a:rPr lang="en-IN" sz="1800" u="sng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lang="en-IN" sz="1800" dirty="0">
              <a:solidFill>
                <a:schemeClr val="accent2">
                  <a:lumMod val="25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2) </a:t>
            </a:r>
            <a:r>
              <a:rPr lang="en-IN" sz="1800" u="sng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IN" sz="1800" dirty="0">
              <a:solidFill>
                <a:schemeClr val="accent2">
                  <a:lumMod val="25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3) </a:t>
            </a:r>
            <a:r>
              <a:rPr lang="en-IN" sz="1800" u="sng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https://apollodental.in/</a:t>
            </a:r>
            <a:endParaRPr lang="en-IN" sz="1800" dirty="0">
              <a:solidFill>
                <a:schemeClr val="accent2">
                  <a:lumMod val="25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1C4AC375-0DD1-F90E-291F-113192FFFEC9}"/>
              </a:ext>
            </a:extLst>
          </p:cNvPr>
          <p:cNvSpPr txBox="1">
            <a:spLocks/>
          </p:cNvSpPr>
          <p:nvPr/>
        </p:nvSpPr>
        <p:spPr>
          <a:xfrm>
            <a:off x="904150" y="946678"/>
            <a:ext cx="519185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IN" sz="3400" b="1" spc="0" dirty="0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  <a:ea typeface="Times New Roman"/>
                <a:cs typeface="Times New Roman"/>
                <a:sym typeface="Times New Roman"/>
              </a:rPr>
              <a:t>Merits</a:t>
            </a:r>
          </a:p>
        </p:txBody>
      </p:sp>
      <p:sp>
        <p:nvSpPr>
          <p:cNvPr id="9" name="Google Shape;85;p16">
            <a:extLst>
              <a:ext uri="{FF2B5EF4-FFF2-40B4-BE49-F238E27FC236}">
                <a16:creationId xmlns:a16="http://schemas.microsoft.com/office/drawing/2014/main" id="{E2C819B8-C177-4FEB-DEDE-A4AADCD4BB3B}"/>
              </a:ext>
            </a:extLst>
          </p:cNvPr>
          <p:cNvSpPr txBox="1">
            <a:spLocks/>
          </p:cNvSpPr>
          <p:nvPr/>
        </p:nvSpPr>
        <p:spPr>
          <a:xfrm>
            <a:off x="904150" y="1437478"/>
            <a:ext cx="5191850" cy="747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Provides convenient access to information about services, treatments, and dental professionals.</a:t>
            </a:r>
            <a:endParaRPr lang="en-IN" sz="1800" dirty="0">
              <a:solidFill>
                <a:schemeClr val="accent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EE63D360-E612-D180-190D-DEFBBDEC5E42}"/>
              </a:ext>
            </a:extLst>
          </p:cNvPr>
          <p:cNvSpPr txBox="1">
            <a:spLocks/>
          </p:cNvSpPr>
          <p:nvPr/>
        </p:nvSpPr>
        <p:spPr>
          <a:xfrm>
            <a:off x="6096000" y="899685"/>
            <a:ext cx="6148593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IN" sz="3400" b="1" spc="0" dirty="0" err="1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  <a:ea typeface="Times New Roman"/>
                <a:cs typeface="Times New Roman"/>
                <a:sym typeface="Times New Roman"/>
              </a:rPr>
              <a:t>DEMerits</a:t>
            </a:r>
            <a:endParaRPr lang="en-IN" sz="3400" b="1" spc="0" dirty="0">
              <a:solidFill>
                <a:schemeClr val="accent2">
                  <a:lumMod val="25000"/>
                </a:schemeClr>
              </a:solidFill>
              <a:latin typeface="Bookman Old Style" panose="02050604050505020204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85;p16">
            <a:extLst>
              <a:ext uri="{FF2B5EF4-FFF2-40B4-BE49-F238E27FC236}">
                <a16:creationId xmlns:a16="http://schemas.microsoft.com/office/drawing/2014/main" id="{E31BD4A4-8581-BE54-1360-42C5254A139C}"/>
              </a:ext>
            </a:extLst>
          </p:cNvPr>
          <p:cNvSpPr txBox="1">
            <a:spLocks/>
          </p:cNvSpPr>
          <p:nvPr/>
        </p:nvSpPr>
        <p:spPr>
          <a:xfrm>
            <a:off x="6096000" y="1461950"/>
            <a:ext cx="5191850" cy="747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The site is not dynamic, so patient can not take appointment.</a:t>
            </a:r>
          </a:p>
        </p:txBody>
      </p:sp>
      <p:sp>
        <p:nvSpPr>
          <p:cNvPr id="13" name="Google Shape;84;p16">
            <a:extLst>
              <a:ext uri="{FF2B5EF4-FFF2-40B4-BE49-F238E27FC236}">
                <a16:creationId xmlns:a16="http://schemas.microsoft.com/office/drawing/2014/main" id="{82A89003-4388-A4AF-F932-F3416044B73A}"/>
              </a:ext>
            </a:extLst>
          </p:cNvPr>
          <p:cNvSpPr txBox="1">
            <a:spLocks/>
          </p:cNvSpPr>
          <p:nvPr/>
        </p:nvSpPr>
        <p:spPr>
          <a:xfrm>
            <a:off x="904150" y="2312856"/>
            <a:ext cx="519185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IN" sz="3400" b="1" spc="0" dirty="0">
                <a:solidFill>
                  <a:schemeClr val="accent2">
                    <a:lumMod val="25000"/>
                  </a:schemeClr>
                </a:solidFill>
                <a:latin typeface="Bookman Old Style" panose="02050604050505020204" pitchFamily="18" charset="0"/>
                <a:ea typeface="Times New Roman"/>
                <a:cs typeface="Times New Roman"/>
                <a:sym typeface="Times New Roman"/>
              </a:rPr>
              <a:t>Future scope</a:t>
            </a:r>
          </a:p>
        </p:txBody>
      </p:sp>
      <p:sp>
        <p:nvSpPr>
          <p:cNvPr id="14" name="Google Shape;85;p16">
            <a:extLst>
              <a:ext uri="{FF2B5EF4-FFF2-40B4-BE49-F238E27FC236}">
                <a16:creationId xmlns:a16="http://schemas.microsoft.com/office/drawing/2014/main" id="{37DCBA7C-A5FF-8979-1EDA-905875BC52C2}"/>
              </a:ext>
            </a:extLst>
          </p:cNvPr>
          <p:cNvSpPr txBox="1">
            <a:spLocks/>
          </p:cNvSpPr>
          <p:nvPr/>
        </p:nvSpPr>
        <p:spPr>
          <a:xfrm>
            <a:off x="904150" y="2816055"/>
            <a:ext cx="10383700" cy="1003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Smilecure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 Dental Care will be dynamic in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future,so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Book Antiqua" panose="02040602050305030304" pitchFamily="18" charset="0"/>
              </a:rPr>
              <a:t> that  patient can take appointment and will provide daily blog on website.it will be responsive as everyone can use it through mobile.</a:t>
            </a:r>
            <a:endParaRPr lang="en-IN" sz="1800" dirty="0">
              <a:solidFill>
                <a:schemeClr val="accent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Google Shape;69;p14">
            <a:extLst>
              <a:ext uri="{FF2B5EF4-FFF2-40B4-BE49-F238E27FC236}">
                <a16:creationId xmlns:a16="http://schemas.microsoft.com/office/drawing/2014/main" id="{C6F06BA9-FC22-975D-FE89-2DF409C5FD1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52400"/>
            <a:ext cx="904150" cy="91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6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Thank you </a:t>
            </a:r>
          </a:p>
        </p:txBody>
      </p:sp>
      <p:pic>
        <p:nvPicPr>
          <p:cNvPr id="22" name="Picture Placeholder 25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pic>
        <p:nvPicPr>
          <p:cNvPr id="2" name="Google Shape;69;p14">
            <a:extLst>
              <a:ext uri="{FF2B5EF4-FFF2-40B4-BE49-F238E27FC236}">
                <a16:creationId xmlns:a16="http://schemas.microsoft.com/office/drawing/2014/main" id="{31DFF12C-014E-6D22-94C9-1A6EE2426BF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04150" cy="9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70;p14">
            <a:extLst>
              <a:ext uri="{FF2B5EF4-FFF2-40B4-BE49-F238E27FC236}">
                <a16:creationId xmlns:a16="http://schemas.microsoft.com/office/drawing/2014/main" id="{3503155C-759D-A30F-10AB-0D902C3A84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4293" y="0"/>
            <a:ext cx="4127024" cy="91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{135340E3-8B43-40E7-AD2A-4B5967C297B4}tf67061901_win32</Template>
  <TotalTime>185</TotalTime>
  <Words>244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Bookman Old Style</vt:lpstr>
      <vt:lpstr>Calibri</vt:lpstr>
      <vt:lpstr>Daytona Condensed Light</vt:lpstr>
      <vt:lpstr>Posterama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206120316061 KRINAL</dc:creator>
  <cp:lastModifiedBy>206120316061 KRINAL</cp:lastModifiedBy>
  <cp:revision>3</cp:revision>
  <dcterms:created xsi:type="dcterms:W3CDTF">2024-03-31T22:27:45Z</dcterms:created>
  <dcterms:modified xsi:type="dcterms:W3CDTF">2024-04-01T07:27:22Z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