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12" r:id="rId1"/>
  </p:sldMasterIdLst>
  <p:notesMasterIdLst>
    <p:notesMasterId r:id="rId72"/>
  </p:notesMasterIdLst>
  <p:sldIdLst>
    <p:sldId id="256" r:id="rId2"/>
    <p:sldId id="277" r:id="rId3"/>
    <p:sldId id="320" r:id="rId4"/>
    <p:sldId id="303" r:id="rId5"/>
    <p:sldId id="319" r:id="rId6"/>
    <p:sldId id="389" r:id="rId7"/>
    <p:sldId id="318" r:id="rId8"/>
    <p:sldId id="321" r:id="rId9"/>
    <p:sldId id="323" r:id="rId10"/>
    <p:sldId id="373" r:id="rId11"/>
    <p:sldId id="333" r:id="rId12"/>
    <p:sldId id="322" r:id="rId13"/>
    <p:sldId id="328" r:id="rId14"/>
    <p:sldId id="384" r:id="rId15"/>
    <p:sldId id="388" r:id="rId16"/>
    <p:sldId id="329" r:id="rId17"/>
    <p:sldId id="385" r:id="rId18"/>
    <p:sldId id="386" r:id="rId19"/>
    <p:sldId id="330" r:id="rId20"/>
    <p:sldId id="387" r:id="rId21"/>
    <p:sldId id="326" r:id="rId22"/>
    <p:sldId id="372" r:id="rId23"/>
    <p:sldId id="334" r:id="rId24"/>
    <p:sldId id="380" r:id="rId25"/>
    <p:sldId id="331" r:id="rId26"/>
    <p:sldId id="332" r:id="rId27"/>
    <p:sldId id="335" r:id="rId28"/>
    <p:sldId id="383" r:id="rId29"/>
    <p:sldId id="378" r:id="rId30"/>
    <p:sldId id="348" r:id="rId31"/>
    <p:sldId id="347" r:id="rId32"/>
    <p:sldId id="350" r:id="rId33"/>
    <p:sldId id="375" r:id="rId34"/>
    <p:sldId id="376" r:id="rId35"/>
    <p:sldId id="374" r:id="rId36"/>
    <p:sldId id="393" r:id="rId37"/>
    <p:sldId id="324" r:id="rId38"/>
    <p:sldId id="325" r:id="rId39"/>
    <p:sldId id="340" r:id="rId40"/>
    <p:sldId id="339" r:id="rId41"/>
    <p:sldId id="390" r:id="rId42"/>
    <p:sldId id="382" r:id="rId43"/>
    <p:sldId id="341" r:id="rId44"/>
    <p:sldId id="342" r:id="rId45"/>
    <p:sldId id="343" r:id="rId46"/>
    <p:sldId id="344" r:id="rId47"/>
    <p:sldId id="345" r:id="rId48"/>
    <p:sldId id="353" r:id="rId49"/>
    <p:sldId id="354" r:id="rId50"/>
    <p:sldId id="358" r:id="rId51"/>
    <p:sldId id="359" r:id="rId52"/>
    <p:sldId id="355" r:id="rId53"/>
    <p:sldId id="351" r:id="rId54"/>
    <p:sldId id="362" r:id="rId55"/>
    <p:sldId id="363" r:id="rId56"/>
    <p:sldId id="360" r:id="rId57"/>
    <p:sldId id="391" r:id="rId58"/>
    <p:sldId id="370" r:id="rId59"/>
    <p:sldId id="371" r:id="rId60"/>
    <p:sldId id="356" r:id="rId61"/>
    <p:sldId id="369" r:id="rId62"/>
    <p:sldId id="357" r:id="rId63"/>
    <p:sldId id="366" r:id="rId64"/>
    <p:sldId id="377" r:id="rId65"/>
    <p:sldId id="364" r:id="rId66"/>
    <p:sldId id="365" r:id="rId67"/>
    <p:sldId id="367" r:id="rId68"/>
    <p:sldId id="336" r:id="rId69"/>
    <p:sldId id="368" r:id="rId70"/>
    <p:sldId id="392" r:id="rId7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66CCFF"/>
    <a:srgbClr val="DAE3F3"/>
    <a:srgbClr val="C0C0C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4BACB-21E8-425B-B4A0-333ED20CDB4B}" v="1" dt="2020-06-24T16:11:30.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3" autoAdjust="0"/>
    <p:restoredTop sz="96106" autoAdjust="0"/>
  </p:normalViewPr>
  <p:slideViewPr>
    <p:cSldViewPr showGuides="1">
      <p:cViewPr varScale="1">
        <p:scale>
          <a:sx n="47" d="100"/>
          <a:sy n="47" d="100"/>
        </p:scale>
        <p:origin x="60" y="654"/>
      </p:cViewPr>
      <p:guideLst>
        <p:guide orient="horz" pos="2160"/>
        <p:guide pos="384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9C3DA-F295-4F32-80E1-26BEA5E6CC86}" type="datetimeFigureOut">
              <a:rPr lang="nb-NO" smtClean="0"/>
              <a:t>29.06.2020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F00E7-D993-4851-B9A9-A2D591ECE467}" type="slidenum">
              <a:rPr lang="nb-NO" smtClean="0"/>
              <a:t>‹#›</a:t>
            </a:fld>
            <a:endParaRPr lang="nb-NO"/>
          </a:p>
        </p:txBody>
      </p:sp>
    </p:spTree>
    <p:extLst>
      <p:ext uri="{BB962C8B-B14F-4D97-AF65-F5344CB8AC3E}">
        <p14:creationId xmlns:p14="http://schemas.microsoft.com/office/powerpoint/2010/main" val="2776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A0CA-E37E-4A99-BF96-CE55EAE9A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87BF537C-4BA9-42A8-A927-C1F30ADA1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D1F9E461-6D02-4349-A8B8-498EC8C9C14B}"/>
              </a:ext>
            </a:extLst>
          </p:cNvPr>
          <p:cNvSpPr>
            <a:spLocks noGrp="1"/>
          </p:cNvSpPr>
          <p:nvPr>
            <p:ph type="dt" sz="half" idx="10"/>
          </p:nvPr>
        </p:nvSpPr>
        <p:spPr/>
        <p:txBody>
          <a:bodyPr/>
          <a:lstStyle/>
          <a:p>
            <a:fld id="{21579DC2-A48C-4627-A55E-48AD9B40F811}" type="datetime1">
              <a:rPr lang="en-US" smtClean="0"/>
              <a:t>6/29/2020</a:t>
            </a:fld>
            <a:endParaRPr lang="en-US" dirty="0"/>
          </a:p>
        </p:txBody>
      </p:sp>
      <p:sp>
        <p:nvSpPr>
          <p:cNvPr id="5" name="Footer Placeholder 4">
            <a:extLst>
              <a:ext uri="{FF2B5EF4-FFF2-40B4-BE49-F238E27FC236}">
                <a16:creationId xmlns:a16="http://schemas.microsoft.com/office/drawing/2014/main" id="{26270B9F-4F5F-4324-8C41-9ACEC938F190}"/>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DA288C76-2D8F-40F4-881C-DF15E8A92A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439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F43C-5133-464E-AB52-6B53DAF31187}"/>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C46DCF5-7F3B-4813-9AA1-74EB487837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1E18D4D-BB5D-4485-91ED-CAC407B4788E}"/>
              </a:ext>
            </a:extLst>
          </p:cNvPr>
          <p:cNvSpPr>
            <a:spLocks noGrp="1"/>
          </p:cNvSpPr>
          <p:nvPr>
            <p:ph type="dt" sz="half" idx="10"/>
          </p:nvPr>
        </p:nvSpPr>
        <p:spPr/>
        <p:txBody>
          <a:bodyPr/>
          <a:lstStyle/>
          <a:p>
            <a:fld id="{9681CDD4-030C-4AC5-84E5-61AB9D17FD15}" type="datetime1">
              <a:rPr lang="en-US" smtClean="0"/>
              <a:t>6/29/2020</a:t>
            </a:fld>
            <a:endParaRPr lang="en-US" dirty="0"/>
          </a:p>
        </p:txBody>
      </p:sp>
      <p:sp>
        <p:nvSpPr>
          <p:cNvPr id="5" name="Footer Placeholder 4">
            <a:extLst>
              <a:ext uri="{FF2B5EF4-FFF2-40B4-BE49-F238E27FC236}">
                <a16:creationId xmlns:a16="http://schemas.microsoft.com/office/drawing/2014/main" id="{ECF24488-C09F-4499-8C18-08D8A6ACA262}"/>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3F6FC1B5-B520-49E2-8894-ACC17D05F6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15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F0451-E047-4118-A811-127579F23E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1B60B234-A1BA-4CA2-BAB3-0759788A26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3B3FCE60-7106-4F96-868E-4CE1C3EE0057}"/>
              </a:ext>
            </a:extLst>
          </p:cNvPr>
          <p:cNvSpPr>
            <a:spLocks noGrp="1"/>
          </p:cNvSpPr>
          <p:nvPr>
            <p:ph type="dt" sz="half" idx="10"/>
          </p:nvPr>
        </p:nvSpPr>
        <p:spPr/>
        <p:txBody>
          <a:bodyPr/>
          <a:lstStyle/>
          <a:p>
            <a:fld id="{E2E7AEEB-F617-40C5-A9A9-2E29CF926E8A}" type="datetime1">
              <a:rPr lang="en-US" smtClean="0"/>
              <a:t>6/29/2020</a:t>
            </a:fld>
            <a:endParaRPr lang="en-US" dirty="0"/>
          </a:p>
        </p:txBody>
      </p:sp>
      <p:sp>
        <p:nvSpPr>
          <p:cNvPr id="5" name="Footer Placeholder 4">
            <a:extLst>
              <a:ext uri="{FF2B5EF4-FFF2-40B4-BE49-F238E27FC236}">
                <a16:creationId xmlns:a16="http://schemas.microsoft.com/office/drawing/2014/main" id="{9CAA07B0-9366-45D6-AE05-C98AA360CAA0}"/>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7D1B17E9-0E44-46B8-8784-AA5EB01CB0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84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4FA4-29A6-4142-8EF9-279C3E98B4C1}"/>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60F5955-077F-4D4B-BD8F-50DE8456FF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0E9193A-8914-494B-A62D-47F6436DCA9D}"/>
              </a:ext>
            </a:extLst>
          </p:cNvPr>
          <p:cNvSpPr>
            <a:spLocks noGrp="1"/>
          </p:cNvSpPr>
          <p:nvPr>
            <p:ph type="dt" sz="half" idx="10"/>
          </p:nvPr>
        </p:nvSpPr>
        <p:spPr/>
        <p:txBody>
          <a:bodyPr/>
          <a:lstStyle/>
          <a:p>
            <a:fld id="{EC969AAE-C3A5-4B4A-9754-0EA83A377305}" type="datetime1">
              <a:rPr lang="en-US" smtClean="0"/>
              <a:t>6/29/2020</a:t>
            </a:fld>
            <a:endParaRPr lang="en-US" dirty="0"/>
          </a:p>
        </p:txBody>
      </p:sp>
      <p:sp>
        <p:nvSpPr>
          <p:cNvPr id="5" name="Footer Placeholder 4">
            <a:extLst>
              <a:ext uri="{FF2B5EF4-FFF2-40B4-BE49-F238E27FC236}">
                <a16:creationId xmlns:a16="http://schemas.microsoft.com/office/drawing/2014/main" id="{E55A1EA1-E73F-4890-9B17-8ECF2B021C9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8BDE9AEB-546A-4DD1-9379-86BB1A315B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56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6BC1-793B-410F-926B-46A3B6FA1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31BA56A1-0F40-410B-8C7D-4A77F610F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730CF7-1E4D-47CC-A698-B71A97C233D4}"/>
              </a:ext>
            </a:extLst>
          </p:cNvPr>
          <p:cNvSpPr>
            <a:spLocks noGrp="1"/>
          </p:cNvSpPr>
          <p:nvPr>
            <p:ph type="dt" sz="half" idx="10"/>
          </p:nvPr>
        </p:nvSpPr>
        <p:spPr/>
        <p:txBody>
          <a:bodyPr/>
          <a:lstStyle/>
          <a:p>
            <a:fld id="{28402750-DF3C-47A9-9584-7B28854D185D}" type="datetime1">
              <a:rPr lang="en-US" smtClean="0"/>
              <a:t>6/29/2020</a:t>
            </a:fld>
            <a:endParaRPr lang="en-US" dirty="0"/>
          </a:p>
        </p:txBody>
      </p:sp>
      <p:sp>
        <p:nvSpPr>
          <p:cNvPr id="5" name="Footer Placeholder 4">
            <a:extLst>
              <a:ext uri="{FF2B5EF4-FFF2-40B4-BE49-F238E27FC236}">
                <a16:creationId xmlns:a16="http://schemas.microsoft.com/office/drawing/2014/main" id="{D89560EA-3EB2-4A4A-9FA8-41E03E0AEBF5}"/>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775B87D4-70FB-42ED-87F4-ACBE9981EC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43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23F6-8121-4972-9968-C46C9558EF35}"/>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2F24927-BB9F-431D-903A-3BD014415B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2F0C34D0-E013-4BDB-A21B-712C50D1F4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F29C00F9-6F5B-4533-86E7-BDA8A6528336}"/>
              </a:ext>
            </a:extLst>
          </p:cNvPr>
          <p:cNvSpPr>
            <a:spLocks noGrp="1"/>
          </p:cNvSpPr>
          <p:nvPr>
            <p:ph type="dt" sz="half" idx="10"/>
          </p:nvPr>
        </p:nvSpPr>
        <p:spPr/>
        <p:txBody>
          <a:bodyPr/>
          <a:lstStyle/>
          <a:p>
            <a:fld id="{21123E3A-A7DB-4895-90EE-10A058D1989E}" type="datetime1">
              <a:rPr lang="en-US" smtClean="0"/>
              <a:t>6/29/2020</a:t>
            </a:fld>
            <a:endParaRPr lang="en-US" dirty="0"/>
          </a:p>
        </p:txBody>
      </p:sp>
      <p:sp>
        <p:nvSpPr>
          <p:cNvPr id="6" name="Footer Placeholder 5">
            <a:extLst>
              <a:ext uri="{FF2B5EF4-FFF2-40B4-BE49-F238E27FC236}">
                <a16:creationId xmlns:a16="http://schemas.microsoft.com/office/drawing/2014/main" id="{3D27F075-173C-4B2E-AED7-2C00465A1CE4}"/>
              </a:ext>
            </a:extLst>
          </p:cNvPr>
          <p:cNvSpPr>
            <a:spLocks noGrp="1"/>
          </p:cNvSpPr>
          <p:nvPr>
            <p:ph type="ftr" sz="quarter" idx="11"/>
          </p:nvPr>
        </p:nvSpPr>
        <p:spPr/>
        <p:txBody>
          <a:bodyPr/>
          <a:lstStyle/>
          <a:p>
            <a:r>
              <a:rPr lang="en-US"/>
              <a:t>Begrenset distribusjon. Inneholder personopplysninger</a:t>
            </a:r>
            <a:endParaRPr lang="en-US" dirty="0"/>
          </a:p>
        </p:txBody>
      </p:sp>
      <p:sp>
        <p:nvSpPr>
          <p:cNvPr id="7" name="Slide Number Placeholder 6">
            <a:extLst>
              <a:ext uri="{FF2B5EF4-FFF2-40B4-BE49-F238E27FC236}">
                <a16:creationId xmlns:a16="http://schemas.microsoft.com/office/drawing/2014/main" id="{B41A1838-B4E2-4F8B-8AC5-F74D8D325C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66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6E46-42EA-4664-B839-9AF6DFD6954A}"/>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D4E98A51-E59C-47D4-B4AA-2D05A9D25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B4E371-6ACD-43AF-8094-91D456CAC8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B41CB787-53F2-4220-825F-DC5E63DB3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C5913D-8B9B-47E5-AF0E-1D40C2111C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E0C0DB98-58F2-4527-BC01-0DCFDA80A07D}"/>
              </a:ext>
            </a:extLst>
          </p:cNvPr>
          <p:cNvSpPr>
            <a:spLocks noGrp="1"/>
          </p:cNvSpPr>
          <p:nvPr>
            <p:ph type="dt" sz="half" idx="10"/>
          </p:nvPr>
        </p:nvSpPr>
        <p:spPr/>
        <p:txBody>
          <a:bodyPr/>
          <a:lstStyle/>
          <a:p>
            <a:fld id="{DD8BFE72-D8A4-4D40-AA79-0A5C304955E3}" type="datetime1">
              <a:rPr lang="en-US" smtClean="0"/>
              <a:t>6/29/2020</a:t>
            </a:fld>
            <a:endParaRPr lang="en-US" dirty="0"/>
          </a:p>
        </p:txBody>
      </p:sp>
      <p:sp>
        <p:nvSpPr>
          <p:cNvPr id="8" name="Footer Placeholder 7">
            <a:extLst>
              <a:ext uri="{FF2B5EF4-FFF2-40B4-BE49-F238E27FC236}">
                <a16:creationId xmlns:a16="http://schemas.microsoft.com/office/drawing/2014/main" id="{E84AA74F-C2BF-4F7B-93E3-694CCE797A0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Slide Number Placeholder 8">
            <a:extLst>
              <a:ext uri="{FF2B5EF4-FFF2-40B4-BE49-F238E27FC236}">
                <a16:creationId xmlns:a16="http://schemas.microsoft.com/office/drawing/2014/main" id="{A49FFE14-23D3-41DE-BAD3-D04113D77D2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877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2BC5-C554-4D64-89A2-4718FCA77198}"/>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F121C1A3-CA43-4870-9EF6-8E1210599A2C}"/>
              </a:ext>
            </a:extLst>
          </p:cNvPr>
          <p:cNvSpPr>
            <a:spLocks noGrp="1"/>
          </p:cNvSpPr>
          <p:nvPr>
            <p:ph type="dt" sz="half" idx="10"/>
          </p:nvPr>
        </p:nvSpPr>
        <p:spPr/>
        <p:txBody>
          <a:bodyPr/>
          <a:lstStyle/>
          <a:p>
            <a:fld id="{11C40923-9055-433D-9275-FE7D0C90D0B1}" type="datetime1">
              <a:rPr lang="en-US" smtClean="0"/>
              <a:t>6/29/2020</a:t>
            </a:fld>
            <a:endParaRPr lang="en-US" dirty="0"/>
          </a:p>
        </p:txBody>
      </p:sp>
      <p:sp>
        <p:nvSpPr>
          <p:cNvPr id="4" name="Footer Placeholder 3">
            <a:extLst>
              <a:ext uri="{FF2B5EF4-FFF2-40B4-BE49-F238E27FC236}">
                <a16:creationId xmlns:a16="http://schemas.microsoft.com/office/drawing/2014/main" id="{267418E1-5258-4112-A1BB-BFA14C28D9D2}"/>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Slide Number Placeholder 4">
            <a:extLst>
              <a:ext uri="{FF2B5EF4-FFF2-40B4-BE49-F238E27FC236}">
                <a16:creationId xmlns:a16="http://schemas.microsoft.com/office/drawing/2014/main" id="{83AE2E2E-B232-42EB-A4F7-0D4CBB8C3E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03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45CC6-1D33-47DB-BBDF-AABC6D9815A6}"/>
              </a:ext>
            </a:extLst>
          </p:cNvPr>
          <p:cNvSpPr>
            <a:spLocks noGrp="1"/>
          </p:cNvSpPr>
          <p:nvPr>
            <p:ph type="dt" sz="half" idx="10"/>
          </p:nvPr>
        </p:nvSpPr>
        <p:spPr/>
        <p:txBody>
          <a:bodyPr/>
          <a:lstStyle/>
          <a:p>
            <a:fld id="{0ED9CA65-6CCC-4EBF-8A55-8ED12E902C21}" type="datetime1">
              <a:rPr lang="en-US" smtClean="0"/>
              <a:t>6/29/2020</a:t>
            </a:fld>
            <a:endParaRPr lang="en-US" dirty="0"/>
          </a:p>
        </p:txBody>
      </p:sp>
      <p:sp>
        <p:nvSpPr>
          <p:cNvPr id="3" name="Footer Placeholder 2">
            <a:extLst>
              <a:ext uri="{FF2B5EF4-FFF2-40B4-BE49-F238E27FC236}">
                <a16:creationId xmlns:a16="http://schemas.microsoft.com/office/drawing/2014/main" id="{663C5E5C-E79F-4DAD-ADD2-8F3D6C36894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4" name="Slide Number Placeholder 3">
            <a:extLst>
              <a:ext uri="{FF2B5EF4-FFF2-40B4-BE49-F238E27FC236}">
                <a16:creationId xmlns:a16="http://schemas.microsoft.com/office/drawing/2014/main" id="{FC17EA0D-94A7-4DE3-8EB4-336FBEF8B76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38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0AA5-12EA-410A-A2C4-5C3E5BEDB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5F9E73CA-EA21-42F6-A2EE-50091F8A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2BE173D3-067C-44B6-997F-1E4D6CBB4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746C1A-0FB9-470B-9C8B-ED5881880B77}"/>
              </a:ext>
            </a:extLst>
          </p:cNvPr>
          <p:cNvSpPr>
            <a:spLocks noGrp="1"/>
          </p:cNvSpPr>
          <p:nvPr>
            <p:ph type="dt" sz="half" idx="10"/>
          </p:nvPr>
        </p:nvSpPr>
        <p:spPr/>
        <p:txBody>
          <a:bodyPr/>
          <a:lstStyle/>
          <a:p>
            <a:fld id="{83FAA1B0-F786-404D-B669-D6CCFE459176}" type="datetime1">
              <a:rPr lang="en-US" smtClean="0"/>
              <a:t>6/29/2020</a:t>
            </a:fld>
            <a:endParaRPr lang="en-US" dirty="0"/>
          </a:p>
        </p:txBody>
      </p:sp>
      <p:sp>
        <p:nvSpPr>
          <p:cNvPr id="6" name="Footer Placeholder 5">
            <a:extLst>
              <a:ext uri="{FF2B5EF4-FFF2-40B4-BE49-F238E27FC236}">
                <a16:creationId xmlns:a16="http://schemas.microsoft.com/office/drawing/2014/main" id="{EC530AFD-5405-4AA9-B194-1FBD5E79CCE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7" name="Slide Number Placeholder 6">
            <a:extLst>
              <a:ext uri="{FF2B5EF4-FFF2-40B4-BE49-F238E27FC236}">
                <a16:creationId xmlns:a16="http://schemas.microsoft.com/office/drawing/2014/main" id="{DB0FD02E-994A-4B19-8DD2-9423BAE005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26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BDBD-4555-4E4C-8F3F-11703B69E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F43CEDD5-A4E4-4920-86AF-4BDC73FEC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0A94222C-95D1-4203-9172-D09D9914B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FEF7C8-A73D-46DF-85AB-554A1B514F5B}"/>
              </a:ext>
            </a:extLst>
          </p:cNvPr>
          <p:cNvSpPr>
            <a:spLocks noGrp="1"/>
          </p:cNvSpPr>
          <p:nvPr>
            <p:ph type="dt" sz="half" idx="10"/>
          </p:nvPr>
        </p:nvSpPr>
        <p:spPr/>
        <p:txBody>
          <a:bodyPr/>
          <a:lstStyle/>
          <a:p>
            <a:fld id="{46D89733-7ECD-48B0-BB15-78A11AB46A73}" type="datetime1">
              <a:rPr lang="en-US" smtClean="0"/>
              <a:t>6/29/2020</a:t>
            </a:fld>
            <a:endParaRPr lang="en-US" dirty="0"/>
          </a:p>
        </p:txBody>
      </p:sp>
      <p:sp>
        <p:nvSpPr>
          <p:cNvPr id="6" name="Footer Placeholder 5">
            <a:extLst>
              <a:ext uri="{FF2B5EF4-FFF2-40B4-BE49-F238E27FC236}">
                <a16:creationId xmlns:a16="http://schemas.microsoft.com/office/drawing/2014/main" id="{DE753298-8B72-4CBB-BC57-277236217A3C}"/>
              </a:ext>
            </a:extLst>
          </p:cNvPr>
          <p:cNvSpPr>
            <a:spLocks noGrp="1"/>
          </p:cNvSpPr>
          <p:nvPr>
            <p:ph type="ftr" sz="quarter" idx="11"/>
          </p:nvPr>
        </p:nvSpPr>
        <p:spPr/>
        <p:txBody>
          <a:bodyPr/>
          <a:lstStyle/>
          <a:p>
            <a:r>
              <a:rPr lang="en-US"/>
              <a:t>Begrenset distribusjon. Inneholder personopplysninger</a:t>
            </a:r>
            <a:endParaRPr lang="en-US" dirty="0"/>
          </a:p>
        </p:txBody>
      </p:sp>
      <p:sp>
        <p:nvSpPr>
          <p:cNvPr id="7" name="Slide Number Placeholder 6">
            <a:extLst>
              <a:ext uri="{FF2B5EF4-FFF2-40B4-BE49-F238E27FC236}">
                <a16:creationId xmlns:a16="http://schemas.microsoft.com/office/drawing/2014/main" id="{F23326BE-3236-47FD-9064-C2880A6768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05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64859-44EE-4C0F-A9DD-6A612F3C9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39454E3-013E-4A2C-8E89-2BA274637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93C51D5-0918-4536-9140-DD2B25BC2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FABA9-B924-4EF6-8898-9B43164F1EF6}" type="datetime1">
              <a:rPr lang="en-US" smtClean="0"/>
              <a:t>6/29/2020</a:t>
            </a:fld>
            <a:endParaRPr lang="en-US" dirty="0"/>
          </a:p>
        </p:txBody>
      </p:sp>
      <p:sp>
        <p:nvSpPr>
          <p:cNvPr id="5" name="Footer Placeholder 4">
            <a:extLst>
              <a:ext uri="{FF2B5EF4-FFF2-40B4-BE49-F238E27FC236}">
                <a16:creationId xmlns:a16="http://schemas.microsoft.com/office/drawing/2014/main" id="{7928508A-A5CD-48BD-A4B7-FF4C0A6C8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Begrenset distribusjon. Inneholder personopplysninger</a:t>
            </a:r>
            <a:endParaRPr lang="en-US" dirty="0"/>
          </a:p>
        </p:txBody>
      </p:sp>
      <p:sp>
        <p:nvSpPr>
          <p:cNvPr id="6" name="Slide Number Placeholder 5">
            <a:extLst>
              <a:ext uri="{FF2B5EF4-FFF2-40B4-BE49-F238E27FC236}">
                <a16:creationId xmlns:a16="http://schemas.microsoft.com/office/drawing/2014/main" id="{E55579D6-CD77-4672-94C9-D28497E4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38192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slide" Target="slide1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slide" Target="slide1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27.xml"/><Relationship Id="rId18" Type="http://schemas.openxmlformats.org/officeDocument/2006/relationships/slide" Target="slide37.xml"/><Relationship Id="rId26" Type="http://schemas.openxmlformats.org/officeDocument/2006/relationships/slide" Target="slide56.xml"/><Relationship Id="rId21" Type="http://schemas.openxmlformats.org/officeDocument/2006/relationships/slide" Target="slide46.xml"/><Relationship Id="rId34" Type="http://schemas.openxmlformats.org/officeDocument/2006/relationships/slide" Target="slide66.xml"/><Relationship Id="rId7" Type="http://schemas.openxmlformats.org/officeDocument/2006/relationships/slide" Target="slide11.xml"/><Relationship Id="rId12" Type="http://schemas.openxmlformats.org/officeDocument/2006/relationships/slide" Target="slide25.xml"/><Relationship Id="rId17" Type="http://schemas.openxmlformats.org/officeDocument/2006/relationships/slide" Target="slide35.xml"/><Relationship Id="rId25" Type="http://schemas.openxmlformats.org/officeDocument/2006/relationships/slide" Target="slide54.xml"/><Relationship Id="rId33" Type="http://schemas.openxmlformats.org/officeDocument/2006/relationships/slide" Target="slide65.xml"/><Relationship Id="rId38" Type="http://schemas.openxmlformats.org/officeDocument/2006/relationships/slide" Target="slide70.xml"/><Relationship Id="rId2" Type="http://schemas.openxmlformats.org/officeDocument/2006/relationships/slide" Target="slide3.xml"/><Relationship Id="rId16" Type="http://schemas.openxmlformats.org/officeDocument/2006/relationships/slide" Target="slide33.xml"/><Relationship Id="rId20" Type="http://schemas.openxmlformats.org/officeDocument/2006/relationships/slide" Target="slide44.xml"/><Relationship Id="rId29" Type="http://schemas.openxmlformats.org/officeDocument/2006/relationships/slide" Target="slide61.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22.xml"/><Relationship Id="rId24" Type="http://schemas.openxmlformats.org/officeDocument/2006/relationships/slide" Target="slide50.xml"/><Relationship Id="rId32" Type="http://schemas.openxmlformats.org/officeDocument/2006/relationships/slide" Target="slide64.xml"/><Relationship Id="rId37" Type="http://schemas.openxmlformats.org/officeDocument/2006/relationships/slide" Target="slide69.xml"/><Relationship Id="rId5" Type="http://schemas.openxmlformats.org/officeDocument/2006/relationships/slide" Target="slide7.xml"/><Relationship Id="rId15" Type="http://schemas.openxmlformats.org/officeDocument/2006/relationships/slide" Target="slide30.xml"/><Relationship Id="rId23" Type="http://schemas.openxmlformats.org/officeDocument/2006/relationships/slide" Target="slide49.xml"/><Relationship Id="rId28" Type="http://schemas.openxmlformats.org/officeDocument/2006/relationships/slide" Target="slide60.xml"/><Relationship Id="rId36" Type="http://schemas.openxmlformats.org/officeDocument/2006/relationships/slide" Target="slide68.xml"/><Relationship Id="rId10" Type="http://schemas.openxmlformats.org/officeDocument/2006/relationships/slide" Target="slide21.xml"/><Relationship Id="rId19" Type="http://schemas.openxmlformats.org/officeDocument/2006/relationships/slide" Target="slide39.xml"/><Relationship Id="rId31" Type="http://schemas.openxmlformats.org/officeDocument/2006/relationships/slide" Target="slide63.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3.xml"/><Relationship Id="rId22" Type="http://schemas.openxmlformats.org/officeDocument/2006/relationships/slide" Target="slide48.xml"/><Relationship Id="rId27" Type="http://schemas.openxmlformats.org/officeDocument/2006/relationships/slide" Target="slide59.xml"/><Relationship Id="rId30" Type="http://schemas.openxmlformats.org/officeDocument/2006/relationships/slide" Target="slide62.xml"/><Relationship Id="rId35" Type="http://schemas.openxmlformats.org/officeDocument/2006/relationships/slide" Target="slide67.xml"/><Relationship Id="rId8" Type="http://schemas.openxmlformats.org/officeDocument/2006/relationships/slide" Target="slide12.xml"/><Relationship Id="rId3"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hyperlink" Target="mailto:ikt@m314alta.org" TargetMode="External"/><Relationship Id="rId2" Type="http://schemas.openxmlformats.org/officeDocument/2006/relationships/hyperlink" Target="mailto:utvikler@m314alta.org"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hyperlink" Target="mailto:utvikler@m314alta.org" TargetMode="Externa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36.png"/><Relationship Id="rId4" Type="http://schemas.openxmlformats.org/officeDocument/2006/relationships/slide" Target="slide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36.png"/><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909000"/>
            <a:ext cx="7766936" cy="1646302"/>
          </a:xfrm>
        </p:spPr>
        <p:txBody>
          <a:bodyPr/>
          <a:lstStyle/>
          <a:p>
            <a:r>
              <a:rPr lang="nb-NO" dirty="0"/>
              <a:t>Brukerhåndbok</a:t>
            </a:r>
          </a:p>
        </p:txBody>
      </p:sp>
      <p:sp>
        <p:nvSpPr>
          <p:cNvPr id="3" name="Subtitle 2"/>
          <p:cNvSpPr>
            <a:spLocks noGrp="1"/>
          </p:cNvSpPr>
          <p:nvPr>
            <p:ph type="subTitle" idx="1"/>
          </p:nvPr>
        </p:nvSpPr>
        <p:spPr>
          <a:xfrm>
            <a:off x="1507067" y="3069001"/>
            <a:ext cx="7766936" cy="2078732"/>
          </a:xfrm>
        </p:spPr>
        <p:txBody>
          <a:bodyPr>
            <a:noAutofit/>
          </a:bodyPr>
          <a:lstStyle/>
          <a:p>
            <a:r>
              <a:rPr lang="nb-NO" sz="3600" dirty="0">
                <a:solidFill>
                  <a:srgbClr val="FF0000"/>
                </a:solidFill>
              </a:rPr>
              <a:t>Venneforeningen for Veteranfartøyet M314 ALTA </a:t>
            </a:r>
          </a:p>
          <a:p>
            <a:r>
              <a:rPr lang="nb-NO" sz="3600" dirty="0"/>
              <a:t>ADMINISTRASJON AV</a:t>
            </a:r>
          </a:p>
          <a:p>
            <a:r>
              <a:rPr lang="nb-NO" sz="3600" dirty="0"/>
              <a:t>MEDLEMMER OG ARRANGEMENTER</a:t>
            </a:r>
          </a:p>
        </p:txBody>
      </p:sp>
      <p:sp>
        <p:nvSpPr>
          <p:cNvPr id="5" name="TextBox 4"/>
          <p:cNvSpPr txBox="1"/>
          <p:nvPr/>
        </p:nvSpPr>
        <p:spPr>
          <a:xfrm>
            <a:off x="4656000" y="5764334"/>
            <a:ext cx="1898276" cy="369332"/>
          </a:xfrm>
          <a:prstGeom prst="rect">
            <a:avLst/>
          </a:prstGeom>
          <a:noFill/>
        </p:spPr>
        <p:txBody>
          <a:bodyPr wrap="none" rtlCol="0">
            <a:spAutoFit/>
          </a:bodyPr>
          <a:lstStyle/>
          <a:p>
            <a:pPr algn="ctr"/>
            <a:r>
              <a:rPr lang="en-US" dirty="0" err="1"/>
              <a:t>Klikk</a:t>
            </a:r>
            <a:r>
              <a:rPr lang="en-US" dirty="0"/>
              <a:t> </a:t>
            </a:r>
            <a:r>
              <a:rPr lang="en-US" dirty="0" err="1"/>
              <a:t>på</a:t>
            </a:r>
            <a:r>
              <a:rPr lang="en-US" dirty="0"/>
              <a:t> </a:t>
            </a:r>
            <a:r>
              <a:rPr lang="en-US" dirty="0" err="1"/>
              <a:t>skjermen</a:t>
            </a:r>
            <a:r>
              <a:rPr lang="en-US" dirty="0"/>
              <a:t>!</a:t>
            </a:r>
            <a:endParaRPr lang="nb-NO" dirty="0"/>
          </a:p>
        </p:txBody>
      </p:sp>
      <p:sp>
        <p:nvSpPr>
          <p:cNvPr id="6" name="TextBox 5">
            <a:extLst>
              <a:ext uri="{FF2B5EF4-FFF2-40B4-BE49-F238E27FC236}">
                <a16:creationId xmlns:a16="http://schemas.microsoft.com/office/drawing/2014/main" id="{3EFA4482-29BC-4D58-BC46-82CF7F464E23}"/>
              </a:ext>
            </a:extLst>
          </p:cNvPr>
          <p:cNvSpPr txBox="1"/>
          <p:nvPr/>
        </p:nvSpPr>
        <p:spPr>
          <a:xfrm>
            <a:off x="4585467" y="5395002"/>
            <a:ext cx="2039341" cy="369332"/>
          </a:xfrm>
          <a:prstGeom prst="rect">
            <a:avLst/>
          </a:prstGeom>
          <a:noFill/>
        </p:spPr>
        <p:txBody>
          <a:bodyPr wrap="none" rtlCol="0">
            <a:spAutoFit/>
          </a:bodyPr>
          <a:lstStyle/>
          <a:p>
            <a:pPr algn="ctr"/>
            <a:r>
              <a:rPr lang="nb-NO" dirty="0">
                <a:solidFill>
                  <a:srgbClr val="4472C4"/>
                </a:solidFill>
              </a:rPr>
              <a:t>Ajour pr 9 jan 2020</a:t>
            </a:r>
          </a:p>
        </p:txBody>
      </p:sp>
    </p:spTree>
    <p:extLst>
      <p:ext uri="{BB962C8B-B14F-4D97-AF65-F5344CB8AC3E}">
        <p14:creationId xmlns:p14="http://schemas.microsoft.com/office/powerpoint/2010/main" val="284507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social media post&#10;&#10;Description automatically generated">
            <a:extLst>
              <a:ext uri="{FF2B5EF4-FFF2-40B4-BE49-F238E27FC236}">
                <a16:creationId xmlns:a16="http://schemas.microsoft.com/office/drawing/2014/main" id="{76C09228-359B-4C9A-BD12-6DEBA05BA940}"/>
              </a:ext>
            </a:extLst>
          </p:cNvPr>
          <p:cNvPicPr>
            <a:picLocks noChangeAspect="1"/>
          </p:cNvPicPr>
          <p:nvPr/>
        </p:nvPicPr>
        <p:blipFill>
          <a:blip r:embed="rId2"/>
          <a:stretch>
            <a:fillRect/>
          </a:stretch>
        </p:blipFill>
        <p:spPr>
          <a:xfrm>
            <a:off x="5839181" y="1573612"/>
            <a:ext cx="5986870" cy="3658268"/>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p:txBody>
          <a:bodyPr anchor="t">
            <a:normAutofit/>
          </a:bodyPr>
          <a:lstStyle/>
          <a:p>
            <a:r>
              <a:rPr lang="nb-NO" dirty="0"/>
              <a:t>Hovedmeny – Medlemsadministrasjon (2)</a:t>
            </a:r>
          </a:p>
        </p:txBody>
      </p:sp>
      <p:sp>
        <p:nvSpPr>
          <p:cNvPr id="11" name="Content Placeholder 10"/>
          <p:cNvSpPr>
            <a:spLocks noGrp="1"/>
          </p:cNvSpPr>
          <p:nvPr>
            <p:ph idx="1"/>
          </p:nvPr>
        </p:nvSpPr>
        <p:spPr>
          <a:xfrm>
            <a:off x="677334" y="1269000"/>
            <a:ext cx="5238666" cy="5223875"/>
          </a:xfrm>
        </p:spPr>
        <p:txBody>
          <a:bodyPr>
            <a:normAutofit/>
          </a:bodyPr>
          <a:lstStyle/>
          <a:p>
            <a:pPr marL="0" indent="0">
              <a:buNone/>
            </a:pPr>
            <a:r>
              <a:rPr lang="en-US" dirty="0"/>
              <a:t>Denne </a:t>
            </a:r>
            <a:r>
              <a:rPr lang="en-US" dirty="0" err="1"/>
              <a:t>menyen</a:t>
            </a:r>
            <a:r>
              <a:rPr lang="en-US" dirty="0"/>
              <a:t> </a:t>
            </a:r>
            <a:r>
              <a:rPr lang="en-US" dirty="0" err="1"/>
              <a:t>gir</a:t>
            </a:r>
            <a:r>
              <a:rPr lang="en-US" dirty="0"/>
              <a:t> </a:t>
            </a:r>
            <a:r>
              <a:rPr lang="en-US" dirty="0" err="1"/>
              <a:t>også</a:t>
            </a:r>
            <a:r>
              <a:rPr lang="en-US" dirty="0"/>
              <a:t> </a:t>
            </a:r>
            <a:r>
              <a:rPr lang="en-US" dirty="0" err="1"/>
              <a:t>adgang</a:t>
            </a:r>
            <a:r>
              <a:rPr lang="en-US" dirty="0"/>
              <a:t> </a:t>
            </a:r>
            <a:r>
              <a:rPr lang="en-US" dirty="0" err="1"/>
              <a:t>til</a:t>
            </a:r>
            <a:r>
              <a:rPr lang="en-US" dirty="0"/>
              <a:t> administrative register, </a:t>
            </a:r>
            <a:r>
              <a:rPr lang="en-US" dirty="0" err="1"/>
              <a:t>som</a:t>
            </a:r>
            <a:r>
              <a:rPr lang="en-US" dirty="0"/>
              <a:t>:</a:t>
            </a:r>
          </a:p>
          <a:p>
            <a:r>
              <a:rPr lang="en-US" dirty="0" err="1"/>
              <a:t>Hvem</a:t>
            </a:r>
            <a:r>
              <a:rPr lang="en-US" dirty="0"/>
              <a:t> </a:t>
            </a:r>
            <a:r>
              <a:rPr lang="en-US" dirty="0" err="1"/>
              <a:t>som</a:t>
            </a:r>
            <a:r>
              <a:rPr lang="en-US" dirty="0"/>
              <a:t> </a:t>
            </a:r>
            <a:r>
              <a:rPr lang="en-US" dirty="0" err="1"/>
              <a:t>utgjør</a:t>
            </a:r>
            <a:r>
              <a:rPr lang="en-US" dirty="0"/>
              <a:t> </a:t>
            </a:r>
            <a:r>
              <a:rPr lang="en-US" dirty="0" err="1"/>
              <a:t>stambesetningen</a:t>
            </a:r>
            <a:r>
              <a:rPr lang="en-US" dirty="0"/>
              <a:t>. </a:t>
            </a:r>
          </a:p>
          <a:p>
            <a:r>
              <a:rPr lang="en-US" dirty="0" err="1"/>
              <a:t>Hvem</a:t>
            </a:r>
            <a:r>
              <a:rPr lang="en-US" dirty="0"/>
              <a:t> </a:t>
            </a:r>
            <a:r>
              <a:rPr lang="en-US" dirty="0" err="1"/>
              <a:t>som</a:t>
            </a:r>
            <a:r>
              <a:rPr lang="en-US" dirty="0"/>
              <a:t> har </a:t>
            </a:r>
            <a:r>
              <a:rPr lang="en-US" dirty="0" err="1"/>
              <a:t>mottatt</a:t>
            </a:r>
            <a:r>
              <a:rPr lang="en-US" dirty="0"/>
              <a:t> ID-</a:t>
            </a:r>
            <a:r>
              <a:rPr lang="en-US" dirty="0" err="1"/>
              <a:t>kort</a:t>
            </a:r>
            <a:r>
              <a:rPr lang="en-US" dirty="0"/>
              <a:t> </a:t>
            </a:r>
            <a:r>
              <a:rPr lang="en-US" dirty="0" err="1"/>
              <a:t>og</a:t>
            </a:r>
            <a:r>
              <a:rPr lang="en-US" dirty="0"/>
              <a:t> </a:t>
            </a:r>
            <a:r>
              <a:rPr lang="en-US" dirty="0" err="1"/>
              <a:t>parkeringsoblater</a:t>
            </a:r>
            <a:r>
              <a:rPr lang="en-US" dirty="0"/>
              <a:t>, </a:t>
            </a:r>
            <a:r>
              <a:rPr lang="en-US" dirty="0" err="1"/>
              <a:t>samt</a:t>
            </a:r>
            <a:r>
              <a:rPr lang="en-US" dirty="0"/>
              <a:t> </a:t>
            </a:r>
            <a:r>
              <a:rPr lang="en-US" dirty="0" err="1"/>
              <a:t>hovednøkkel</a:t>
            </a:r>
            <a:r>
              <a:rPr lang="en-US" dirty="0"/>
              <a:t>.</a:t>
            </a:r>
          </a:p>
          <a:p>
            <a:r>
              <a:rPr lang="en-US" dirty="0" err="1"/>
              <a:t>Hvem</a:t>
            </a:r>
            <a:r>
              <a:rPr lang="en-US" dirty="0"/>
              <a:t> </a:t>
            </a:r>
            <a:r>
              <a:rPr lang="en-US" dirty="0" err="1"/>
              <a:t>som</a:t>
            </a:r>
            <a:r>
              <a:rPr lang="en-US" dirty="0"/>
              <a:t> har </a:t>
            </a:r>
            <a:r>
              <a:rPr lang="en-US" dirty="0" err="1"/>
              <a:t>mottatt</a:t>
            </a:r>
            <a:r>
              <a:rPr lang="en-US" dirty="0"/>
              <a:t> </a:t>
            </a:r>
            <a:r>
              <a:rPr lang="en-US" dirty="0" err="1"/>
              <a:t>hvilke</a:t>
            </a:r>
            <a:r>
              <a:rPr lang="en-US" dirty="0"/>
              <a:t> av </a:t>
            </a:r>
            <a:r>
              <a:rPr lang="en-US" dirty="0" err="1"/>
              <a:t>fartøyslagets</a:t>
            </a:r>
            <a:r>
              <a:rPr lang="en-US" dirty="0"/>
              <a:t> </a:t>
            </a:r>
            <a:r>
              <a:rPr lang="en-US" dirty="0" err="1"/>
              <a:t>effekter</a:t>
            </a:r>
            <a:r>
              <a:rPr lang="en-US" dirty="0"/>
              <a:t>.</a:t>
            </a:r>
          </a:p>
          <a:p>
            <a:r>
              <a:rPr lang="en-US" dirty="0" err="1"/>
              <a:t>Hvem</a:t>
            </a:r>
            <a:r>
              <a:rPr lang="en-US" dirty="0"/>
              <a:t> </a:t>
            </a:r>
            <a:r>
              <a:rPr lang="en-US" dirty="0" err="1"/>
              <a:t>som</a:t>
            </a:r>
            <a:r>
              <a:rPr lang="en-US" dirty="0"/>
              <a:t> </a:t>
            </a:r>
            <a:r>
              <a:rPr lang="en-US" dirty="0" err="1"/>
              <a:t>er</a:t>
            </a:r>
            <a:r>
              <a:rPr lang="en-US" dirty="0"/>
              <a:t> </a:t>
            </a:r>
            <a:r>
              <a:rPr lang="en-US" dirty="0" err="1"/>
              <a:t>stemmeberettigete</a:t>
            </a:r>
            <a:r>
              <a:rPr lang="en-US" dirty="0"/>
              <a:t>/har </a:t>
            </a:r>
            <a:r>
              <a:rPr lang="en-US" dirty="0" err="1"/>
              <a:t>betalt</a:t>
            </a:r>
            <a:r>
              <a:rPr lang="en-US" dirty="0"/>
              <a:t> </a:t>
            </a:r>
            <a:r>
              <a:rPr lang="en-US" dirty="0" err="1"/>
              <a:t>kontingent</a:t>
            </a:r>
            <a:r>
              <a:rPr lang="en-US" dirty="0"/>
              <a:t>,</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10</a:t>
            </a:fld>
            <a:endParaRPr lang="en-US"/>
          </a:p>
        </p:txBody>
      </p:sp>
      <p:sp>
        <p:nvSpPr>
          <p:cNvPr id="3" name="Plassholder for bunntekst 2">
            <a:extLst>
              <a:ext uri="{FF2B5EF4-FFF2-40B4-BE49-F238E27FC236}">
                <a16:creationId xmlns:a16="http://schemas.microsoft.com/office/drawing/2014/main" id="{E3418305-6B95-4A4F-80C3-80AB1C206FF5}"/>
              </a:ext>
            </a:extLst>
          </p:cNvPr>
          <p:cNvSpPr>
            <a:spLocks noGrp="1"/>
          </p:cNvSpPr>
          <p:nvPr>
            <p:ph type="ftr" sz="quarter" idx="11"/>
          </p:nvPr>
        </p:nvSpPr>
        <p:spPr/>
        <p:txBody>
          <a:bodyPr/>
          <a:lstStyle/>
          <a:p>
            <a:r>
              <a:rPr lang="en-US"/>
              <a:t>Begrenset distribusjon. Inneholder personopplysninger</a:t>
            </a:r>
            <a:endParaRPr lang="en-US" dirty="0"/>
          </a:p>
        </p:txBody>
      </p:sp>
      <p:cxnSp>
        <p:nvCxnSpPr>
          <p:cNvPr id="9" name="Straight Arrow Connector 8">
            <a:extLst>
              <a:ext uri="{FF2B5EF4-FFF2-40B4-BE49-F238E27FC236}">
                <a16:creationId xmlns:a16="http://schemas.microsoft.com/office/drawing/2014/main" id="{23F2E5C6-E826-4A06-8C9A-336E4D7EED3C}"/>
              </a:ext>
            </a:extLst>
          </p:cNvPr>
          <p:cNvCxnSpPr>
            <a:cxnSpLocks/>
          </p:cNvCxnSpPr>
          <p:nvPr/>
        </p:nvCxnSpPr>
        <p:spPr>
          <a:xfrm flipV="1">
            <a:off x="4476000" y="3612875"/>
            <a:ext cx="4327781" cy="87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0244B-2DBD-490A-AC42-612FBFEC2755}"/>
              </a:ext>
            </a:extLst>
          </p:cNvPr>
          <p:cNvCxnSpPr>
            <a:cxnSpLocks/>
          </p:cNvCxnSpPr>
          <p:nvPr/>
        </p:nvCxnSpPr>
        <p:spPr>
          <a:xfrm flipV="1">
            <a:off x="3576000" y="2523090"/>
            <a:ext cx="3960000" cy="1859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201765-64FF-4B8F-B397-7D359AD76311}"/>
              </a:ext>
            </a:extLst>
          </p:cNvPr>
          <p:cNvCxnSpPr>
            <a:cxnSpLocks/>
          </p:cNvCxnSpPr>
          <p:nvPr/>
        </p:nvCxnSpPr>
        <p:spPr>
          <a:xfrm flipV="1">
            <a:off x="5646000" y="3895516"/>
            <a:ext cx="3157781" cy="583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36AA40-E6B9-4453-B61A-A90706B9A95F}"/>
              </a:ext>
            </a:extLst>
          </p:cNvPr>
          <p:cNvCxnSpPr>
            <a:cxnSpLocks/>
          </p:cNvCxnSpPr>
          <p:nvPr/>
        </p:nvCxnSpPr>
        <p:spPr>
          <a:xfrm flipV="1">
            <a:off x="5320810" y="4139399"/>
            <a:ext cx="3617970" cy="1742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Action Button: Go Home 11">
            <a:hlinkClick r:id="rId3" action="ppaction://hlinksldjump" highlightClick="1"/>
            <a:extLst>
              <a:ext uri="{FF2B5EF4-FFF2-40B4-BE49-F238E27FC236}">
                <a16:creationId xmlns:a16="http://schemas.microsoft.com/office/drawing/2014/main" id="{CA4581FD-6780-4DB3-831A-88973CE9FFD1}"/>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7CEC74C0-6943-48F0-9684-E002DFACDDD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4CB6A990-2480-4691-A68F-AED8C7142A8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79339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Medlemsopplysninger</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918752"/>
            <a:ext cx="11230094" cy="4340297"/>
          </a:xfrm>
        </p:spPr>
        <p:txBody>
          <a:bodyPr>
            <a:normAutofit/>
          </a:bodyPr>
          <a:lstStyle/>
          <a:p>
            <a:pPr marL="0" indent="0">
              <a:lnSpc>
                <a:spcPct val="90000"/>
              </a:lnSpc>
              <a:buNone/>
            </a:pPr>
            <a:r>
              <a:rPr lang="nb-NO" sz="2000" dirty="0"/>
              <a:t>Når du har valgt medlem, kommer bildet med medlemmers detaljer opp. </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11</a:t>
            </a:fld>
            <a:endParaRPr lang="en-US"/>
          </a:p>
        </p:txBody>
      </p:sp>
      <p:sp>
        <p:nvSpPr>
          <p:cNvPr id="5" name="Plassholder for bunntekst 4">
            <a:extLst>
              <a:ext uri="{FF2B5EF4-FFF2-40B4-BE49-F238E27FC236}">
                <a16:creationId xmlns:a16="http://schemas.microsoft.com/office/drawing/2014/main" id="{F10DE465-D315-49BB-997A-30B2959B5E8E}"/>
              </a:ext>
            </a:extLst>
          </p:cNvPr>
          <p:cNvSpPr>
            <a:spLocks noGrp="1"/>
          </p:cNvSpPr>
          <p:nvPr>
            <p:ph type="ftr" sz="quarter" idx="11"/>
          </p:nvPr>
        </p:nvSpPr>
        <p:spPr/>
        <p:txBody>
          <a:bodyPr/>
          <a:lstStyle/>
          <a:p>
            <a:r>
              <a:rPr lang="en-US"/>
              <a:t>Begrenset distribusjon. Inneholder personopplysninger</a:t>
            </a:r>
            <a:endParaRPr lang="en-US" dirty="0"/>
          </a:p>
        </p:txBody>
      </p:sp>
      <p:sp>
        <p:nvSpPr>
          <p:cNvPr id="23" name="Action Button: Go Home 22">
            <a:hlinkClick r:id="rId2" action="ppaction://hlinksldjump" highlightClick="1"/>
            <a:extLst>
              <a:ext uri="{FF2B5EF4-FFF2-40B4-BE49-F238E27FC236}">
                <a16:creationId xmlns:a16="http://schemas.microsoft.com/office/drawing/2014/main" id="{23CFF6E9-C849-4BA3-A1DA-0EDC16CA13D6}"/>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4" name="Action Button: Go Forward or Next 23">
            <a:hlinkClick r:id="" action="ppaction://hlinkshowjump?jump=nextslide" highlightClick="1"/>
            <a:extLst>
              <a:ext uri="{FF2B5EF4-FFF2-40B4-BE49-F238E27FC236}">
                <a16:creationId xmlns:a16="http://schemas.microsoft.com/office/drawing/2014/main" id="{C8BEE46A-F333-4402-90D4-31455BD0B1C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9" name="Picture 8" descr="A screenshot of a cell phone&#10;&#10;Description automatically generated">
            <a:extLst>
              <a:ext uri="{FF2B5EF4-FFF2-40B4-BE49-F238E27FC236}">
                <a16:creationId xmlns:a16="http://schemas.microsoft.com/office/drawing/2014/main" id="{A7FD1F07-25C8-4AAF-96FC-884582666B36}"/>
              </a:ext>
            </a:extLst>
          </p:cNvPr>
          <p:cNvPicPr>
            <a:picLocks noChangeAspect="1"/>
          </p:cNvPicPr>
          <p:nvPr/>
        </p:nvPicPr>
        <p:blipFill>
          <a:blip r:embed="rId3"/>
          <a:stretch>
            <a:fillRect/>
          </a:stretch>
        </p:blipFill>
        <p:spPr>
          <a:xfrm>
            <a:off x="1993142" y="1269000"/>
            <a:ext cx="8186251" cy="4852287"/>
          </a:xfrm>
          <a:prstGeom prst="rect">
            <a:avLst/>
          </a:prstGeom>
        </p:spPr>
      </p:pic>
      <p:sp>
        <p:nvSpPr>
          <p:cNvPr id="26" name="Action Button: Go Back or Previous 25">
            <a:hlinkClick r:id="" action="ppaction://hlinkshowjump?jump=previousslide" highlightClick="1"/>
            <a:extLst>
              <a:ext uri="{FF2B5EF4-FFF2-40B4-BE49-F238E27FC236}">
                <a16:creationId xmlns:a16="http://schemas.microsoft.com/office/drawing/2014/main" id="{455F1605-C943-4550-B048-00A6312434C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8" name="Bildeforklaring: bøyd linje 7">
            <a:extLst>
              <a:ext uri="{FF2B5EF4-FFF2-40B4-BE49-F238E27FC236}">
                <a16:creationId xmlns:a16="http://schemas.microsoft.com/office/drawing/2014/main" id="{35040BAE-BCCC-4325-A59C-0C61C7DED833}"/>
              </a:ext>
            </a:extLst>
          </p:cNvPr>
          <p:cNvSpPr/>
          <p:nvPr/>
        </p:nvSpPr>
        <p:spPr>
          <a:xfrm>
            <a:off x="268763" y="1664957"/>
            <a:ext cx="1458666" cy="850049"/>
          </a:xfrm>
          <a:prstGeom prst="borderCallout2">
            <a:avLst>
              <a:gd name="adj1" fmla="val 30534"/>
              <a:gd name="adj2" fmla="val 108303"/>
              <a:gd name="adj3" fmla="val 30533"/>
              <a:gd name="adj4" fmla="val 124288"/>
              <a:gd name="adj5" fmla="val 56058"/>
              <a:gd name="adj6" fmla="val 13541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err="1">
                <a:solidFill>
                  <a:schemeClr val="accent1"/>
                </a:solidFill>
              </a:rPr>
              <a:t>Kontakt</a:t>
            </a:r>
            <a:r>
              <a:rPr lang="en-US" sz="1600" b="1" dirty="0">
                <a:solidFill>
                  <a:schemeClr val="accent1"/>
                </a:solidFill>
              </a:rPr>
              <a:t> info</a:t>
            </a:r>
            <a:endParaRPr lang="nb-NO" sz="1600" b="1" dirty="0">
              <a:solidFill>
                <a:schemeClr val="accent1"/>
              </a:solidFill>
            </a:endParaRPr>
          </a:p>
        </p:txBody>
      </p:sp>
      <p:sp>
        <p:nvSpPr>
          <p:cNvPr id="19" name="Bildeforklaring: bøyd linje 7">
            <a:extLst>
              <a:ext uri="{FF2B5EF4-FFF2-40B4-BE49-F238E27FC236}">
                <a16:creationId xmlns:a16="http://schemas.microsoft.com/office/drawing/2014/main" id="{B7EC7871-1530-4681-9D6F-CC8A44E17E67}"/>
              </a:ext>
            </a:extLst>
          </p:cNvPr>
          <p:cNvSpPr/>
          <p:nvPr/>
        </p:nvSpPr>
        <p:spPr>
          <a:xfrm>
            <a:off x="268763" y="3102995"/>
            <a:ext cx="1458666" cy="850049"/>
          </a:xfrm>
          <a:prstGeom prst="borderCallout2">
            <a:avLst>
              <a:gd name="adj1" fmla="val 30534"/>
              <a:gd name="adj2" fmla="val 108303"/>
              <a:gd name="adj3" fmla="val 30533"/>
              <a:gd name="adj4" fmla="val 124288"/>
              <a:gd name="adj5" fmla="val 56058"/>
              <a:gd name="adj6" fmla="val 13541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accent1"/>
                </a:solidFill>
              </a:rPr>
              <a:t>Info om </a:t>
            </a:r>
            <a:r>
              <a:rPr lang="en-US" sz="1600" b="1" dirty="0" err="1">
                <a:solidFill>
                  <a:schemeClr val="accent1"/>
                </a:solidFill>
              </a:rPr>
              <a:t>medlemskap</a:t>
            </a:r>
            <a:endParaRPr lang="nb-NO" sz="1600" b="1" dirty="0">
              <a:solidFill>
                <a:schemeClr val="accent1"/>
              </a:solidFill>
            </a:endParaRPr>
          </a:p>
        </p:txBody>
      </p:sp>
      <p:sp>
        <p:nvSpPr>
          <p:cNvPr id="20" name="Bildeforklaring: bøyd linje 7">
            <a:extLst>
              <a:ext uri="{FF2B5EF4-FFF2-40B4-BE49-F238E27FC236}">
                <a16:creationId xmlns:a16="http://schemas.microsoft.com/office/drawing/2014/main" id="{05DF7DA5-1A87-4039-9B86-CF84349F737A}"/>
              </a:ext>
            </a:extLst>
          </p:cNvPr>
          <p:cNvSpPr/>
          <p:nvPr/>
        </p:nvSpPr>
        <p:spPr>
          <a:xfrm>
            <a:off x="268763" y="4378951"/>
            <a:ext cx="1458666" cy="850049"/>
          </a:xfrm>
          <a:prstGeom prst="borderCallout2">
            <a:avLst>
              <a:gd name="adj1" fmla="val 30534"/>
              <a:gd name="adj2" fmla="val 108303"/>
              <a:gd name="adj3" fmla="val 30533"/>
              <a:gd name="adj4" fmla="val 124288"/>
              <a:gd name="adj5" fmla="val 56058"/>
              <a:gd name="adj6" fmla="val 13541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accent1"/>
                </a:solidFill>
              </a:rPr>
              <a:t>Info om </a:t>
            </a:r>
            <a:r>
              <a:rPr lang="en-US" sz="1600" b="1" dirty="0" err="1">
                <a:solidFill>
                  <a:schemeClr val="accent1"/>
                </a:solidFill>
              </a:rPr>
              <a:t>seilende</a:t>
            </a:r>
            <a:r>
              <a:rPr lang="en-US" sz="1600" b="1" dirty="0">
                <a:solidFill>
                  <a:schemeClr val="accent1"/>
                </a:solidFill>
              </a:rPr>
              <a:t> </a:t>
            </a:r>
            <a:r>
              <a:rPr lang="en-US" sz="1600" b="1" dirty="0" err="1">
                <a:solidFill>
                  <a:schemeClr val="accent1"/>
                </a:solidFill>
              </a:rPr>
              <a:t>besetning</a:t>
            </a:r>
            <a:endParaRPr lang="nb-NO" sz="1600" b="1" dirty="0">
              <a:solidFill>
                <a:schemeClr val="accent1"/>
              </a:solidFill>
            </a:endParaRPr>
          </a:p>
        </p:txBody>
      </p:sp>
      <p:sp>
        <p:nvSpPr>
          <p:cNvPr id="6" name="TextBox 5">
            <a:extLst>
              <a:ext uri="{FF2B5EF4-FFF2-40B4-BE49-F238E27FC236}">
                <a16:creationId xmlns:a16="http://schemas.microsoft.com/office/drawing/2014/main" id="{3F34248C-F799-4F4B-A543-E963C3E412CD}"/>
              </a:ext>
            </a:extLst>
          </p:cNvPr>
          <p:cNvSpPr txBox="1"/>
          <p:nvPr/>
        </p:nvSpPr>
        <p:spPr>
          <a:xfrm>
            <a:off x="10330558" y="4486872"/>
            <a:ext cx="1425705" cy="861774"/>
          </a:xfrm>
          <a:prstGeom prst="rect">
            <a:avLst/>
          </a:prstGeom>
          <a:noFill/>
        </p:spPr>
        <p:txBody>
          <a:bodyPr wrap="square" rtlCol="0">
            <a:spAutoFit/>
          </a:bodyPr>
          <a:lstStyle/>
          <a:p>
            <a:r>
              <a:rPr lang="nb-NO" sz="1000" dirty="0">
                <a:solidFill>
                  <a:srgbClr val="FF0000"/>
                </a:solidFill>
              </a:rPr>
              <a:t>Data under "Besetningsrelatert" vises kun hvis medlemmet er "Seilende"!</a:t>
            </a:r>
          </a:p>
        </p:txBody>
      </p:sp>
      <p:cxnSp>
        <p:nvCxnSpPr>
          <p:cNvPr id="8" name="Straight Arrow Connector 7">
            <a:extLst>
              <a:ext uri="{FF2B5EF4-FFF2-40B4-BE49-F238E27FC236}">
                <a16:creationId xmlns:a16="http://schemas.microsoft.com/office/drawing/2014/main" id="{C52FE729-B7D8-4DF5-AF12-857289FDE0E6}"/>
              </a:ext>
            </a:extLst>
          </p:cNvPr>
          <p:cNvCxnSpPr>
            <a:cxnSpLocks/>
          </p:cNvCxnSpPr>
          <p:nvPr/>
        </p:nvCxnSpPr>
        <p:spPr>
          <a:xfrm flipH="1" flipV="1">
            <a:off x="4476000" y="3479168"/>
            <a:ext cx="5940001" cy="17449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01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813ED20C-471F-4F02-A0E6-0B060F410634}"/>
              </a:ext>
            </a:extLst>
          </p:cNvPr>
          <p:cNvPicPr>
            <a:picLocks noChangeAspect="1"/>
          </p:cNvPicPr>
          <p:nvPr/>
        </p:nvPicPr>
        <p:blipFill>
          <a:blip r:embed="rId2"/>
          <a:stretch>
            <a:fillRect/>
          </a:stretch>
        </p:blipFill>
        <p:spPr>
          <a:xfrm>
            <a:off x="8256000" y="2700168"/>
            <a:ext cx="3885714" cy="2014126"/>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8596668" cy="659400"/>
          </a:xfrm>
        </p:spPr>
        <p:txBody>
          <a:bodyPr anchor="ctr">
            <a:normAutofit fontScale="90000"/>
          </a:bodyPr>
          <a:lstStyle/>
          <a:p>
            <a:r>
              <a:rPr lang="nb-NO" dirty="0"/>
              <a:t>Innlegging av ny person i AdmDB</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1449000"/>
            <a:ext cx="7578666" cy="5040000"/>
          </a:xfrm>
        </p:spPr>
        <p:txBody>
          <a:bodyPr>
            <a:normAutofit fontScale="85000" lnSpcReduction="20000"/>
          </a:bodyPr>
          <a:lstStyle/>
          <a:p>
            <a:r>
              <a:rPr lang="nb-NO" sz="2400" dirty="0"/>
              <a:t>Det er tre steder du kan legge inn en person i databasen, inkludert medlemmer og eksterne besetningsmedlemmer. </a:t>
            </a:r>
          </a:p>
          <a:p>
            <a:r>
              <a:rPr lang="nb-NO" sz="2400" dirty="0"/>
              <a:t>Det to steder du kan legge inn en person som har søkt om å bli medlem i databasen, uansett type </a:t>
            </a:r>
            <a:r>
              <a:rPr lang="nb-NO" sz="2400" dirty="0" err="1"/>
              <a:t>medlemsskap</a:t>
            </a:r>
            <a:r>
              <a:rPr lang="nb-NO" sz="2400" dirty="0"/>
              <a:t>.</a:t>
            </a:r>
          </a:p>
          <a:p>
            <a:pPr lvl="1">
              <a:buFont typeface="+mj-lt"/>
              <a:buAutoNum type="arabicPeriod"/>
            </a:pPr>
            <a:r>
              <a:rPr lang="nb-NO" sz="1600" dirty="0"/>
              <a:t>Knappen</a:t>
            </a:r>
            <a:r>
              <a:rPr lang="nb-NO" sz="1600" b="1" dirty="0"/>
              <a:t> </a:t>
            </a:r>
            <a:r>
              <a:rPr lang="nb-NO" sz="1600" i="1" dirty="0">
                <a:solidFill>
                  <a:schemeClr val="accent5">
                    <a:lumMod val="75000"/>
                  </a:schemeClr>
                </a:solidFill>
              </a:rPr>
              <a:t>Nytt medlem. </a:t>
            </a:r>
            <a:r>
              <a:rPr lang="nb-NO" sz="1600" dirty="0"/>
              <a:t>Alle typer medlemmer i fartøylaget, kan legges inn i databasen ved å trykke på denne knappen. </a:t>
            </a:r>
          </a:p>
          <a:p>
            <a:pPr lvl="1">
              <a:buFont typeface="+mj-lt"/>
              <a:buAutoNum type="arabicPeriod"/>
            </a:pPr>
            <a:r>
              <a:rPr lang="nb-NO" sz="1600" dirty="0"/>
              <a:t>Det finnes en tilsvarende knapp nederst på det skjermbildet som kommer opp om du trykker knappen </a:t>
            </a:r>
            <a:r>
              <a:rPr lang="nb-NO" sz="1600" i="1" dirty="0">
                <a:solidFill>
                  <a:schemeClr val="accent5">
                    <a:lumMod val="75000"/>
                  </a:schemeClr>
                </a:solidFill>
              </a:rPr>
              <a:t>Alle medlemmer</a:t>
            </a:r>
            <a:r>
              <a:rPr lang="nb-NO" sz="1600" dirty="0"/>
              <a:t>.</a:t>
            </a:r>
          </a:p>
          <a:p>
            <a:r>
              <a:rPr lang="nb-NO" sz="2400" dirty="0"/>
              <a:t>Det to steder du kan legge inn en person som skal delta som besetningsmedlem, men som ikke er/skal være medlem av fartøylaget.</a:t>
            </a:r>
          </a:p>
          <a:p>
            <a:pPr lvl="1">
              <a:buFont typeface="+mj-lt"/>
              <a:buAutoNum type="arabicPeriod"/>
            </a:pPr>
            <a:r>
              <a:rPr lang="nb-NO" sz="1600" dirty="0"/>
              <a:t>Knappen</a:t>
            </a:r>
            <a:r>
              <a:rPr lang="nb-NO" sz="1600" b="1" dirty="0"/>
              <a:t> </a:t>
            </a:r>
            <a:r>
              <a:rPr lang="nb-NO" sz="1600" i="1" dirty="0">
                <a:solidFill>
                  <a:schemeClr val="accent5">
                    <a:lumMod val="75000"/>
                  </a:schemeClr>
                </a:solidFill>
              </a:rPr>
              <a:t>Nytt eksternt besetningsmedlem. </a:t>
            </a:r>
            <a:r>
              <a:rPr lang="nb-NO" sz="1600" dirty="0"/>
              <a:t>Alle som skal være med som besetningsmedlemmer, kan legges inn i databasen ved å trykke på denne knappen. </a:t>
            </a:r>
          </a:p>
          <a:p>
            <a:pPr lvl="1">
              <a:buFont typeface="+mj-lt"/>
              <a:buAutoNum type="arabicPeriod"/>
            </a:pPr>
            <a:r>
              <a:rPr lang="nb-NO" sz="1600" dirty="0"/>
              <a:t>Det finnes en tilsvarende knapp nederst på det skjermbildet som kommer opp om du trykker knappen </a:t>
            </a:r>
            <a:r>
              <a:rPr lang="nb-NO" sz="1600" i="1" dirty="0">
                <a:solidFill>
                  <a:schemeClr val="accent5">
                    <a:lumMod val="75000"/>
                  </a:schemeClr>
                </a:solidFill>
              </a:rPr>
              <a:t>Alle Aktive eksterne besetningsmedlemmer</a:t>
            </a:r>
            <a:r>
              <a:rPr lang="nb-NO" sz="1600" dirty="0"/>
              <a:t>.</a:t>
            </a:r>
          </a:p>
          <a:p>
            <a:r>
              <a:rPr lang="nb-NO" sz="2400" dirty="0"/>
              <a:t>Det to steder du kan legge inn i databasen en person som har ikke har søkt om å bli medlem.</a:t>
            </a:r>
          </a:p>
          <a:p>
            <a:pPr lvl="1">
              <a:buFont typeface="+mj-lt"/>
              <a:buAutoNum type="arabicPeriod"/>
            </a:pPr>
            <a:r>
              <a:rPr lang="nb-NO" sz="1600" dirty="0"/>
              <a:t>Knappen</a:t>
            </a:r>
            <a:r>
              <a:rPr lang="nb-NO" sz="1600" b="1" dirty="0"/>
              <a:t> </a:t>
            </a:r>
            <a:r>
              <a:rPr lang="nb-NO" sz="1600" i="1" dirty="0" err="1">
                <a:solidFill>
                  <a:schemeClr val="accent5">
                    <a:lumMod val="75000"/>
                  </a:schemeClr>
                </a:solidFill>
              </a:rPr>
              <a:t>Nyperson</a:t>
            </a:r>
            <a:r>
              <a:rPr lang="nb-NO" sz="1600" i="1" dirty="0">
                <a:solidFill>
                  <a:schemeClr val="accent5">
                    <a:lumMod val="75000"/>
                  </a:schemeClr>
                </a:solidFill>
              </a:rPr>
              <a:t>. </a:t>
            </a:r>
            <a:r>
              <a:rPr lang="nb-NO" sz="1600" dirty="0"/>
              <a:t>Alle typer personer (medlemmer i fartøylaget, eksterne, </a:t>
            </a:r>
            <a:r>
              <a:rPr lang="nb-NO" sz="1600" dirty="0" err="1"/>
              <a:t>oa</a:t>
            </a:r>
            <a:r>
              <a:rPr lang="nb-NO" sz="1600" dirty="0"/>
              <a:t>.) kan legges inn i databasen ved å trykke på denne knappen. </a:t>
            </a:r>
          </a:p>
          <a:p>
            <a:pPr lvl="1">
              <a:buFont typeface="+mj-lt"/>
              <a:buAutoNum type="arabicPeriod"/>
            </a:pPr>
            <a:r>
              <a:rPr lang="nb-NO" sz="1600" dirty="0"/>
              <a:t>Det finnes en tilsvarende knapp nederst på det skjermbildet som kommer opp om du trykker knappen </a:t>
            </a:r>
            <a:r>
              <a:rPr lang="nb-NO" sz="1600" i="1" dirty="0">
                <a:solidFill>
                  <a:schemeClr val="accent5">
                    <a:lumMod val="75000"/>
                  </a:schemeClr>
                </a:solidFill>
              </a:rPr>
              <a:t>Alle personer i db</a:t>
            </a:r>
            <a:r>
              <a:rPr lang="nb-NO" sz="1600" dirty="0"/>
              <a:t>.</a:t>
            </a:r>
          </a:p>
          <a:p>
            <a:pPr>
              <a:lnSpc>
                <a:spcPct val="90000"/>
              </a:lnSpc>
            </a:pPr>
            <a:endParaRPr lang="nb-NO" sz="2400"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12</a:t>
            </a:fld>
            <a:endParaRPr lang="en-US"/>
          </a:p>
        </p:txBody>
      </p:sp>
      <p:cxnSp>
        <p:nvCxnSpPr>
          <p:cNvPr id="6" name="Rett pilkobling 5">
            <a:extLst>
              <a:ext uri="{FF2B5EF4-FFF2-40B4-BE49-F238E27FC236}">
                <a16:creationId xmlns:a16="http://schemas.microsoft.com/office/drawing/2014/main" id="{EF125EB8-1B83-49B1-B987-143F760803A5}"/>
              </a:ext>
            </a:extLst>
          </p:cNvPr>
          <p:cNvCxnSpPr>
            <a:cxnSpLocks/>
          </p:cNvCxnSpPr>
          <p:nvPr/>
        </p:nvCxnSpPr>
        <p:spPr>
          <a:xfrm flipV="1">
            <a:off x="4544838" y="3653365"/>
            <a:ext cx="3670139" cy="426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tt pilkobling 8">
            <a:extLst>
              <a:ext uri="{FF2B5EF4-FFF2-40B4-BE49-F238E27FC236}">
                <a16:creationId xmlns:a16="http://schemas.microsoft.com/office/drawing/2014/main" id="{6ED0876F-8C82-4E70-B117-8533AB31AA0B}"/>
              </a:ext>
            </a:extLst>
          </p:cNvPr>
          <p:cNvCxnSpPr>
            <a:cxnSpLocks/>
          </p:cNvCxnSpPr>
          <p:nvPr/>
        </p:nvCxnSpPr>
        <p:spPr>
          <a:xfrm>
            <a:off x="3936000" y="2697541"/>
            <a:ext cx="4320000" cy="30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Plassholder for bunntekst 4">
            <a:extLst>
              <a:ext uri="{FF2B5EF4-FFF2-40B4-BE49-F238E27FC236}">
                <a16:creationId xmlns:a16="http://schemas.microsoft.com/office/drawing/2014/main" id="{89FEB42D-DE48-4C52-B789-BF74197FE7D8}"/>
              </a:ext>
            </a:extLst>
          </p:cNvPr>
          <p:cNvSpPr>
            <a:spLocks noGrp="1"/>
          </p:cNvSpPr>
          <p:nvPr>
            <p:ph type="ftr" sz="quarter" idx="11"/>
          </p:nvPr>
        </p:nvSpPr>
        <p:spPr/>
        <p:txBody>
          <a:bodyPr/>
          <a:lstStyle/>
          <a:p>
            <a:r>
              <a:rPr lang="en-US"/>
              <a:t>Begrenset distribusjon. Inneholder personopplysninger</a:t>
            </a:r>
            <a:endParaRPr lang="en-US" dirty="0"/>
          </a:p>
        </p:txBody>
      </p:sp>
      <p:cxnSp>
        <p:nvCxnSpPr>
          <p:cNvPr id="17" name="Rett pilkobling 5">
            <a:extLst>
              <a:ext uri="{FF2B5EF4-FFF2-40B4-BE49-F238E27FC236}">
                <a16:creationId xmlns:a16="http://schemas.microsoft.com/office/drawing/2014/main" id="{4CF2D620-43F0-4BC5-8855-89B80BAEF4D8}"/>
              </a:ext>
            </a:extLst>
          </p:cNvPr>
          <p:cNvCxnSpPr>
            <a:cxnSpLocks/>
          </p:cNvCxnSpPr>
          <p:nvPr/>
        </p:nvCxnSpPr>
        <p:spPr>
          <a:xfrm flipV="1">
            <a:off x="3036000" y="4247787"/>
            <a:ext cx="5220000" cy="1138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Action Button: Go Home 10">
            <a:hlinkClick r:id="rId3" action="ppaction://hlinksldjump" highlightClick="1"/>
            <a:extLst>
              <a:ext uri="{FF2B5EF4-FFF2-40B4-BE49-F238E27FC236}">
                <a16:creationId xmlns:a16="http://schemas.microsoft.com/office/drawing/2014/main" id="{42240A10-522F-435F-8143-1F51953EDB0C}"/>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Forward or Next 11">
            <a:hlinkClick r:id="" action="ppaction://hlinkshowjump?jump=nextslide" highlightClick="1"/>
            <a:extLst>
              <a:ext uri="{FF2B5EF4-FFF2-40B4-BE49-F238E27FC236}">
                <a16:creationId xmlns:a16="http://schemas.microsoft.com/office/drawing/2014/main" id="{CB2AC764-8957-4E27-BA98-764464788798}"/>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3" name="Action Button: Go Back or Previous 12">
            <a:hlinkClick r:id="" action="ppaction://hlinkshowjump?jump=previousslide" highlightClick="1"/>
            <a:extLst>
              <a:ext uri="{FF2B5EF4-FFF2-40B4-BE49-F238E27FC236}">
                <a16:creationId xmlns:a16="http://schemas.microsoft.com/office/drawing/2014/main" id="{EE8D9C2F-B6D9-4D07-9D86-F9765C3E630A}"/>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5304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a:t>Innlegging av nytt medlem – </a:t>
            </a:r>
            <a:r>
              <a:rPr lang="nb-NO" dirty="0"/>
              <a:t>Adresse/telefon</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10998666" cy="659401"/>
          </a:xfrm>
        </p:spPr>
        <p:txBody>
          <a:bodyPr>
            <a:normAutofit/>
          </a:bodyPr>
          <a:lstStyle/>
          <a:p>
            <a:pPr>
              <a:lnSpc>
                <a:spcPct val="90000"/>
              </a:lnSpc>
            </a:pPr>
            <a:r>
              <a:rPr lang="nb-NO" sz="2000" dirty="0"/>
              <a:t>Hvis du har trykket knappen</a:t>
            </a:r>
            <a:r>
              <a:rPr lang="nb-NO" sz="2000" b="1" dirty="0"/>
              <a:t> </a:t>
            </a:r>
            <a:r>
              <a:rPr lang="nb-NO" sz="2000" i="1" dirty="0">
                <a:solidFill>
                  <a:schemeClr val="accent5">
                    <a:lumMod val="75000"/>
                  </a:schemeClr>
                </a:solidFill>
              </a:rPr>
              <a:t>Nytt medlem </a:t>
            </a:r>
            <a:r>
              <a:rPr lang="nb-NO" sz="2000" dirty="0">
                <a:solidFill>
                  <a:schemeClr val="tx1"/>
                </a:solidFill>
              </a:rPr>
              <a:t>i Hovedmenyen </a:t>
            </a:r>
            <a:r>
              <a:rPr lang="nb-NO" sz="1600" dirty="0">
                <a:solidFill>
                  <a:schemeClr val="tx1"/>
                </a:solidFill>
              </a:rPr>
              <a:t>(eller </a:t>
            </a:r>
            <a:r>
              <a:rPr lang="nb-NO" sz="1600" dirty="0"/>
              <a:t>tilsvarende knapp nederst på det skjermbildet som kommer opp om du trykker knappen </a:t>
            </a:r>
            <a:r>
              <a:rPr lang="nb-NO" sz="1600" i="1" dirty="0">
                <a:solidFill>
                  <a:schemeClr val="accent5">
                    <a:lumMod val="75000"/>
                  </a:schemeClr>
                </a:solidFill>
              </a:rPr>
              <a:t>Alle medlemmer</a:t>
            </a:r>
            <a:r>
              <a:rPr lang="nb-NO" sz="1600" b="1" dirty="0"/>
              <a:t>)</a:t>
            </a:r>
            <a:r>
              <a:rPr lang="nb-NO" sz="2000" dirty="0"/>
              <a:t> får du opp skjermbildet under.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13</a:t>
            </a:fld>
            <a:endParaRPr lang="en-US"/>
          </a:p>
        </p:txBody>
      </p:sp>
      <p:sp>
        <p:nvSpPr>
          <p:cNvPr id="5" name="Plassholder for bunntekst 4">
            <a:extLst>
              <a:ext uri="{FF2B5EF4-FFF2-40B4-BE49-F238E27FC236}">
                <a16:creationId xmlns:a16="http://schemas.microsoft.com/office/drawing/2014/main" id="{C8E228DD-7892-4FC6-A9CB-E14B018E698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7" name="Action Button: Go Home 16">
            <a:hlinkClick r:id="rId2" action="ppaction://hlinksldjump" highlightClick="1"/>
            <a:extLst>
              <a:ext uri="{FF2B5EF4-FFF2-40B4-BE49-F238E27FC236}">
                <a16:creationId xmlns:a16="http://schemas.microsoft.com/office/drawing/2014/main" id="{3D4E4BA4-8A2D-4F9A-902C-100A7B1FDA0F}"/>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A5D8D606-869F-4958-BD9D-6806389244D4}"/>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0" name="Action Button: Go Back or Previous 19">
            <a:hlinkClick r:id="" action="ppaction://hlinkshowjump?jump=previousslide" highlightClick="1"/>
            <a:extLst>
              <a:ext uri="{FF2B5EF4-FFF2-40B4-BE49-F238E27FC236}">
                <a16:creationId xmlns:a16="http://schemas.microsoft.com/office/drawing/2014/main" id="{8F9BF831-095D-4E8D-A566-24A6E0B639D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7" name="Picture 6" descr="A screenshot of a cell phone&#10;&#10;Description automatically generated">
            <a:extLst>
              <a:ext uri="{FF2B5EF4-FFF2-40B4-BE49-F238E27FC236}">
                <a16:creationId xmlns:a16="http://schemas.microsoft.com/office/drawing/2014/main" id="{BEEB463D-EB87-4291-9D1E-5114B40B9FBA}"/>
              </a:ext>
            </a:extLst>
          </p:cNvPr>
          <p:cNvPicPr>
            <a:picLocks noChangeAspect="1"/>
          </p:cNvPicPr>
          <p:nvPr/>
        </p:nvPicPr>
        <p:blipFill>
          <a:blip r:embed="rId3"/>
          <a:stretch>
            <a:fillRect/>
          </a:stretch>
        </p:blipFill>
        <p:spPr>
          <a:xfrm>
            <a:off x="876000" y="2156426"/>
            <a:ext cx="7732955" cy="3580484"/>
          </a:xfrm>
          <a:prstGeom prst="rect">
            <a:avLst/>
          </a:prstGeom>
        </p:spPr>
      </p:pic>
      <p:sp>
        <p:nvSpPr>
          <p:cNvPr id="18" name="Content Placeholder 2">
            <a:extLst>
              <a:ext uri="{FF2B5EF4-FFF2-40B4-BE49-F238E27FC236}">
                <a16:creationId xmlns:a16="http://schemas.microsoft.com/office/drawing/2014/main" id="{6642846E-3A3C-4308-86E4-D73D7871777C}"/>
              </a:ext>
            </a:extLst>
          </p:cNvPr>
          <p:cNvSpPr txBox="1">
            <a:spLocks/>
          </p:cNvSpPr>
          <p:nvPr/>
        </p:nvSpPr>
        <p:spPr>
          <a:xfrm>
            <a:off x="670292" y="1624643"/>
            <a:ext cx="10879708" cy="3643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dirty="0"/>
              <a:t>Skjermbildet er en forenklet utgave av skjermbildet for medlemsdata.</a:t>
            </a:r>
          </a:p>
        </p:txBody>
      </p:sp>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68F3DF4-8664-438C-8090-F2A586727447}"/>
                  </a:ext>
                </a:extLst>
              </p:cNvPr>
              <p:cNvGraphicFramePr>
                <a:graphicFrameLocks noChangeAspect="1"/>
              </p:cNvGraphicFramePr>
              <p:nvPr>
                <p:extLst>
                  <p:ext uri="{D42A27DB-BD31-4B8C-83A1-F6EECF244321}">
                    <p14:modId xmlns:p14="http://schemas.microsoft.com/office/powerpoint/2010/main" val="1823781461"/>
                  </p:ext>
                </p:extLst>
              </p:nvPr>
            </p:nvGraphicFramePr>
            <p:xfrm>
              <a:off x="8795999" y="1548104"/>
              <a:ext cx="3030051" cy="1704404"/>
            </p:xfrm>
            <a:graphic>
              <a:graphicData uri="http://schemas.microsoft.com/office/powerpoint/2016/slidezoom">
                <pslz:sldZm>
                  <pslz:sldZmObj sldId="333" cId="1674010750">
                    <pslz:zmPr id="{C36DBC44-408B-442E-A866-FADD0EF27478}" returnToParent="0" transitionDur="1000">
                      <p166:blipFill xmlns:p166="http://schemas.microsoft.com/office/powerpoint/2016/6/main">
                        <a:blip r:embed="rId4"/>
                        <a:stretch>
                          <a:fillRect/>
                        </a:stretch>
                      </p166:blipFill>
                      <p166:spPr xmlns:p166="http://schemas.microsoft.com/office/powerpoint/2016/6/main">
                        <a:xfrm>
                          <a:off x="0" y="0"/>
                          <a:ext cx="3030051" cy="1704404"/>
                        </a:xfrm>
                        <a:prstGeom prst="rect">
                          <a:avLst/>
                        </a:prstGeom>
                        <a:ln w="3175">
                          <a:solidFill>
                            <a:prstClr val="ltGray"/>
                          </a:solidFill>
                        </a:ln>
                      </p166:spPr>
                    </pslz:zmPr>
                  </pslz:sldZmObj>
                </pslz:sldZm>
              </a:graphicData>
            </a:graphic>
          </p:graphicFrame>
        </mc:Choice>
        <mc:Fallback xmlns="">
          <p:pic>
            <p:nvPicPr>
              <p:cNvPr id="23" name="Slide Zoom 22">
                <a:hlinkClick r:id="rId5" action="ppaction://hlinksldjump"/>
                <a:extLst>
                  <a:ext uri="{FF2B5EF4-FFF2-40B4-BE49-F238E27FC236}">
                    <a16:creationId xmlns:a16="http://schemas.microsoft.com/office/drawing/2014/main" id="{468F3DF4-8664-438C-8090-F2A586727447}"/>
                  </a:ext>
                </a:extLst>
              </p:cNvPr>
              <p:cNvPicPr>
                <a:picLocks noGrp="1" noRot="1" noChangeAspect="1" noMove="1" noResize="1" noEditPoints="1" noAdjustHandles="1" noChangeArrowheads="1" noChangeShapeType="1"/>
              </p:cNvPicPr>
              <p:nvPr/>
            </p:nvPicPr>
            <p:blipFill>
              <a:blip r:embed="rId6"/>
              <a:stretch>
                <a:fillRect/>
              </a:stretch>
            </p:blipFill>
            <p:spPr>
              <a:xfrm>
                <a:off x="8795999" y="1548104"/>
                <a:ext cx="3030051" cy="1704404"/>
              </a:xfrm>
              <a:prstGeom prst="rect">
                <a:avLst/>
              </a:prstGeom>
              <a:ln w="3175">
                <a:solidFill>
                  <a:prstClr val="ltGray"/>
                </a:solidFill>
              </a:ln>
            </p:spPr>
          </p:pic>
        </mc:Fallback>
      </mc:AlternateContent>
    </p:spTree>
    <p:extLst>
      <p:ext uri="{BB962C8B-B14F-4D97-AF65-F5344CB8AC3E}">
        <p14:creationId xmlns:p14="http://schemas.microsoft.com/office/powerpoint/2010/main" val="13639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100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cell phone&#10;&#10;Description automatically generated">
            <a:extLst>
              <a:ext uri="{FF2B5EF4-FFF2-40B4-BE49-F238E27FC236}">
                <a16:creationId xmlns:a16="http://schemas.microsoft.com/office/drawing/2014/main" id="{22F124E5-F841-4937-A56B-A881B8042A76}"/>
              </a:ext>
            </a:extLst>
          </p:cNvPr>
          <p:cNvPicPr>
            <a:picLocks noChangeAspect="1"/>
          </p:cNvPicPr>
          <p:nvPr/>
        </p:nvPicPr>
        <p:blipFill rotWithShape="1">
          <a:blip r:embed="rId2"/>
          <a:srcRect b="58272"/>
          <a:stretch/>
        </p:blipFill>
        <p:spPr>
          <a:xfrm>
            <a:off x="1033044" y="2474953"/>
            <a:ext cx="9851884" cy="1903435"/>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Innlegging av nytt medlem – Navn, adresse/telefon</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10998666" cy="4340297"/>
          </a:xfrm>
        </p:spPr>
        <p:txBody>
          <a:bodyPr>
            <a:normAutofit/>
          </a:bodyPr>
          <a:lstStyle/>
          <a:p>
            <a:pPr>
              <a:lnSpc>
                <a:spcPct val="90000"/>
              </a:lnSpc>
            </a:pPr>
            <a:r>
              <a:rPr lang="nb-NO" sz="2000" dirty="0"/>
              <a:t>Hvis du har trykket knappen</a:t>
            </a:r>
            <a:r>
              <a:rPr lang="nb-NO" sz="2000" b="1" dirty="0"/>
              <a:t> </a:t>
            </a:r>
            <a:r>
              <a:rPr lang="nb-NO" sz="2000" i="1" dirty="0">
                <a:solidFill>
                  <a:schemeClr val="accent5">
                    <a:lumMod val="75000"/>
                  </a:schemeClr>
                </a:solidFill>
              </a:rPr>
              <a:t>Nytt medlem </a:t>
            </a:r>
            <a:r>
              <a:rPr lang="nb-NO" sz="2000" dirty="0">
                <a:solidFill>
                  <a:schemeClr val="tx1"/>
                </a:solidFill>
              </a:rPr>
              <a:t>i Hovedmenyen </a:t>
            </a:r>
            <a:r>
              <a:rPr lang="nb-NO" sz="1600" dirty="0">
                <a:solidFill>
                  <a:schemeClr val="tx1"/>
                </a:solidFill>
              </a:rPr>
              <a:t>(eller </a:t>
            </a:r>
            <a:r>
              <a:rPr lang="nb-NO" sz="1600" dirty="0"/>
              <a:t>tilsvarende knapp nederst på det skjermbildet som kommer opp om du trykker knappen </a:t>
            </a:r>
            <a:r>
              <a:rPr lang="nb-NO" sz="1600" i="1" dirty="0">
                <a:solidFill>
                  <a:schemeClr val="accent5">
                    <a:lumMod val="75000"/>
                  </a:schemeClr>
                </a:solidFill>
              </a:rPr>
              <a:t>Alle medlemmer</a:t>
            </a:r>
            <a:r>
              <a:rPr lang="nb-NO" sz="1600" b="1" dirty="0"/>
              <a:t>)</a:t>
            </a:r>
            <a:r>
              <a:rPr lang="nb-NO" sz="2000" dirty="0"/>
              <a:t> får du opp skjermbildet under.</a:t>
            </a:r>
          </a:p>
          <a:p>
            <a:pPr>
              <a:lnSpc>
                <a:spcPct val="90000"/>
              </a:lnSpc>
            </a:pPr>
            <a:r>
              <a:rPr lang="nb-NO" sz="2000" dirty="0"/>
              <a:t>Legg inn de dataene som måtte foreligge. </a:t>
            </a:r>
            <a:r>
              <a:rPr lang="nb-NO" sz="2000" dirty="0">
                <a:solidFill>
                  <a:srgbClr val="FF0000"/>
                </a:solidFill>
              </a:rPr>
              <a:t>Etternavn, fornavn, poststed og epostadresse </a:t>
            </a:r>
            <a:r>
              <a:rPr lang="nb-NO" sz="2000" b="1" dirty="0">
                <a:solidFill>
                  <a:srgbClr val="FF0000"/>
                </a:solidFill>
              </a:rPr>
              <a:t>MÅ</a:t>
            </a:r>
            <a:r>
              <a:rPr lang="nb-NO" sz="2000" dirty="0">
                <a:solidFill>
                  <a:srgbClr val="FF0000"/>
                </a:solidFill>
              </a:rPr>
              <a:t> legges inn</a:t>
            </a:r>
            <a:r>
              <a:rPr lang="nb-NO" sz="2000" dirty="0"/>
              <a:t>. Hvis ikke blir alt slettet når du går ut.  </a:t>
            </a:r>
          </a:p>
          <a:p>
            <a:pPr>
              <a:lnSpc>
                <a:spcPct val="90000"/>
              </a:lnSpc>
            </a:pPr>
            <a:endParaRPr lang="nb-NO" sz="2000"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14</a:t>
            </a:fld>
            <a:endParaRPr lang="en-US"/>
          </a:p>
        </p:txBody>
      </p:sp>
      <p:sp>
        <p:nvSpPr>
          <p:cNvPr id="8" name="Bildeforklaring: bøyd linje 7">
            <a:extLst>
              <a:ext uri="{FF2B5EF4-FFF2-40B4-BE49-F238E27FC236}">
                <a16:creationId xmlns:a16="http://schemas.microsoft.com/office/drawing/2014/main" id="{7308200B-FD2D-4AB6-8167-DF1CC72F9C19}"/>
              </a:ext>
            </a:extLst>
          </p:cNvPr>
          <p:cNvSpPr/>
          <p:nvPr/>
        </p:nvSpPr>
        <p:spPr>
          <a:xfrm>
            <a:off x="7356000" y="2032287"/>
            <a:ext cx="1899333" cy="720000"/>
          </a:xfrm>
          <a:prstGeom prst="borderCallout2">
            <a:avLst>
              <a:gd name="adj1" fmla="val 18750"/>
              <a:gd name="adj2" fmla="val -8333"/>
              <a:gd name="adj3" fmla="val 18750"/>
              <a:gd name="adj4" fmla="val -16667"/>
              <a:gd name="adj5" fmla="val 157565"/>
              <a:gd name="adj6" fmla="val -8497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Alias </a:t>
            </a:r>
            <a:r>
              <a:rPr lang="en-US" sz="1200" dirty="0" err="1">
                <a:solidFill>
                  <a:schemeClr val="tx1"/>
                </a:solidFill>
              </a:rPr>
              <a:t>er</a:t>
            </a:r>
            <a:r>
              <a:rPr lang="en-US" sz="1200" dirty="0">
                <a:solidFill>
                  <a:schemeClr val="tx1"/>
                </a:solidFill>
              </a:rPr>
              <a:t> </a:t>
            </a:r>
            <a:r>
              <a:rPr lang="en-US" sz="1200" dirty="0" err="1">
                <a:solidFill>
                  <a:schemeClr val="tx1"/>
                </a:solidFill>
              </a:rPr>
              <a:t>klengenavnet</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på</a:t>
            </a:r>
            <a:r>
              <a:rPr lang="en-US" sz="1200" dirty="0">
                <a:solidFill>
                  <a:schemeClr val="tx1"/>
                </a:solidFill>
              </a:rPr>
              <a:t> all e-post. </a:t>
            </a:r>
            <a:r>
              <a:rPr lang="en-US" sz="1200" dirty="0" err="1">
                <a:solidFill>
                  <a:schemeClr val="tx1"/>
                </a:solidFill>
              </a:rPr>
              <a:t>Forslag</a:t>
            </a:r>
            <a:r>
              <a:rPr lang="en-US" sz="1200" dirty="0">
                <a:solidFill>
                  <a:schemeClr val="tx1"/>
                </a:solidFill>
              </a:rPr>
              <a:t> </a:t>
            </a:r>
            <a:r>
              <a:rPr lang="en-US" sz="1200" dirty="0" err="1">
                <a:solidFill>
                  <a:schemeClr val="tx1"/>
                </a:solidFill>
              </a:rPr>
              <a:t>genereres</a:t>
            </a:r>
            <a:r>
              <a:rPr lang="en-US" sz="1200" dirty="0">
                <a:solidFill>
                  <a:schemeClr val="tx1"/>
                </a:solidFill>
              </a:rPr>
              <a:t> </a:t>
            </a:r>
            <a:r>
              <a:rPr lang="en-US" sz="1200" dirty="0" err="1">
                <a:solidFill>
                  <a:schemeClr val="tx1"/>
                </a:solidFill>
              </a:rPr>
              <a:t>automatisk</a:t>
            </a:r>
            <a:r>
              <a:rPr lang="en-US" sz="1200" dirty="0">
                <a:solidFill>
                  <a:schemeClr val="tx1"/>
                </a:solidFill>
              </a:rPr>
              <a:t>.</a:t>
            </a:r>
            <a:endParaRPr lang="nb-NO" sz="1200" dirty="0">
              <a:solidFill>
                <a:schemeClr val="tx1"/>
              </a:solidFill>
            </a:endParaRPr>
          </a:p>
        </p:txBody>
      </p:sp>
      <p:sp>
        <p:nvSpPr>
          <p:cNvPr id="12" name="Bildeforklaring: bøyd linje 11">
            <a:extLst>
              <a:ext uri="{FF2B5EF4-FFF2-40B4-BE49-F238E27FC236}">
                <a16:creationId xmlns:a16="http://schemas.microsoft.com/office/drawing/2014/main" id="{05234159-C246-4B41-A889-76E65EC3D140}"/>
              </a:ext>
            </a:extLst>
          </p:cNvPr>
          <p:cNvSpPr/>
          <p:nvPr/>
        </p:nvSpPr>
        <p:spPr>
          <a:xfrm>
            <a:off x="9283165" y="5216913"/>
            <a:ext cx="2340000" cy="300912"/>
          </a:xfrm>
          <a:prstGeom prst="borderCallout2">
            <a:avLst>
              <a:gd name="adj1" fmla="val 18750"/>
              <a:gd name="adj2" fmla="val -8333"/>
              <a:gd name="adj3" fmla="val 19292"/>
              <a:gd name="adj4" fmla="val -11257"/>
              <a:gd name="adj5" fmla="val -635652"/>
              <a:gd name="adj6" fmla="val -4073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Alder </a:t>
            </a:r>
            <a:r>
              <a:rPr lang="en-US" sz="1200" dirty="0" err="1">
                <a:solidFill>
                  <a:schemeClr val="tx1"/>
                </a:solidFill>
              </a:rPr>
              <a:t>regnes</a:t>
            </a:r>
            <a:r>
              <a:rPr lang="en-US" sz="1200" dirty="0">
                <a:solidFill>
                  <a:schemeClr val="tx1"/>
                </a:solidFill>
              </a:rPr>
              <a:t> </a:t>
            </a:r>
            <a:r>
              <a:rPr lang="en-US" sz="1200" dirty="0" err="1">
                <a:solidFill>
                  <a:schemeClr val="tx1"/>
                </a:solidFill>
              </a:rPr>
              <a:t>ut</a:t>
            </a:r>
            <a:r>
              <a:rPr lang="en-US" sz="1200" dirty="0">
                <a:solidFill>
                  <a:schemeClr val="tx1"/>
                </a:solidFill>
              </a:rPr>
              <a:t> </a:t>
            </a:r>
            <a:r>
              <a:rPr lang="en-US" sz="1200" dirty="0" err="1">
                <a:solidFill>
                  <a:schemeClr val="tx1"/>
                </a:solidFill>
              </a:rPr>
              <a:t>automatisk</a:t>
            </a:r>
            <a:endParaRPr lang="nb-NO" sz="1200" dirty="0">
              <a:solidFill>
                <a:schemeClr val="tx1"/>
              </a:solidFill>
            </a:endParaRPr>
          </a:p>
        </p:txBody>
      </p:sp>
      <p:sp>
        <p:nvSpPr>
          <p:cNvPr id="5" name="Plassholder for bunntekst 4">
            <a:extLst>
              <a:ext uri="{FF2B5EF4-FFF2-40B4-BE49-F238E27FC236}">
                <a16:creationId xmlns:a16="http://schemas.microsoft.com/office/drawing/2014/main" id="{C8E228DD-7892-4FC6-A9CB-E14B018E698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21" name="Bildeforklaring: bøyd linje 7">
            <a:extLst>
              <a:ext uri="{FF2B5EF4-FFF2-40B4-BE49-F238E27FC236}">
                <a16:creationId xmlns:a16="http://schemas.microsoft.com/office/drawing/2014/main" id="{AFDDE32F-6627-4D74-814C-DBC6CC3AEB25}"/>
              </a:ext>
            </a:extLst>
          </p:cNvPr>
          <p:cNvSpPr/>
          <p:nvPr/>
        </p:nvSpPr>
        <p:spPr>
          <a:xfrm>
            <a:off x="5531981" y="4821054"/>
            <a:ext cx="1824019" cy="1260000"/>
          </a:xfrm>
          <a:prstGeom prst="borderCallout2">
            <a:avLst>
              <a:gd name="adj1" fmla="val 51603"/>
              <a:gd name="adj2" fmla="val 100756"/>
              <a:gd name="adj3" fmla="val 30533"/>
              <a:gd name="adj4" fmla="val 124288"/>
              <a:gd name="adj5" fmla="val -41623"/>
              <a:gd name="adj6" fmla="val 14302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Kommentarer</a:t>
            </a:r>
            <a:r>
              <a:rPr lang="en-US" sz="1200" dirty="0">
                <a:solidFill>
                  <a:schemeClr val="tx1"/>
                </a:solidFill>
              </a:rPr>
              <a:t> </a:t>
            </a:r>
            <a:r>
              <a:rPr lang="en-US" sz="1200" dirty="0" err="1">
                <a:solidFill>
                  <a:schemeClr val="tx1"/>
                </a:solidFill>
              </a:rPr>
              <a:t>vedrørende</a:t>
            </a:r>
            <a:r>
              <a:rPr lang="en-US" sz="1200" dirty="0">
                <a:solidFill>
                  <a:schemeClr val="tx1"/>
                </a:solidFill>
              </a:rPr>
              <a:t> </a:t>
            </a:r>
            <a:r>
              <a:rPr lang="en-US" sz="1200" dirty="0" err="1">
                <a:solidFill>
                  <a:schemeClr val="tx1"/>
                </a:solidFill>
              </a:rPr>
              <a:t>hva</a:t>
            </a:r>
            <a:r>
              <a:rPr lang="en-US" sz="1200" dirty="0">
                <a:solidFill>
                  <a:schemeClr val="tx1"/>
                </a:solidFill>
              </a:rPr>
              <a:t> </a:t>
            </a:r>
            <a:r>
              <a:rPr lang="en-US" sz="1200" dirty="0" err="1">
                <a:solidFill>
                  <a:schemeClr val="tx1"/>
                </a:solidFill>
              </a:rPr>
              <a:t>medlemmet</a:t>
            </a:r>
            <a:r>
              <a:rPr lang="en-US" sz="1200" dirty="0">
                <a:solidFill>
                  <a:schemeClr val="tx1"/>
                </a:solidFill>
              </a:rPr>
              <a:t> </a:t>
            </a:r>
            <a:r>
              <a:rPr lang="en-US" sz="1200" dirty="0" err="1">
                <a:solidFill>
                  <a:schemeClr val="tx1"/>
                </a:solidFill>
              </a:rPr>
              <a:t>ønsker</a:t>
            </a:r>
            <a:r>
              <a:rPr lang="en-US" sz="1200" dirty="0">
                <a:solidFill>
                  <a:schemeClr val="tx1"/>
                </a:solidFill>
              </a:rPr>
              <a:t>/</a:t>
            </a:r>
            <a:r>
              <a:rPr lang="en-US" sz="1200" dirty="0" err="1">
                <a:solidFill>
                  <a:schemeClr val="tx1"/>
                </a:solidFill>
              </a:rPr>
              <a:t>ikke</a:t>
            </a:r>
            <a:r>
              <a:rPr lang="en-US" sz="1200" dirty="0">
                <a:solidFill>
                  <a:schemeClr val="tx1"/>
                </a:solidFill>
              </a:rPr>
              <a:t> </a:t>
            </a:r>
            <a:r>
              <a:rPr lang="en-US" sz="1200" dirty="0" err="1">
                <a:solidFill>
                  <a:schemeClr val="tx1"/>
                </a:solidFill>
              </a:rPr>
              <a:t>ønsker</a:t>
            </a:r>
            <a:r>
              <a:rPr lang="en-US" sz="1200" dirty="0">
                <a:solidFill>
                  <a:schemeClr val="tx1"/>
                </a:solidFill>
              </a:rPr>
              <a:t>,  - </a:t>
            </a:r>
            <a:r>
              <a:rPr lang="en-US" sz="1200" dirty="0" err="1">
                <a:solidFill>
                  <a:schemeClr val="tx1"/>
                </a:solidFill>
              </a:rPr>
              <a:t>fra</a:t>
            </a:r>
            <a:r>
              <a:rPr lang="en-US" sz="1200" dirty="0">
                <a:solidFill>
                  <a:schemeClr val="tx1"/>
                </a:solidFill>
              </a:rPr>
              <a:t> </a:t>
            </a:r>
            <a:r>
              <a:rPr lang="en-US" sz="1200" dirty="0" err="1">
                <a:solidFill>
                  <a:schemeClr val="tx1"/>
                </a:solidFill>
              </a:rPr>
              <a:t>innmeldingsblanketten</a:t>
            </a:r>
            <a:r>
              <a:rPr lang="en-US" sz="1200" dirty="0">
                <a:solidFill>
                  <a:schemeClr val="tx1"/>
                </a:solidFill>
              </a:rPr>
              <a:t>.</a:t>
            </a:r>
            <a:endParaRPr lang="nb-NO" sz="1200" dirty="0">
              <a:solidFill>
                <a:schemeClr val="tx1"/>
              </a:solidFill>
            </a:endParaRPr>
          </a:p>
        </p:txBody>
      </p:sp>
      <p:sp>
        <p:nvSpPr>
          <p:cNvPr id="17" name="Action Button: Go Home 16">
            <a:hlinkClick r:id="rId3" action="ppaction://hlinksldjump" highlightClick="1"/>
            <a:extLst>
              <a:ext uri="{FF2B5EF4-FFF2-40B4-BE49-F238E27FC236}">
                <a16:creationId xmlns:a16="http://schemas.microsoft.com/office/drawing/2014/main" id="{3D4E4BA4-8A2D-4F9A-902C-100A7B1FDA0F}"/>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A5D8D606-869F-4958-BD9D-6806389244D4}"/>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0" name="Action Button: Go Back or Previous 19">
            <a:hlinkClick r:id="" action="ppaction://hlinkshowjump?jump=previousslide" highlightClick="1"/>
            <a:extLst>
              <a:ext uri="{FF2B5EF4-FFF2-40B4-BE49-F238E27FC236}">
                <a16:creationId xmlns:a16="http://schemas.microsoft.com/office/drawing/2014/main" id="{8F9BF831-095D-4E8D-A566-24A6E0B639D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1883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51C1-8969-4562-8395-ABB3F991E6A7}"/>
              </a:ext>
            </a:extLst>
          </p:cNvPr>
          <p:cNvSpPr>
            <a:spLocks noGrp="1"/>
          </p:cNvSpPr>
          <p:nvPr>
            <p:ph type="title"/>
          </p:nvPr>
        </p:nvSpPr>
        <p:spPr/>
        <p:txBody>
          <a:bodyPr/>
          <a:lstStyle/>
          <a:p>
            <a:r>
              <a:rPr lang="nb-NO" dirty="0"/>
              <a:t>Innlegging nytt medlem – Kontroll av duplikat</a:t>
            </a:r>
          </a:p>
        </p:txBody>
      </p:sp>
      <p:sp>
        <p:nvSpPr>
          <p:cNvPr id="3" name="Content Placeholder 2">
            <a:extLst>
              <a:ext uri="{FF2B5EF4-FFF2-40B4-BE49-F238E27FC236}">
                <a16:creationId xmlns:a16="http://schemas.microsoft.com/office/drawing/2014/main" id="{D2148896-3A5B-4F33-9F9E-CB5EF5C262DE}"/>
              </a:ext>
            </a:extLst>
          </p:cNvPr>
          <p:cNvSpPr>
            <a:spLocks noGrp="1"/>
          </p:cNvSpPr>
          <p:nvPr>
            <p:ph idx="1"/>
          </p:nvPr>
        </p:nvSpPr>
        <p:spPr>
          <a:xfrm>
            <a:off x="838200" y="1825625"/>
            <a:ext cx="10515600" cy="1243375"/>
          </a:xfrm>
        </p:spPr>
        <p:txBody>
          <a:bodyPr>
            <a:normAutofit fontScale="62500" lnSpcReduction="20000"/>
          </a:bodyPr>
          <a:lstStyle/>
          <a:p>
            <a:r>
              <a:rPr lang="nb-NO" dirty="0"/>
              <a:t>For å unngå duplikater vil det, etter at etter- og fornavnet er lagt inn, bli foretatt en sammenligning mellom det nye medlemmets etter- og fornavn, med de som allerede finnes i databasen. </a:t>
            </a:r>
          </a:p>
          <a:p>
            <a:r>
              <a:rPr lang="nb-NO" dirty="0"/>
              <a:t>Hvis det ikke finnes personer i databasen med tilnærmet like etter- og fornavn, skjer ikke noe spesielt. Men, hvis det finnes en eller flere personer med tilnærmet like etter- og fornavn kommer følgende skjermbilde opp:</a:t>
            </a:r>
          </a:p>
          <a:p>
            <a:endParaRPr lang="nb-NO" dirty="0"/>
          </a:p>
        </p:txBody>
      </p:sp>
      <p:sp>
        <p:nvSpPr>
          <p:cNvPr id="4" name="Footer Placeholder 3">
            <a:extLst>
              <a:ext uri="{FF2B5EF4-FFF2-40B4-BE49-F238E27FC236}">
                <a16:creationId xmlns:a16="http://schemas.microsoft.com/office/drawing/2014/main" id="{0654F555-BFBC-4C34-BB48-FE7065E440F8}"/>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Slide Number Placeholder 4">
            <a:extLst>
              <a:ext uri="{FF2B5EF4-FFF2-40B4-BE49-F238E27FC236}">
                <a16:creationId xmlns:a16="http://schemas.microsoft.com/office/drawing/2014/main" id="{8ECFA8E2-92EC-454E-A745-C0ADE8DB07A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2B9499B9-76FC-496E-8635-7A0FF581DEAC}"/>
              </a:ext>
            </a:extLst>
          </p:cNvPr>
          <p:cNvPicPr>
            <a:picLocks noChangeAspect="1"/>
          </p:cNvPicPr>
          <p:nvPr/>
        </p:nvPicPr>
        <p:blipFill>
          <a:blip r:embed="rId2"/>
          <a:stretch>
            <a:fillRect/>
          </a:stretch>
        </p:blipFill>
        <p:spPr>
          <a:xfrm>
            <a:off x="3216000" y="2819335"/>
            <a:ext cx="5220000" cy="2158703"/>
          </a:xfrm>
          <a:prstGeom prst="rect">
            <a:avLst/>
          </a:prstGeom>
        </p:spPr>
      </p:pic>
      <p:sp>
        <p:nvSpPr>
          <p:cNvPr id="8" name="Content Placeholder 2">
            <a:extLst>
              <a:ext uri="{FF2B5EF4-FFF2-40B4-BE49-F238E27FC236}">
                <a16:creationId xmlns:a16="http://schemas.microsoft.com/office/drawing/2014/main" id="{6779F09F-ACB9-4D7C-9468-85430580690F}"/>
              </a:ext>
            </a:extLst>
          </p:cNvPr>
          <p:cNvSpPr txBox="1">
            <a:spLocks/>
          </p:cNvSpPr>
          <p:nvPr/>
        </p:nvSpPr>
        <p:spPr>
          <a:xfrm>
            <a:off x="838200" y="5019682"/>
            <a:ext cx="10515600" cy="147319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a:t>Hvis ingen av de viste personene er den samme som en holder på å registrere, trykkes kappen "Ingen identisk person er funnet", og skjertmbildet forsvinner og registreringsprosessen kan fortsette.</a:t>
            </a:r>
          </a:p>
          <a:p>
            <a:r>
              <a:rPr lang="nb-NO" dirty="0"/>
              <a:t>Hvis en av de viste personene er den samme som den en holder på å registrere, dobbel-klikk på navnet til den personen en har identifisert til å være identisk med den en holder på med å registrere. Da skjer to ting:</a:t>
            </a:r>
          </a:p>
          <a:p>
            <a:pPr lvl="1"/>
            <a:r>
              <a:rPr lang="nb-NO" dirty="0"/>
              <a:t>Først får en et varsel om at registreringen vil bli slettet, som men bekrefter "OK".</a:t>
            </a:r>
          </a:p>
          <a:p>
            <a:pPr lvl="1"/>
            <a:r>
              <a:rPr lang="nb-NO" dirty="0"/>
              <a:t>Deretter åpner medlemsdetaljene for den personen en har dobbelt-klikket navnet til, for ev. endringer/tillegg.</a:t>
            </a:r>
          </a:p>
          <a:p>
            <a:pPr lvl="1"/>
            <a:endParaRPr lang="nb-NO" dirty="0"/>
          </a:p>
          <a:p>
            <a:endParaRPr lang="nb-NO" dirty="0"/>
          </a:p>
        </p:txBody>
      </p:sp>
    </p:spTree>
    <p:extLst>
      <p:ext uri="{BB962C8B-B14F-4D97-AF65-F5344CB8AC3E}">
        <p14:creationId xmlns:p14="http://schemas.microsoft.com/office/powerpoint/2010/main" val="367202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screenshot of a cell phone&#10;&#10;Description automatically generated">
            <a:extLst>
              <a:ext uri="{FF2B5EF4-FFF2-40B4-BE49-F238E27FC236}">
                <a16:creationId xmlns:a16="http://schemas.microsoft.com/office/drawing/2014/main" id="{C4117833-45BE-4545-9710-1C39030E4E91}"/>
              </a:ext>
            </a:extLst>
          </p:cNvPr>
          <p:cNvPicPr>
            <a:picLocks noChangeAspect="1"/>
          </p:cNvPicPr>
          <p:nvPr/>
        </p:nvPicPr>
        <p:blipFill rotWithShape="1">
          <a:blip r:embed="rId2"/>
          <a:srcRect t="40751"/>
          <a:stretch/>
        </p:blipFill>
        <p:spPr>
          <a:xfrm>
            <a:off x="1641686" y="2232193"/>
            <a:ext cx="8594314" cy="2357715"/>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458666" cy="659400"/>
          </a:xfrm>
        </p:spPr>
        <p:txBody>
          <a:bodyPr anchor="ctr">
            <a:normAutofit fontScale="90000"/>
          </a:bodyPr>
          <a:lstStyle/>
          <a:p>
            <a:r>
              <a:rPr lang="nb-NO" dirty="0"/>
              <a:t>Innlegging av nytt medlem - Fartøylagsinfo</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16</a:t>
            </a:fld>
            <a:endParaRPr lang="en-US"/>
          </a:p>
        </p:txBody>
      </p:sp>
      <p:sp>
        <p:nvSpPr>
          <p:cNvPr id="12" name="Bildeforklaring: bøyd linje 11">
            <a:extLst>
              <a:ext uri="{FF2B5EF4-FFF2-40B4-BE49-F238E27FC236}">
                <a16:creationId xmlns:a16="http://schemas.microsoft.com/office/drawing/2014/main" id="{05234159-C246-4B41-A889-76E65EC3D140}"/>
              </a:ext>
            </a:extLst>
          </p:cNvPr>
          <p:cNvSpPr/>
          <p:nvPr/>
        </p:nvSpPr>
        <p:spPr>
          <a:xfrm>
            <a:off x="3593634" y="1271405"/>
            <a:ext cx="1499621" cy="438135"/>
          </a:xfrm>
          <a:prstGeom prst="borderCallout2">
            <a:avLst>
              <a:gd name="adj1" fmla="val 49047"/>
              <a:gd name="adj2" fmla="val -1825"/>
              <a:gd name="adj3" fmla="val 93966"/>
              <a:gd name="adj4" fmla="val -22961"/>
              <a:gd name="adj5" fmla="val 303698"/>
              <a:gd name="adj6" fmla="val -5107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Medlemskategorier</a:t>
            </a:r>
            <a:r>
              <a:rPr lang="en-US" sz="1200" dirty="0">
                <a:solidFill>
                  <a:schemeClr val="tx1"/>
                </a:solidFill>
              </a:rPr>
              <a:t>. </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2188C260-47A3-4A15-B096-332B89BB0EBF}"/>
              </a:ext>
            </a:extLst>
          </p:cNvPr>
          <p:cNvSpPr/>
          <p:nvPr/>
        </p:nvSpPr>
        <p:spPr>
          <a:xfrm>
            <a:off x="9433531" y="1525212"/>
            <a:ext cx="1800000" cy="355267"/>
          </a:xfrm>
          <a:prstGeom prst="borderCallout2">
            <a:avLst>
              <a:gd name="adj1" fmla="val 51961"/>
              <a:gd name="adj2" fmla="val -139"/>
              <a:gd name="adj3" fmla="val 54262"/>
              <a:gd name="adj4" fmla="val -27098"/>
              <a:gd name="adj5" fmla="val 277038"/>
              <a:gd name="adj6" fmla="val -18452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Reservasjon</a:t>
            </a:r>
            <a:r>
              <a:rPr lang="en-US" sz="1200" dirty="0">
                <a:solidFill>
                  <a:schemeClr val="tx1"/>
                </a:solidFill>
              </a:rPr>
              <a:t> mot </a:t>
            </a:r>
            <a:r>
              <a:rPr lang="en-US" sz="1200" dirty="0" err="1">
                <a:solidFill>
                  <a:schemeClr val="tx1"/>
                </a:solidFill>
              </a:rPr>
              <a:t>deltagelse</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bilder</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25F81404-5FA8-4ED2-8D54-597B49D3FF03}"/>
              </a:ext>
            </a:extLst>
          </p:cNvPr>
          <p:cNvSpPr/>
          <p:nvPr/>
        </p:nvSpPr>
        <p:spPr>
          <a:xfrm>
            <a:off x="10566022" y="2341921"/>
            <a:ext cx="1335017" cy="720000"/>
          </a:xfrm>
          <a:prstGeom prst="borderCallout2">
            <a:avLst>
              <a:gd name="adj1" fmla="val 51924"/>
              <a:gd name="adj2" fmla="val -2008"/>
              <a:gd name="adj3" fmla="val 53259"/>
              <a:gd name="adj4" fmla="val -33608"/>
              <a:gd name="adj5" fmla="val 57246"/>
              <a:gd name="adj6" fmla="val -13573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Relevant </a:t>
            </a:r>
            <a:r>
              <a:rPr lang="en-US" sz="1200" dirty="0" err="1">
                <a:solidFill>
                  <a:schemeClr val="tx1"/>
                </a:solidFill>
              </a:rPr>
              <a:t>bakgrunn</a:t>
            </a:r>
            <a:r>
              <a:rPr lang="en-US" sz="1200" dirty="0">
                <a:solidFill>
                  <a:schemeClr val="tx1"/>
                </a:solidFill>
              </a:rPr>
              <a:t>.</a:t>
            </a:r>
          </a:p>
          <a:p>
            <a:r>
              <a:rPr lang="en-US" sz="1200" dirty="0" err="1">
                <a:solidFill>
                  <a:schemeClr val="tx1"/>
                </a:solidFill>
              </a:rPr>
              <a:t>Ikke</a:t>
            </a:r>
            <a:r>
              <a:rPr lang="en-US" sz="1200" dirty="0">
                <a:solidFill>
                  <a:schemeClr val="tx1"/>
                </a:solidFill>
              </a:rPr>
              <a:t> </a:t>
            </a:r>
            <a:r>
              <a:rPr lang="en-US" sz="1200" dirty="0" err="1">
                <a:solidFill>
                  <a:schemeClr val="tx1"/>
                </a:solidFill>
              </a:rPr>
              <a:t>påkrevet</a:t>
            </a:r>
            <a:r>
              <a:rPr lang="en-US" sz="1200" dirty="0">
                <a:solidFill>
                  <a:schemeClr val="tx1"/>
                </a:solidFill>
              </a:rPr>
              <a:t>.</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B2A1A268-5C5D-48E6-AAEA-752C81894D5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6" name="Action Button: Go Home 15">
            <a:hlinkClick r:id="rId3" action="ppaction://hlinksldjump" highlightClick="1"/>
            <a:extLst>
              <a:ext uri="{FF2B5EF4-FFF2-40B4-BE49-F238E27FC236}">
                <a16:creationId xmlns:a16="http://schemas.microsoft.com/office/drawing/2014/main" id="{9E03B1CF-E194-46E1-893C-168FB74BED78}"/>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2" name="Action Button: Go Forward or Next 21">
            <a:hlinkClick r:id="" action="ppaction://hlinkshowjump?jump=nextslide" highlightClick="1"/>
            <a:extLst>
              <a:ext uri="{FF2B5EF4-FFF2-40B4-BE49-F238E27FC236}">
                <a16:creationId xmlns:a16="http://schemas.microsoft.com/office/drawing/2014/main" id="{397DB86B-98B9-4B5F-B8EF-FAD37C0F11C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Action Button: Go Back or Previous 22">
            <a:hlinkClick r:id="" action="ppaction://hlinkshowjump?jump=previousslide" highlightClick="1"/>
            <a:extLst>
              <a:ext uri="{FF2B5EF4-FFF2-40B4-BE49-F238E27FC236}">
                <a16:creationId xmlns:a16="http://schemas.microsoft.com/office/drawing/2014/main" id="{7FA7F932-0C18-48DC-A109-3988C5FD21D3}"/>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Rectangle 18">
            <a:extLst>
              <a:ext uri="{FF2B5EF4-FFF2-40B4-BE49-F238E27FC236}">
                <a16:creationId xmlns:a16="http://schemas.microsoft.com/office/drawing/2014/main" id="{F98B62C2-D1BE-4BA6-B34F-7E070773731B}"/>
              </a:ext>
            </a:extLst>
          </p:cNvPr>
          <p:cNvSpPr/>
          <p:nvPr/>
        </p:nvSpPr>
        <p:spPr>
          <a:xfrm>
            <a:off x="2316001" y="2613857"/>
            <a:ext cx="1080000" cy="4820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xtBox 4">
            <a:extLst>
              <a:ext uri="{FF2B5EF4-FFF2-40B4-BE49-F238E27FC236}">
                <a16:creationId xmlns:a16="http://schemas.microsoft.com/office/drawing/2014/main" id="{B0CB5518-CD2F-41A8-B135-72C8B9938CE5}"/>
              </a:ext>
            </a:extLst>
          </p:cNvPr>
          <p:cNvSpPr txBox="1"/>
          <p:nvPr/>
        </p:nvSpPr>
        <p:spPr>
          <a:xfrm>
            <a:off x="5127993" y="1068811"/>
            <a:ext cx="2260555" cy="246221"/>
          </a:xfrm>
          <a:prstGeom prst="rect">
            <a:avLst/>
          </a:prstGeom>
          <a:noFill/>
        </p:spPr>
        <p:txBody>
          <a:bodyPr wrap="none" rtlCol="0">
            <a:spAutoFit/>
          </a:bodyPr>
          <a:lstStyle/>
          <a:p>
            <a:r>
              <a:rPr lang="nb-NO" sz="1000" dirty="0"/>
              <a:t>"Aktiv" = Vil ha info om hva som foregår</a:t>
            </a:r>
          </a:p>
        </p:txBody>
      </p:sp>
      <p:sp>
        <p:nvSpPr>
          <p:cNvPr id="21" name="TextBox 20">
            <a:extLst>
              <a:ext uri="{FF2B5EF4-FFF2-40B4-BE49-F238E27FC236}">
                <a16:creationId xmlns:a16="http://schemas.microsoft.com/office/drawing/2014/main" id="{FFDEF605-8BDA-43FD-A1E4-D08EBE95BD7E}"/>
              </a:ext>
            </a:extLst>
          </p:cNvPr>
          <p:cNvSpPr txBox="1"/>
          <p:nvPr/>
        </p:nvSpPr>
        <p:spPr>
          <a:xfrm>
            <a:off x="5127992" y="1248812"/>
            <a:ext cx="2746265" cy="246221"/>
          </a:xfrm>
          <a:prstGeom prst="rect">
            <a:avLst/>
          </a:prstGeom>
          <a:noFill/>
        </p:spPr>
        <p:txBody>
          <a:bodyPr wrap="none" rtlCol="0">
            <a:spAutoFit/>
          </a:bodyPr>
          <a:lstStyle/>
          <a:p>
            <a:r>
              <a:rPr lang="nb-NO" sz="1000" dirty="0"/>
              <a:t>"Seilende" = Ønsker å være mannskap på seilaser</a:t>
            </a:r>
          </a:p>
        </p:txBody>
      </p:sp>
      <p:sp>
        <p:nvSpPr>
          <p:cNvPr id="26" name="TextBox 25">
            <a:extLst>
              <a:ext uri="{FF2B5EF4-FFF2-40B4-BE49-F238E27FC236}">
                <a16:creationId xmlns:a16="http://schemas.microsoft.com/office/drawing/2014/main" id="{079BC315-8504-4D44-B475-4BE902307F62}"/>
              </a:ext>
            </a:extLst>
          </p:cNvPr>
          <p:cNvSpPr txBox="1"/>
          <p:nvPr/>
        </p:nvSpPr>
        <p:spPr>
          <a:xfrm>
            <a:off x="5155169" y="1461496"/>
            <a:ext cx="2672823" cy="400110"/>
          </a:xfrm>
          <a:prstGeom prst="rect">
            <a:avLst/>
          </a:prstGeom>
          <a:noFill/>
        </p:spPr>
        <p:txBody>
          <a:bodyPr wrap="square" rtlCol="0">
            <a:spAutoFit/>
          </a:bodyPr>
          <a:lstStyle/>
          <a:p>
            <a:r>
              <a:rPr lang="nb-NO" sz="1000" dirty="0"/>
              <a:t>"Medhj selskap" = Ønsker å hjelpe til mer arr under land</a:t>
            </a:r>
          </a:p>
        </p:txBody>
      </p:sp>
      <p:sp>
        <p:nvSpPr>
          <p:cNvPr id="28" name="Bildeforklaring: bøyd linje 7">
            <a:extLst>
              <a:ext uri="{FF2B5EF4-FFF2-40B4-BE49-F238E27FC236}">
                <a16:creationId xmlns:a16="http://schemas.microsoft.com/office/drawing/2014/main" id="{CC0F4155-DEB2-49F0-8F3E-6AA2287D7F05}"/>
              </a:ext>
            </a:extLst>
          </p:cNvPr>
          <p:cNvSpPr/>
          <p:nvPr/>
        </p:nvSpPr>
        <p:spPr>
          <a:xfrm>
            <a:off x="196853" y="4729842"/>
            <a:ext cx="1579147" cy="360000"/>
          </a:xfrm>
          <a:prstGeom prst="borderCallout2">
            <a:avLst>
              <a:gd name="adj1" fmla="val -289"/>
              <a:gd name="adj2" fmla="val 54022"/>
              <a:gd name="adj3" fmla="val -119969"/>
              <a:gd name="adj4" fmla="val 67064"/>
              <a:gd name="adj5" fmla="val -280757"/>
              <a:gd name="adj6" fmla="val 17593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Sertifikater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innehas</a:t>
            </a:r>
            <a:endParaRPr lang="nb-NO" sz="1200" dirty="0">
              <a:solidFill>
                <a:schemeClr val="tx1"/>
              </a:solidFill>
            </a:endParaRPr>
          </a:p>
        </p:txBody>
      </p:sp>
      <p:sp>
        <p:nvSpPr>
          <p:cNvPr id="29" name="Bildeforklaring: bøyd linje 7">
            <a:extLst>
              <a:ext uri="{FF2B5EF4-FFF2-40B4-BE49-F238E27FC236}">
                <a16:creationId xmlns:a16="http://schemas.microsoft.com/office/drawing/2014/main" id="{AC9A9EE9-4702-4C84-8DE4-166278126A12}"/>
              </a:ext>
            </a:extLst>
          </p:cNvPr>
          <p:cNvSpPr/>
          <p:nvPr/>
        </p:nvSpPr>
        <p:spPr>
          <a:xfrm>
            <a:off x="9262200" y="4765328"/>
            <a:ext cx="1153800" cy="720000"/>
          </a:xfrm>
          <a:prstGeom prst="borderCallout2">
            <a:avLst>
              <a:gd name="adj1" fmla="val 49250"/>
              <a:gd name="adj2" fmla="val -1318"/>
              <a:gd name="adj3" fmla="val 31870"/>
              <a:gd name="adj4" fmla="val -26107"/>
              <a:gd name="adj5" fmla="val -145363"/>
              <a:gd name="adj6" fmla="val -2922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Alt </a:t>
            </a:r>
            <a:r>
              <a:rPr lang="en-US" sz="1200" dirty="0" err="1">
                <a:solidFill>
                  <a:schemeClr val="tx1"/>
                </a:solidFill>
              </a:rPr>
              <a:t>vedr</a:t>
            </a:r>
            <a:r>
              <a:rPr lang="en-US" sz="1200" dirty="0">
                <a:solidFill>
                  <a:schemeClr val="tx1"/>
                </a:solidFill>
              </a:rPr>
              <a:t> </a:t>
            </a:r>
            <a:r>
              <a:rPr lang="en-US" sz="1200" dirty="0" err="1">
                <a:solidFill>
                  <a:schemeClr val="tx1"/>
                </a:solidFill>
              </a:rPr>
              <a:t>medlemmets</a:t>
            </a:r>
            <a:r>
              <a:rPr lang="en-US" sz="1200" dirty="0">
                <a:solidFill>
                  <a:schemeClr val="tx1"/>
                </a:solidFill>
              </a:rPr>
              <a:t> </a:t>
            </a:r>
            <a:r>
              <a:rPr lang="en-US" sz="1200" dirty="0" err="1">
                <a:solidFill>
                  <a:schemeClr val="tx1"/>
                </a:solidFill>
              </a:rPr>
              <a:t>kvalifikasjoner</a:t>
            </a:r>
            <a:endParaRPr lang="nb-NO" sz="1200" dirty="0">
              <a:solidFill>
                <a:schemeClr val="tx1"/>
              </a:solidFill>
            </a:endParaRPr>
          </a:p>
        </p:txBody>
      </p:sp>
      <p:sp>
        <p:nvSpPr>
          <p:cNvPr id="30" name="Bildeforklaring: bøyd linje 7">
            <a:extLst>
              <a:ext uri="{FF2B5EF4-FFF2-40B4-BE49-F238E27FC236}">
                <a16:creationId xmlns:a16="http://schemas.microsoft.com/office/drawing/2014/main" id="{A63F043B-7BB9-4BE8-90DC-A8B763C74435}"/>
              </a:ext>
            </a:extLst>
          </p:cNvPr>
          <p:cNvSpPr/>
          <p:nvPr/>
        </p:nvSpPr>
        <p:spPr>
          <a:xfrm>
            <a:off x="400147" y="5485328"/>
            <a:ext cx="1579147" cy="643672"/>
          </a:xfrm>
          <a:prstGeom prst="borderCallout2">
            <a:avLst>
              <a:gd name="adj1" fmla="val 52305"/>
              <a:gd name="adj2" fmla="val 99479"/>
              <a:gd name="adj3" fmla="val 54724"/>
              <a:gd name="adj4" fmla="val 128148"/>
              <a:gd name="adj5" fmla="val -158793"/>
              <a:gd name="adj6" fmla="val 21369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Genererer</a:t>
            </a:r>
            <a:r>
              <a:rPr lang="en-US" sz="1200" dirty="0">
                <a:solidFill>
                  <a:schemeClr val="tx1"/>
                </a:solidFill>
              </a:rPr>
              <a:t> </a:t>
            </a:r>
            <a:r>
              <a:rPr lang="en-US" sz="1200" dirty="0" err="1">
                <a:solidFill>
                  <a:schemeClr val="tx1"/>
                </a:solidFill>
              </a:rPr>
              <a:t>epost</a:t>
            </a:r>
            <a:r>
              <a:rPr lang="en-US" sz="1200" dirty="0">
                <a:solidFill>
                  <a:schemeClr val="tx1"/>
                </a:solidFill>
              </a:rPr>
              <a:t> med info om </a:t>
            </a:r>
            <a:r>
              <a:rPr lang="en-US" sz="1200" dirty="0" err="1">
                <a:solidFill>
                  <a:schemeClr val="tx1"/>
                </a:solidFill>
              </a:rPr>
              <a:t>nytt</a:t>
            </a:r>
            <a:r>
              <a:rPr lang="en-US" sz="1200" dirty="0">
                <a:solidFill>
                  <a:schemeClr val="tx1"/>
                </a:solidFill>
              </a:rPr>
              <a:t> </a:t>
            </a:r>
            <a:r>
              <a:rPr lang="en-US" sz="1200" dirty="0" err="1">
                <a:solidFill>
                  <a:schemeClr val="tx1"/>
                </a:solidFill>
              </a:rPr>
              <a:t>medlem</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adm</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regnskap</a:t>
            </a:r>
            <a:endParaRPr lang="nb-NO" sz="1200" dirty="0">
              <a:solidFill>
                <a:schemeClr val="tx1"/>
              </a:solidFill>
            </a:endParaRPr>
          </a:p>
        </p:txBody>
      </p:sp>
      <p:grpSp>
        <p:nvGrpSpPr>
          <p:cNvPr id="10" name="Group 9">
            <a:extLst>
              <a:ext uri="{FF2B5EF4-FFF2-40B4-BE49-F238E27FC236}">
                <a16:creationId xmlns:a16="http://schemas.microsoft.com/office/drawing/2014/main" id="{0ED74092-3CAE-490F-BF23-BD2C76459052}"/>
              </a:ext>
            </a:extLst>
          </p:cNvPr>
          <p:cNvGrpSpPr/>
          <p:nvPr/>
        </p:nvGrpSpPr>
        <p:grpSpPr>
          <a:xfrm>
            <a:off x="265765" y="2854902"/>
            <a:ext cx="10150235" cy="1252043"/>
            <a:chOff x="265765" y="3447377"/>
            <a:chExt cx="10150235" cy="1252043"/>
          </a:xfrm>
        </p:grpSpPr>
        <p:sp>
          <p:nvSpPr>
            <p:cNvPr id="31" name="TextBox 30">
              <a:extLst>
                <a:ext uri="{FF2B5EF4-FFF2-40B4-BE49-F238E27FC236}">
                  <a16:creationId xmlns:a16="http://schemas.microsoft.com/office/drawing/2014/main" id="{55EA4561-FCCD-425F-AA74-0F4544FE4B2E}"/>
                </a:ext>
              </a:extLst>
            </p:cNvPr>
            <p:cNvSpPr txBox="1"/>
            <p:nvPr/>
          </p:nvSpPr>
          <p:spPr>
            <a:xfrm>
              <a:off x="265765" y="3776090"/>
              <a:ext cx="1539137" cy="923330"/>
            </a:xfrm>
            <a:prstGeom prst="rect">
              <a:avLst/>
            </a:prstGeom>
            <a:noFill/>
          </p:spPr>
          <p:txBody>
            <a:bodyPr wrap="square" rtlCol="0">
              <a:spAutoFit/>
            </a:bodyPr>
            <a:lstStyle/>
            <a:p>
              <a:r>
                <a:rPr lang="nb-NO" dirty="0"/>
                <a:t>Vises kun hvis medlemmet er "Seilende"</a:t>
              </a:r>
            </a:p>
          </p:txBody>
        </p:sp>
        <p:sp>
          <p:nvSpPr>
            <p:cNvPr id="6" name="Rectangle 5">
              <a:extLst>
                <a:ext uri="{FF2B5EF4-FFF2-40B4-BE49-F238E27FC236}">
                  <a16:creationId xmlns:a16="http://schemas.microsoft.com/office/drawing/2014/main" id="{5D6E8B12-08CA-42A2-AAD2-1F1129ED69FB}"/>
                </a:ext>
              </a:extLst>
            </p:cNvPr>
            <p:cNvSpPr/>
            <p:nvPr/>
          </p:nvSpPr>
          <p:spPr>
            <a:xfrm>
              <a:off x="265765" y="3776090"/>
              <a:ext cx="10150235" cy="91961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9" name="Straight Arrow Connector 8">
              <a:extLst>
                <a:ext uri="{FF2B5EF4-FFF2-40B4-BE49-F238E27FC236}">
                  <a16:creationId xmlns:a16="http://schemas.microsoft.com/office/drawing/2014/main" id="{BDAD41C5-22B3-456A-9CCA-DBF30747C453}"/>
                </a:ext>
              </a:extLst>
            </p:cNvPr>
            <p:cNvCxnSpPr/>
            <p:nvPr/>
          </p:nvCxnSpPr>
          <p:spPr>
            <a:xfrm flipV="1">
              <a:off x="1717867" y="3447377"/>
              <a:ext cx="1318133" cy="556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2" name="Bildeforklaring: bøyd linje 7">
            <a:extLst>
              <a:ext uri="{FF2B5EF4-FFF2-40B4-BE49-F238E27FC236}">
                <a16:creationId xmlns:a16="http://schemas.microsoft.com/office/drawing/2014/main" id="{572D16F8-DE8A-4424-8F97-8309AC1D8773}"/>
              </a:ext>
            </a:extLst>
          </p:cNvPr>
          <p:cNvSpPr/>
          <p:nvPr/>
        </p:nvSpPr>
        <p:spPr>
          <a:xfrm>
            <a:off x="6150490" y="5305328"/>
            <a:ext cx="2476115" cy="360000"/>
          </a:xfrm>
          <a:prstGeom prst="borderCallout2">
            <a:avLst>
              <a:gd name="adj1" fmla="val -289"/>
              <a:gd name="adj2" fmla="val 54022"/>
              <a:gd name="adj3" fmla="val -154727"/>
              <a:gd name="adj4" fmla="val 48778"/>
              <a:gd name="adj5" fmla="val -229956"/>
              <a:gd name="adj6" fmla="val 4611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Genererer</a:t>
            </a:r>
            <a:r>
              <a:rPr lang="en-US" sz="1200" dirty="0">
                <a:solidFill>
                  <a:schemeClr val="tx1"/>
                </a:solidFill>
              </a:rPr>
              <a:t> "</a:t>
            </a:r>
            <a:r>
              <a:rPr lang="en-US" sz="1200" dirty="0" err="1">
                <a:solidFill>
                  <a:schemeClr val="tx1"/>
                </a:solidFill>
              </a:rPr>
              <a:t>Velkomst</a:t>
            </a:r>
            <a:r>
              <a:rPr lang="en-US" sz="1200" dirty="0">
                <a:solidFill>
                  <a:schemeClr val="tx1"/>
                </a:solidFill>
              </a:rPr>
              <a:t>"-</a:t>
            </a:r>
            <a:r>
              <a:rPr lang="en-US" sz="1200" dirty="0" err="1">
                <a:solidFill>
                  <a:schemeClr val="tx1"/>
                </a:solidFill>
              </a:rPr>
              <a:t>epost</a:t>
            </a:r>
            <a:r>
              <a:rPr lang="en-US" sz="1200" dirty="0">
                <a:solidFill>
                  <a:schemeClr val="tx1"/>
                </a:solidFill>
              </a:rPr>
              <a:t> </a:t>
            </a:r>
            <a:r>
              <a:rPr lang="en-US" sz="1200" dirty="0" err="1">
                <a:solidFill>
                  <a:schemeClr val="tx1"/>
                </a:solidFill>
              </a:rPr>
              <a:t>til</a:t>
            </a:r>
            <a:r>
              <a:rPr lang="en-US" sz="1200" dirty="0">
                <a:solidFill>
                  <a:schemeClr val="tx1"/>
                </a:solidFill>
              </a:rPr>
              <a:t> det </a:t>
            </a:r>
            <a:r>
              <a:rPr lang="en-US" sz="1200" dirty="0" err="1">
                <a:solidFill>
                  <a:schemeClr val="tx1"/>
                </a:solidFill>
              </a:rPr>
              <a:t>nye</a:t>
            </a:r>
            <a:r>
              <a:rPr lang="en-US" sz="1200" dirty="0">
                <a:solidFill>
                  <a:schemeClr val="tx1"/>
                </a:solidFill>
              </a:rPr>
              <a:t> </a:t>
            </a:r>
            <a:r>
              <a:rPr lang="en-US" sz="1200" dirty="0" err="1">
                <a:solidFill>
                  <a:schemeClr val="tx1"/>
                </a:solidFill>
              </a:rPr>
              <a:t>medlemmet</a:t>
            </a:r>
            <a:r>
              <a:rPr lang="en-US" sz="1200" dirty="0">
                <a:solidFill>
                  <a:schemeClr val="tx1"/>
                </a:solidFill>
              </a:rPr>
              <a:t> </a:t>
            </a:r>
            <a:endParaRPr lang="nb-NO" sz="1200" dirty="0">
              <a:solidFill>
                <a:schemeClr val="tx1"/>
              </a:solidFill>
            </a:endParaRPr>
          </a:p>
        </p:txBody>
      </p:sp>
      <p:sp>
        <p:nvSpPr>
          <p:cNvPr id="33" name="Bildeforklaring: bøyd linje 7">
            <a:extLst>
              <a:ext uri="{FF2B5EF4-FFF2-40B4-BE49-F238E27FC236}">
                <a16:creationId xmlns:a16="http://schemas.microsoft.com/office/drawing/2014/main" id="{6859B5B8-4C96-4B00-A374-2BD15C8AF812}"/>
              </a:ext>
            </a:extLst>
          </p:cNvPr>
          <p:cNvSpPr/>
          <p:nvPr/>
        </p:nvSpPr>
        <p:spPr>
          <a:xfrm>
            <a:off x="3761735" y="5054647"/>
            <a:ext cx="1579147" cy="685596"/>
          </a:xfrm>
          <a:prstGeom prst="borderCallout2">
            <a:avLst>
              <a:gd name="adj1" fmla="val -5256"/>
              <a:gd name="adj2" fmla="val 46451"/>
              <a:gd name="adj3" fmla="val -60398"/>
              <a:gd name="adj4" fmla="val 88529"/>
              <a:gd name="adj5" fmla="val -229102"/>
              <a:gd name="adj6" fmla="val 9118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Angir</a:t>
            </a:r>
            <a:r>
              <a:rPr lang="en-US" sz="1200" dirty="0">
                <a:solidFill>
                  <a:schemeClr val="tx1"/>
                </a:solidFill>
              </a:rPr>
              <a:t> </a:t>
            </a:r>
            <a:r>
              <a:rPr lang="en-US" sz="1200" dirty="0" err="1">
                <a:solidFill>
                  <a:schemeClr val="tx1"/>
                </a:solidFill>
              </a:rPr>
              <a:t>ønsket</a:t>
            </a:r>
            <a:r>
              <a:rPr lang="en-US" sz="1200" dirty="0">
                <a:solidFill>
                  <a:schemeClr val="tx1"/>
                </a:solidFill>
              </a:rPr>
              <a:t> </a:t>
            </a:r>
            <a:r>
              <a:rPr lang="en-US" sz="1200" dirty="0" err="1">
                <a:solidFill>
                  <a:schemeClr val="tx1"/>
                </a:solidFill>
              </a:rPr>
              <a:t>Fagområde</a:t>
            </a:r>
            <a:r>
              <a:rPr lang="en-US" sz="1200" dirty="0">
                <a:solidFill>
                  <a:schemeClr val="tx1"/>
                </a:solidFill>
              </a:rPr>
              <a:t> (</a:t>
            </a:r>
            <a:r>
              <a:rPr lang="en-US" sz="1200" dirty="0" err="1">
                <a:solidFill>
                  <a:schemeClr val="tx1"/>
                </a:solidFill>
              </a:rPr>
              <a:t>dekk</a:t>
            </a:r>
            <a:r>
              <a:rPr lang="en-US" sz="1200" dirty="0">
                <a:solidFill>
                  <a:schemeClr val="tx1"/>
                </a:solidFill>
              </a:rPr>
              <a:t>, </a:t>
            </a:r>
            <a:r>
              <a:rPr lang="en-US" sz="1200" dirty="0" err="1">
                <a:solidFill>
                  <a:schemeClr val="tx1"/>
                </a:solidFill>
              </a:rPr>
              <a:t>maskin</a:t>
            </a:r>
            <a:r>
              <a:rPr lang="en-US" sz="1200" dirty="0">
                <a:solidFill>
                  <a:schemeClr val="tx1"/>
                </a:solidFill>
              </a:rPr>
              <a:t>, </a:t>
            </a:r>
            <a:r>
              <a:rPr lang="en-US" sz="1200" dirty="0" err="1">
                <a:solidFill>
                  <a:schemeClr val="tx1"/>
                </a:solidFill>
              </a:rPr>
              <a:t>forpl</a:t>
            </a:r>
            <a:r>
              <a:rPr lang="en-US" sz="1200" dirty="0">
                <a:solidFill>
                  <a:schemeClr val="tx1"/>
                </a:solidFill>
              </a:rPr>
              <a:t>, mm)</a:t>
            </a:r>
            <a:endParaRPr lang="nb-NO" sz="1200" dirty="0">
              <a:solidFill>
                <a:schemeClr val="tx1"/>
              </a:solidFill>
            </a:endParaRPr>
          </a:p>
        </p:txBody>
      </p:sp>
    </p:spTree>
    <p:extLst>
      <p:ext uri="{BB962C8B-B14F-4D97-AF65-F5344CB8AC3E}">
        <p14:creationId xmlns:p14="http://schemas.microsoft.com/office/powerpoint/2010/main" val="3520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100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2500"/>
                            </p:stCondLst>
                            <p:childTnLst>
                              <p:par>
                                <p:cTn id="15" presetID="1" presetClass="entr" presetSubtype="0" fill="hold" grpId="0" nodeType="afterEffect">
                                  <p:stCondLst>
                                    <p:cond delay="100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3500"/>
                            </p:stCondLst>
                            <p:childTnLst>
                              <p:par>
                                <p:cTn id="18" presetID="1" presetClass="entr" presetSubtype="0" fill="hold" grpId="0" nodeType="afterEffect">
                                  <p:stCondLst>
                                    <p:cond delay="100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up)">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animBg="1"/>
      <p:bldP spid="19" grpId="0" animBg="1"/>
      <p:bldP spid="5" grpId="0"/>
      <p:bldP spid="21" grpId="0"/>
      <p:bldP spid="26" grpId="0"/>
      <p:bldP spid="28" grpId="0" animBg="1"/>
      <p:bldP spid="29" grpId="0" animBg="1"/>
      <p:bldP spid="30" grpId="0" animBg="1"/>
      <p:bldP spid="32"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D767A568-8B9C-4B43-B40A-4C1A4E34EEDF}"/>
              </a:ext>
            </a:extLst>
          </p:cNvPr>
          <p:cNvPicPr>
            <a:picLocks noChangeAspect="1"/>
          </p:cNvPicPr>
          <p:nvPr/>
        </p:nvPicPr>
        <p:blipFill rotWithShape="1">
          <a:blip r:embed="rId2"/>
          <a:srcRect l="-119" t="-213" r="-868" b="55698"/>
          <a:stretch/>
        </p:blipFill>
        <p:spPr>
          <a:xfrm>
            <a:off x="3576000" y="1932073"/>
            <a:ext cx="7417165" cy="2481953"/>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Ytterligere medlemsdetaljer – Pårørende</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10998666" cy="676047"/>
          </a:xfrm>
        </p:spPr>
        <p:txBody>
          <a:bodyPr>
            <a:normAutofit/>
          </a:bodyPr>
          <a:lstStyle/>
          <a:p>
            <a:r>
              <a:rPr lang="en-US" sz="2000" dirty="0"/>
              <a:t>I </a:t>
            </a:r>
            <a:r>
              <a:rPr lang="en-US" sz="2000" dirty="0" err="1"/>
              <a:t>skjermbildet</a:t>
            </a:r>
            <a:r>
              <a:rPr lang="en-US" sz="2000" dirty="0"/>
              <a:t> for </a:t>
            </a:r>
            <a:r>
              <a:rPr lang="en-US" sz="2000" dirty="0" err="1"/>
              <a:t>medlemsdata</a:t>
            </a:r>
            <a:r>
              <a:rPr lang="en-US" sz="2000" dirty="0"/>
              <a:t> vises </a:t>
            </a:r>
            <a:r>
              <a:rPr lang="en-US" sz="2000" dirty="0" err="1"/>
              <a:t>ytterligere</a:t>
            </a:r>
            <a:r>
              <a:rPr lang="en-US" sz="2000" dirty="0"/>
              <a:t> </a:t>
            </a:r>
            <a:r>
              <a:rPr lang="en-US" sz="2000" dirty="0" err="1"/>
              <a:t>detaljer</a:t>
            </a:r>
            <a:r>
              <a:rPr lang="en-US" sz="2000" dirty="0"/>
              <a:t> </a:t>
            </a:r>
            <a:r>
              <a:rPr lang="en-US" sz="2000" dirty="0" err="1"/>
              <a:t>som</a:t>
            </a:r>
            <a:r>
              <a:rPr lang="en-US" sz="2000" dirty="0"/>
              <a:t> </a:t>
            </a:r>
            <a:r>
              <a:rPr lang="en-US" sz="2000" dirty="0" err="1"/>
              <a:t>kan</a:t>
            </a:r>
            <a:r>
              <a:rPr lang="en-US" sz="2000" dirty="0"/>
              <a:t> </a:t>
            </a:r>
            <a:r>
              <a:rPr lang="en-US" sz="2000" dirty="0" err="1"/>
              <a:t>bli</a:t>
            </a:r>
            <a:r>
              <a:rPr lang="en-US" sz="2000" dirty="0"/>
              <a:t> </a:t>
            </a:r>
            <a:r>
              <a:rPr lang="en-US" sz="2000" dirty="0" err="1"/>
              <a:t>benyttet</a:t>
            </a:r>
            <a:r>
              <a:rPr lang="en-US" sz="2000" dirty="0"/>
              <a:t> i </a:t>
            </a:r>
            <a:r>
              <a:rPr lang="en-US" sz="2000" dirty="0" err="1"/>
              <a:t>løpet</a:t>
            </a:r>
            <a:r>
              <a:rPr lang="en-US" sz="2000" dirty="0"/>
              <a:t> av den </a:t>
            </a:r>
            <a:r>
              <a:rPr lang="en-US" sz="2000" dirty="0" err="1"/>
              <a:t>tiden</a:t>
            </a:r>
            <a:r>
              <a:rPr lang="en-US" sz="2000" dirty="0"/>
              <a:t>  </a:t>
            </a:r>
            <a:r>
              <a:rPr lang="en-US" sz="2000" dirty="0" err="1"/>
              <a:t>personen</a:t>
            </a:r>
            <a:r>
              <a:rPr lang="en-US" sz="2000" dirty="0"/>
              <a:t> </a:t>
            </a:r>
            <a:r>
              <a:rPr lang="en-US" sz="2000" dirty="0" err="1"/>
              <a:t>er</a:t>
            </a:r>
            <a:r>
              <a:rPr lang="en-US" sz="2000" dirty="0"/>
              <a:t> </a:t>
            </a:r>
            <a:r>
              <a:rPr lang="en-US" sz="2000" dirty="0" err="1"/>
              <a:t>medlem</a:t>
            </a:r>
            <a:r>
              <a:rPr lang="en-US" sz="2000" dirty="0"/>
              <a:t>.</a:t>
            </a:r>
            <a:endParaRPr lang="nb-NO" sz="2000"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17</a:t>
            </a:fld>
            <a:endParaRPr lang="en-US"/>
          </a:p>
        </p:txBody>
      </p:sp>
      <p:sp>
        <p:nvSpPr>
          <p:cNvPr id="12" name="Bildeforklaring: bøyd linje 11">
            <a:extLst>
              <a:ext uri="{FF2B5EF4-FFF2-40B4-BE49-F238E27FC236}">
                <a16:creationId xmlns:a16="http://schemas.microsoft.com/office/drawing/2014/main" id="{05234159-C246-4B41-A889-76E65EC3D140}"/>
              </a:ext>
            </a:extLst>
          </p:cNvPr>
          <p:cNvSpPr/>
          <p:nvPr/>
        </p:nvSpPr>
        <p:spPr>
          <a:xfrm>
            <a:off x="9283165" y="4509000"/>
            <a:ext cx="2340000" cy="1374215"/>
          </a:xfrm>
          <a:prstGeom prst="borderCallout2">
            <a:avLst>
              <a:gd name="adj1" fmla="val -4534"/>
              <a:gd name="adj2" fmla="val 53688"/>
              <a:gd name="adj3" fmla="val -33096"/>
              <a:gd name="adj4" fmla="val 52915"/>
              <a:gd name="adj5" fmla="val -125087"/>
              <a:gd name="adj6" fmla="val 4709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For </a:t>
            </a:r>
            <a:r>
              <a:rPr lang="en-US" sz="1200" dirty="0" err="1">
                <a:solidFill>
                  <a:schemeClr val="tx1"/>
                </a:solidFill>
              </a:rPr>
              <a:t>medlem</a:t>
            </a:r>
            <a:r>
              <a:rPr lang="en-US" sz="1200" dirty="0">
                <a:solidFill>
                  <a:schemeClr val="tx1"/>
                </a:solidFill>
              </a:rPr>
              <a:t> </a:t>
            </a:r>
            <a:r>
              <a:rPr lang="en-US" sz="1200" dirty="0" err="1">
                <a:solidFill>
                  <a:schemeClr val="tx1"/>
                </a:solidFill>
              </a:rPr>
              <a:t>som</a:t>
            </a:r>
            <a:r>
              <a:rPr lang="en-US" sz="1200" dirty="0">
                <a:solidFill>
                  <a:schemeClr val="tx1"/>
                </a:solidFill>
              </a:rPr>
              <a:t> vi </a:t>
            </a:r>
            <a:r>
              <a:rPr lang="en-US" sz="1200" dirty="0" err="1">
                <a:solidFill>
                  <a:schemeClr val="tx1"/>
                </a:solidFill>
              </a:rPr>
              <a:t>mottar</a:t>
            </a:r>
            <a:r>
              <a:rPr lang="en-US" sz="1200" dirty="0">
                <a:solidFill>
                  <a:schemeClr val="tx1"/>
                </a:solidFill>
              </a:rPr>
              <a:t> </a:t>
            </a:r>
            <a:r>
              <a:rPr lang="en-US" sz="1200" dirty="0" err="1">
                <a:solidFill>
                  <a:schemeClr val="tx1"/>
                </a:solidFill>
              </a:rPr>
              <a:t>budskap</a:t>
            </a:r>
            <a:r>
              <a:rPr lang="en-US" sz="1200" dirty="0">
                <a:solidFill>
                  <a:schemeClr val="tx1"/>
                </a:solidFill>
              </a:rPr>
              <a:t> om at </a:t>
            </a:r>
            <a:r>
              <a:rPr lang="en-US" sz="1200" dirty="0" err="1">
                <a:solidFill>
                  <a:schemeClr val="tx1"/>
                </a:solidFill>
              </a:rPr>
              <a:t>er</a:t>
            </a:r>
            <a:r>
              <a:rPr lang="en-US" sz="1200" dirty="0">
                <a:solidFill>
                  <a:schemeClr val="tx1"/>
                </a:solidFill>
              </a:rPr>
              <a:t> </a:t>
            </a:r>
            <a:r>
              <a:rPr lang="en-US" sz="1200" dirty="0" err="1">
                <a:solidFill>
                  <a:schemeClr val="tx1"/>
                </a:solidFill>
              </a:rPr>
              <a:t>død</a:t>
            </a:r>
            <a:r>
              <a:rPr lang="en-US" sz="1200" dirty="0">
                <a:solidFill>
                  <a:schemeClr val="tx1"/>
                </a:solidFill>
              </a:rPr>
              <a:t>, </a:t>
            </a:r>
            <a:r>
              <a:rPr lang="en-US" sz="1200" dirty="0" err="1">
                <a:solidFill>
                  <a:schemeClr val="tx1"/>
                </a:solidFill>
              </a:rPr>
              <a:t>settes</a:t>
            </a:r>
            <a:r>
              <a:rPr lang="en-US" sz="1200" dirty="0">
                <a:solidFill>
                  <a:schemeClr val="tx1"/>
                </a:solidFill>
              </a:rPr>
              <a:t> (ca) </a:t>
            </a:r>
            <a:r>
              <a:rPr lang="en-US" sz="1200" dirty="0" err="1">
                <a:solidFill>
                  <a:schemeClr val="tx1"/>
                </a:solidFill>
              </a:rPr>
              <a:t>dødsdato</a:t>
            </a:r>
            <a:r>
              <a:rPr lang="en-US" sz="1200" dirty="0">
                <a:solidFill>
                  <a:schemeClr val="tx1"/>
                </a:solidFill>
              </a:rPr>
              <a:t> her. Da </a:t>
            </a:r>
            <a:r>
              <a:rPr lang="en-US" sz="1200" dirty="0" err="1">
                <a:solidFill>
                  <a:schemeClr val="tx1"/>
                </a:solidFill>
              </a:rPr>
              <a:t>utgår</a:t>
            </a:r>
            <a:r>
              <a:rPr lang="en-US" sz="1200" dirty="0">
                <a:solidFill>
                  <a:schemeClr val="tx1"/>
                </a:solidFill>
              </a:rPr>
              <a:t> </a:t>
            </a:r>
            <a:r>
              <a:rPr lang="en-US" sz="1200" dirty="0" err="1">
                <a:solidFill>
                  <a:schemeClr val="tx1"/>
                </a:solidFill>
              </a:rPr>
              <a:t>han</a:t>
            </a:r>
            <a:r>
              <a:rPr lang="en-US" sz="1200" dirty="0">
                <a:solidFill>
                  <a:schemeClr val="tx1"/>
                </a:solidFill>
              </a:rPr>
              <a:t> </a:t>
            </a:r>
            <a:r>
              <a:rPr lang="en-US" sz="1200" dirty="0" err="1">
                <a:solidFill>
                  <a:schemeClr val="tx1"/>
                </a:solidFill>
              </a:rPr>
              <a:t>automatisk</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medlem</a:t>
            </a:r>
            <a:r>
              <a:rPr lang="en-US" sz="1200" dirty="0">
                <a:solidFill>
                  <a:schemeClr val="tx1"/>
                </a:solidFill>
              </a:rPr>
              <a:t>. </a:t>
            </a:r>
            <a:r>
              <a:rPr lang="en-US" sz="1200" dirty="0" err="1">
                <a:solidFill>
                  <a:schemeClr val="tx1"/>
                </a:solidFill>
              </a:rPr>
              <a:t>Vedkommende</a:t>
            </a:r>
            <a:r>
              <a:rPr lang="en-US" sz="1200" dirty="0">
                <a:solidFill>
                  <a:schemeClr val="tx1"/>
                </a:solidFill>
              </a:rPr>
              <a:t> </a:t>
            </a:r>
            <a:r>
              <a:rPr lang="en-US" sz="1200" dirty="0" err="1">
                <a:solidFill>
                  <a:schemeClr val="tx1"/>
                </a:solidFill>
              </a:rPr>
              <a:t>strykes</a:t>
            </a:r>
            <a:r>
              <a:rPr lang="en-US" sz="1200" dirty="0">
                <a:solidFill>
                  <a:schemeClr val="tx1"/>
                </a:solidFill>
              </a:rPr>
              <a:t> IKKE </a:t>
            </a:r>
            <a:r>
              <a:rPr lang="en-US" sz="1200" dirty="0" err="1">
                <a:solidFill>
                  <a:schemeClr val="tx1"/>
                </a:solidFill>
              </a:rPr>
              <a:t>fordi</a:t>
            </a:r>
            <a:r>
              <a:rPr lang="en-US" sz="1200" dirty="0">
                <a:solidFill>
                  <a:schemeClr val="tx1"/>
                </a:solidFill>
              </a:rPr>
              <a:t> </a:t>
            </a:r>
            <a:r>
              <a:rPr lang="en-US" sz="1200" dirty="0" err="1">
                <a:solidFill>
                  <a:schemeClr val="tx1"/>
                </a:solidFill>
              </a:rPr>
              <a:t>bl.a</a:t>
            </a:r>
            <a:r>
              <a:rPr lang="en-US" sz="1200" dirty="0">
                <a:solidFill>
                  <a:schemeClr val="tx1"/>
                </a:solidFill>
              </a:rPr>
              <a:t>. </a:t>
            </a:r>
            <a:r>
              <a:rPr lang="en-US" sz="1200" dirty="0" err="1">
                <a:solidFill>
                  <a:schemeClr val="tx1"/>
                </a:solidFill>
              </a:rPr>
              <a:t>historiske</a:t>
            </a:r>
            <a:r>
              <a:rPr lang="en-US" sz="1200" dirty="0">
                <a:solidFill>
                  <a:schemeClr val="tx1"/>
                </a:solidFill>
              </a:rPr>
              <a:t> data om </a:t>
            </a:r>
            <a:r>
              <a:rPr lang="en-US" sz="1200" dirty="0" err="1">
                <a:solidFill>
                  <a:schemeClr val="tx1"/>
                </a:solidFill>
              </a:rPr>
              <a:t>deltagelser</a:t>
            </a:r>
            <a:r>
              <a:rPr lang="en-US" sz="1200" dirty="0">
                <a:solidFill>
                  <a:schemeClr val="tx1"/>
                </a:solidFill>
              </a:rPr>
              <a:t> </a:t>
            </a:r>
            <a:r>
              <a:rPr lang="en-US" sz="1200" dirty="0" err="1">
                <a:solidFill>
                  <a:schemeClr val="tx1"/>
                </a:solidFill>
              </a:rPr>
              <a:t>osv</a:t>
            </a:r>
            <a:r>
              <a:rPr lang="en-US" sz="1200" dirty="0">
                <a:solidFill>
                  <a:schemeClr val="tx1"/>
                </a:solidFill>
              </a:rPr>
              <a:t>. </a:t>
            </a:r>
            <a:r>
              <a:rPr lang="en-US" sz="1200" dirty="0" err="1">
                <a:solidFill>
                  <a:schemeClr val="tx1"/>
                </a:solidFill>
              </a:rPr>
              <a:t>Fremdeles</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gjenfinnbare</a:t>
            </a:r>
            <a:r>
              <a:rPr lang="en-US" sz="1200" dirty="0">
                <a:solidFill>
                  <a:schemeClr val="tx1"/>
                </a:solidFill>
              </a:rPr>
              <a:t>.</a:t>
            </a:r>
            <a:endParaRPr lang="nb-NO" sz="1200" dirty="0">
              <a:solidFill>
                <a:schemeClr val="tx1"/>
              </a:solidFill>
            </a:endParaRPr>
          </a:p>
        </p:txBody>
      </p:sp>
      <p:sp>
        <p:nvSpPr>
          <p:cNvPr id="5" name="Plassholder for bunntekst 4">
            <a:extLst>
              <a:ext uri="{FF2B5EF4-FFF2-40B4-BE49-F238E27FC236}">
                <a16:creationId xmlns:a16="http://schemas.microsoft.com/office/drawing/2014/main" id="{C8E228DD-7892-4FC6-A9CB-E14B018E698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7" name="Action Button: Go Home 16">
            <a:hlinkClick r:id="rId3" action="ppaction://hlinksldjump" highlightClick="1"/>
            <a:extLst>
              <a:ext uri="{FF2B5EF4-FFF2-40B4-BE49-F238E27FC236}">
                <a16:creationId xmlns:a16="http://schemas.microsoft.com/office/drawing/2014/main" id="{3D4E4BA4-8A2D-4F9A-902C-100A7B1FDA0F}"/>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A5D8D606-869F-4958-BD9D-6806389244D4}"/>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0" name="Action Button: Go Back or Previous 19">
            <a:hlinkClick r:id="" action="ppaction://hlinkshowjump?jump=previousslide" highlightClick="1"/>
            <a:extLst>
              <a:ext uri="{FF2B5EF4-FFF2-40B4-BE49-F238E27FC236}">
                <a16:creationId xmlns:a16="http://schemas.microsoft.com/office/drawing/2014/main" id="{8F9BF831-095D-4E8D-A566-24A6E0B639D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0833AB4-E247-4BC7-A491-F717B83ED26A}"/>
                  </a:ext>
                </a:extLst>
              </p:cNvPr>
              <p:cNvGraphicFramePr>
                <a:graphicFrameLocks noChangeAspect="1"/>
              </p:cNvGraphicFramePr>
              <p:nvPr>
                <p:extLst>
                  <p:ext uri="{D42A27DB-BD31-4B8C-83A1-F6EECF244321}">
                    <p14:modId xmlns:p14="http://schemas.microsoft.com/office/powerpoint/2010/main" val="809988181"/>
                  </p:ext>
                </p:extLst>
              </p:nvPr>
            </p:nvGraphicFramePr>
            <p:xfrm>
              <a:off x="156000" y="2169000"/>
              <a:ext cx="3048000" cy="1714500"/>
            </p:xfrm>
            <a:graphic>
              <a:graphicData uri="http://schemas.microsoft.com/office/powerpoint/2016/slidezoom">
                <pslz:sldZm>
                  <pslz:sldZmObj sldId="333" cId="1674010750">
                    <pslz:zmPr id="{6F99B2E8-C0EE-4B99-B0E5-0FA4C39A03C1}"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70833AB4-E247-4BC7-A491-F717B83ED26A}"/>
                  </a:ext>
                </a:extLst>
              </p:cNvPr>
              <p:cNvPicPr>
                <a:picLocks noGrp="1" noRot="1" noChangeAspect="1" noMove="1" noResize="1" noEditPoints="1" noAdjustHandles="1" noChangeArrowheads="1" noChangeShapeType="1"/>
              </p:cNvPicPr>
              <p:nvPr/>
            </p:nvPicPr>
            <p:blipFill>
              <a:blip r:embed="rId6"/>
              <a:stretch>
                <a:fillRect/>
              </a:stretch>
            </p:blipFill>
            <p:spPr>
              <a:xfrm>
                <a:off x="156000" y="2169000"/>
                <a:ext cx="3048000" cy="1714500"/>
              </a:xfrm>
              <a:prstGeom prst="rect">
                <a:avLst/>
              </a:prstGeom>
              <a:ln w="3175">
                <a:solidFill>
                  <a:prstClr val="ltGray"/>
                </a:solidFill>
              </a:ln>
            </p:spPr>
          </p:pic>
        </mc:Fallback>
      </mc:AlternateContent>
      <p:sp>
        <p:nvSpPr>
          <p:cNvPr id="9" name="Arrow: Right 8">
            <a:extLst>
              <a:ext uri="{FF2B5EF4-FFF2-40B4-BE49-F238E27FC236}">
                <a16:creationId xmlns:a16="http://schemas.microsoft.com/office/drawing/2014/main" id="{388A87A8-36D1-44C2-8EB8-C5709CDD8A52}"/>
              </a:ext>
            </a:extLst>
          </p:cNvPr>
          <p:cNvSpPr/>
          <p:nvPr/>
        </p:nvSpPr>
        <p:spPr>
          <a:xfrm>
            <a:off x="329813" y="2121082"/>
            <a:ext cx="3240000" cy="1127918"/>
          </a:xfrm>
          <a:prstGeom prst="rightArrow">
            <a:avLst/>
          </a:prstGeom>
          <a:solidFill>
            <a:srgbClr val="66CCFF">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Bildeforklaring: bøyd linje 11">
            <a:extLst>
              <a:ext uri="{FF2B5EF4-FFF2-40B4-BE49-F238E27FC236}">
                <a16:creationId xmlns:a16="http://schemas.microsoft.com/office/drawing/2014/main" id="{FD9C8DBB-F8E7-46BD-91BC-6B8161637C3F}"/>
              </a:ext>
            </a:extLst>
          </p:cNvPr>
          <p:cNvSpPr/>
          <p:nvPr/>
        </p:nvSpPr>
        <p:spPr>
          <a:xfrm>
            <a:off x="5376000" y="3772524"/>
            <a:ext cx="2340000" cy="1008825"/>
          </a:xfrm>
          <a:prstGeom prst="borderCallout2">
            <a:avLst>
              <a:gd name="adj1" fmla="val 45360"/>
              <a:gd name="adj2" fmla="val 99218"/>
              <a:gd name="adj3" fmla="val 33428"/>
              <a:gd name="adj4" fmla="val 119238"/>
              <a:gd name="adj5" fmla="val -4276"/>
              <a:gd name="adj6" fmla="val 14568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Pårørende</a:t>
            </a:r>
            <a:r>
              <a:rPr lang="en-US" sz="1200" dirty="0">
                <a:solidFill>
                  <a:schemeClr val="tx1"/>
                </a:solidFill>
              </a:rPr>
              <a:t> data </a:t>
            </a:r>
            <a:r>
              <a:rPr lang="en-US" sz="1200" dirty="0" err="1">
                <a:solidFill>
                  <a:schemeClr val="tx1"/>
                </a:solidFill>
              </a:rPr>
              <a:t>gjelder</a:t>
            </a:r>
            <a:r>
              <a:rPr lang="en-US" sz="1200" dirty="0">
                <a:solidFill>
                  <a:schemeClr val="tx1"/>
                </a:solidFill>
              </a:rPr>
              <a:t> </a:t>
            </a:r>
            <a:r>
              <a:rPr lang="en-US" sz="1200" dirty="0" err="1">
                <a:solidFill>
                  <a:schemeClr val="tx1"/>
                </a:solidFill>
              </a:rPr>
              <a:t>kun</a:t>
            </a:r>
            <a:r>
              <a:rPr lang="en-US" sz="1200" dirty="0">
                <a:solidFill>
                  <a:schemeClr val="tx1"/>
                </a:solidFill>
              </a:rPr>
              <a:t> de </a:t>
            </a:r>
            <a:r>
              <a:rPr lang="en-US" sz="1200" dirty="0" err="1">
                <a:solidFill>
                  <a:schemeClr val="tx1"/>
                </a:solidFill>
              </a:rPr>
              <a:t>som</a:t>
            </a:r>
            <a:r>
              <a:rPr lang="en-US" sz="1200" dirty="0">
                <a:solidFill>
                  <a:schemeClr val="tx1"/>
                </a:solidFill>
              </a:rPr>
              <a:t> </a:t>
            </a:r>
            <a:r>
              <a:rPr lang="en-US" sz="1200" dirty="0" err="1">
                <a:solidFill>
                  <a:schemeClr val="tx1"/>
                </a:solidFill>
              </a:rPr>
              <a:t>ønsker</a:t>
            </a:r>
            <a:r>
              <a:rPr lang="en-US" sz="1200" dirty="0">
                <a:solidFill>
                  <a:schemeClr val="tx1"/>
                </a:solidFill>
              </a:rPr>
              <a:t> å </a:t>
            </a:r>
            <a:r>
              <a:rPr lang="en-US" sz="1200" dirty="0" err="1">
                <a:solidFill>
                  <a:schemeClr val="tx1"/>
                </a:solidFill>
              </a:rPr>
              <a:t>være</a:t>
            </a:r>
            <a:r>
              <a:rPr lang="en-US" sz="1200" dirty="0">
                <a:solidFill>
                  <a:schemeClr val="tx1"/>
                </a:solidFill>
              </a:rPr>
              <a:t> i </a:t>
            </a:r>
            <a:r>
              <a:rPr lang="en-US" sz="1200" dirty="0" err="1">
                <a:solidFill>
                  <a:schemeClr val="tx1"/>
                </a:solidFill>
              </a:rPr>
              <a:t>kategorien</a:t>
            </a:r>
            <a:r>
              <a:rPr lang="en-US" sz="1200" dirty="0">
                <a:solidFill>
                  <a:schemeClr val="tx1"/>
                </a:solidFill>
              </a:rPr>
              <a:t> "</a:t>
            </a:r>
            <a:r>
              <a:rPr lang="en-US" sz="1200" dirty="0" err="1">
                <a:solidFill>
                  <a:schemeClr val="tx1"/>
                </a:solidFill>
              </a:rPr>
              <a:t>Seilende</a:t>
            </a:r>
            <a:r>
              <a:rPr lang="en-US" sz="1200" dirty="0">
                <a:solidFill>
                  <a:schemeClr val="tx1"/>
                </a:solidFill>
              </a:rPr>
              <a:t> </a:t>
            </a:r>
            <a:r>
              <a:rPr lang="en-US" sz="1200" dirty="0" err="1">
                <a:solidFill>
                  <a:schemeClr val="tx1"/>
                </a:solidFill>
              </a:rPr>
              <a:t>medlemmer</a:t>
            </a:r>
            <a:r>
              <a:rPr lang="en-US" sz="1200" dirty="0">
                <a:solidFill>
                  <a:schemeClr val="tx1"/>
                </a:solidFill>
              </a:rPr>
              <a:t>". </a:t>
            </a:r>
            <a:r>
              <a:rPr lang="en-US" sz="1200" dirty="0" err="1">
                <a:solidFill>
                  <a:schemeClr val="tx1"/>
                </a:solidFill>
              </a:rPr>
              <a:t>Opplysningene</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ikke</a:t>
            </a:r>
            <a:r>
              <a:rPr lang="en-US" sz="1200" dirty="0">
                <a:solidFill>
                  <a:schemeClr val="tx1"/>
                </a:solidFill>
              </a:rPr>
              <a:t> </a:t>
            </a:r>
            <a:r>
              <a:rPr lang="en-US" sz="1200" dirty="0" err="1">
                <a:solidFill>
                  <a:schemeClr val="tx1"/>
                </a:solidFill>
              </a:rPr>
              <a:t>påkrevet</a:t>
            </a:r>
            <a:r>
              <a:rPr lang="en-US" sz="1200" dirty="0">
                <a:solidFill>
                  <a:schemeClr val="tx1"/>
                </a:solidFill>
              </a:rPr>
              <a:t> </a:t>
            </a:r>
            <a:r>
              <a:rPr lang="en-US" sz="1200" dirty="0" err="1">
                <a:solidFill>
                  <a:schemeClr val="tx1"/>
                </a:solidFill>
              </a:rPr>
              <a:t>før</a:t>
            </a:r>
            <a:r>
              <a:rPr lang="en-US" sz="1200" dirty="0">
                <a:solidFill>
                  <a:schemeClr val="tx1"/>
                </a:solidFill>
              </a:rPr>
              <a:t> </a:t>
            </a:r>
            <a:r>
              <a:rPr lang="en-US" sz="1200" dirty="0" err="1">
                <a:solidFill>
                  <a:schemeClr val="tx1"/>
                </a:solidFill>
              </a:rPr>
              <a:t>medlemmet</a:t>
            </a:r>
            <a:r>
              <a:rPr lang="en-US" sz="1200" dirty="0">
                <a:solidFill>
                  <a:schemeClr val="tx1"/>
                </a:solidFill>
              </a:rPr>
              <a:t> </a:t>
            </a:r>
            <a:r>
              <a:rPr lang="en-US" sz="1200" dirty="0" err="1">
                <a:solidFill>
                  <a:schemeClr val="tx1"/>
                </a:solidFill>
              </a:rPr>
              <a:t>skal</a:t>
            </a:r>
            <a:r>
              <a:rPr lang="en-US" sz="1200" dirty="0">
                <a:solidFill>
                  <a:schemeClr val="tx1"/>
                </a:solidFill>
              </a:rPr>
              <a:t> delta i </a:t>
            </a:r>
            <a:r>
              <a:rPr lang="en-US" sz="1200" dirty="0" err="1">
                <a:solidFill>
                  <a:schemeClr val="tx1"/>
                </a:solidFill>
              </a:rPr>
              <a:t>seilas</a:t>
            </a:r>
            <a:r>
              <a:rPr lang="en-US" sz="1200" dirty="0">
                <a:solidFill>
                  <a:schemeClr val="tx1"/>
                </a:solidFill>
              </a:rPr>
              <a:t>.</a:t>
            </a:r>
            <a:endParaRPr lang="nb-NO" sz="1200" dirty="0">
              <a:solidFill>
                <a:schemeClr val="tx1"/>
              </a:solidFill>
            </a:endParaRPr>
          </a:p>
        </p:txBody>
      </p:sp>
    </p:spTree>
    <p:extLst>
      <p:ext uri="{BB962C8B-B14F-4D97-AF65-F5344CB8AC3E}">
        <p14:creationId xmlns:p14="http://schemas.microsoft.com/office/powerpoint/2010/main" val="34992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2500"/>
                            </p:stCondLst>
                            <p:childTnLst>
                              <p:par>
                                <p:cTn id="9" presetID="22" presetClass="entr" presetSubtype="8"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3500"/>
                            </p:stCondLst>
                            <p:childTnLst>
                              <p:par>
                                <p:cTn id="13" presetID="22" presetClass="entr" presetSubtype="8"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4500"/>
                            </p:stCondLst>
                            <p:childTnLst>
                              <p:par>
                                <p:cTn id="17" presetID="22" presetClass="entr" presetSubtype="2" fill="hold" grpId="0"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5500"/>
                            </p:stCondLst>
                            <p:childTnLst>
                              <p:par>
                                <p:cTn id="21" presetID="22" presetClass="entr" presetSubtype="2"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22A2F18C-D7BC-470E-B9F1-BABB39813DC5}"/>
              </a:ext>
            </a:extLst>
          </p:cNvPr>
          <p:cNvPicPr>
            <a:picLocks noChangeAspect="1"/>
          </p:cNvPicPr>
          <p:nvPr/>
        </p:nvPicPr>
        <p:blipFill rotWithShape="1">
          <a:blip r:embed="rId2"/>
          <a:srcRect t="40805" b="40416"/>
          <a:stretch/>
        </p:blipFill>
        <p:spPr>
          <a:xfrm>
            <a:off x="389726" y="2377392"/>
            <a:ext cx="11240417" cy="1251115"/>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458666" cy="659400"/>
          </a:xfrm>
        </p:spPr>
        <p:txBody>
          <a:bodyPr anchor="ctr">
            <a:normAutofit fontScale="90000"/>
          </a:bodyPr>
          <a:lstStyle/>
          <a:p>
            <a:r>
              <a:rPr lang="nb-NO" dirty="0"/>
              <a:t>Ytterligere medlemsdetaljer - Fartøylagsinfo</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18</a:t>
            </a:fld>
            <a:endParaRPr lang="en-US"/>
          </a:p>
        </p:txBody>
      </p:sp>
      <p:sp>
        <p:nvSpPr>
          <p:cNvPr id="8" name="Bildeforklaring: bøyd linje 7">
            <a:extLst>
              <a:ext uri="{FF2B5EF4-FFF2-40B4-BE49-F238E27FC236}">
                <a16:creationId xmlns:a16="http://schemas.microsoft.com/office/drawing/2014/main" id="{7308200B-FD2D-4AB6-8167-DF1CC72F9C19}"/>
              </a:ext>
            </a:extLst>
          </p:cNvPr>
          <p:cNvSpPr/>
          <p:nvPr/>
        </p:nvSpPr>
        <p:spPr>
          <a:xfrm>
            <a:off x="6578161" y="1243824"/>
            <a:ext cx="2032439" cy="641216"/>
          </a:xfrm>
          <a:prstGeom prst="borderCallout2">
            <a:avLst>
              <a:gd name="adj1" fmla="val 18750"/>
              <a:gd name="adj2" fmla="val -8333"/>
              <a:gd name="adj3" fmla="val 18750"/>
              <a:gd name="adj4" fmla="val -16667"/>
              <a:gd name="adj5" fmla="val 234558"/>
              <a:gd name="adj6" fmla="val -4666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Benyttes</a:t>
            </a:r>
            <a:r>
              <a:rPr lang="en-US" sz="1200" dirty="0">
                <a:solidFill>
                  <a:schemeClr val="tx1"/>
                </a:solidFill>
              </a:rPr>
              <a:t> </a:t>
            </a:r>
            <a:r>
              <a:rPr lang="en-US" sz="1200" dirty="0" err="1">
                <a:solidFill>
                  <a:schemeClr val="tx1"/>
                </a:solidFill>
              </a:rPr>
              <a:t>kun</a:t>
            </a:r>
            <a:r>
              <a:rPr lang="en-US" sz="1200" dirty="0">
                <a:solidFill>
                  <a:schemeClr val="tx1"/>
                </a:solidFill>
              </a:rPr>
              <a:t> </a:t>
            </a:r>
            <a:r>
              <a:rPr lang="en-US" sz="1200" dirty="0" err="1">
                <a:solidFill>
                  <a:schemeClr val="tx1"/>
                </a:solidFill>
              </a:rPr>
              <a:t>hvis</a:t>
            </a:r>
            <a:r>
              <a:rPr lang="en-US" sz="1200" dirty="0">
                <a:solidFill>
                  <a:schemeClr val="tx1"/>
                </a:solidFill>
              </a:rPr>
              <a:t> </a:t>
            </a:r>
            <a:r>
              <a:rPr lang="en-US" sz="1200" dirty="0" err="1">
                <a:solidFill>
                  <a:schemeClr val="tx1"/>
                </a:solidFill>
              </a:rPr>
              <a:t>administrasjonen</a:t>
            </a:r>
            <a:r>
              <a:rPr lang="en-US" sz="1200" dirty="0">
                <a:solidFill>
                  <a:schemeClr val="tx1"/>
                </a:solidFill>
              </a:rPr>
              <a:t> </a:t>
            </a:r>
            <a:r>
              <a:rPr lang="en-US" sz="1200" dirty="0" err="1">
                <a:solidFill>
                  <a:schemeClr val="tx1"/>
                </a:solidFill>
              </a:rPr>
              <a:t>stryker</a:t>
            </a:r>
            <a:r>
              <a:rPr lang="en-US" sz="1200" dirty="0">
                <a:solidFill>
                  <a:schemeClr val="tx1"/>
                </a:solidFill>
              </a:rPr>
              <a:t> </a:t>
            </a:r>
            <a:r>
              <a:rPr lang="en-US" sz="1200" dirty="0" err="1">
                <a:solidFill>
                  <a:schemeClr val="tx1"/>
                </a:solidFill>
              </a:rPr>
              <a:t>vedkommende</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medlem</a:t>
            </a:r>
            <a:endParaRPr lang="nb-NO" sz="1200" dirty="0">
              <a:solidFill>
                <a:schemeClr val="tx1"/>
              </a:solidFill>
            </a:endParaRPr>
          </a:p>
        </p:txBody>
      </p:sp>
      <p:sp>
        <p:nvSpPr>
          <p:cNvPr id="15" name="Bildeforklaring: bøyd linje 7">
            <a:extLst>
              <a:ext uri="{FF2B5EF4-FFF2-40B4-BE49-F238E27FC236}">
                <a16:creationId xmlns:a16="http://schemas.microsoft.com/office/drawing/2014/main" id="{DE058626-C5A5-4326-A0BB-675A3F1AEE4B}"/>
              </a:ext>
            </a:extLst>
          </p:cNvPr>
          <p:cNvSpPr/>
          <p:nvPr/>
        </p:nvSpPr>
        <p:spPr>
          <a:xfrm>
            <a:off x="413859" y="4349263"/>
            <a:ext cx="1651151" cy="360000"/>
          </a:xfrm>
          <a:prstGeom prst="borderCallout2">
            <a:avLst>
              <a:gd name="adj1" fmla="val 30534"/>
              <a:gd name="adj2" fmla="val 108303"/>
              <a:gd name="adj3" fmla="val 30533"/>
              <a:gd name="adj4" fmla="val 124288"/>
              <a:gd name="adj5" fmla="val -309249"/>
              <a:gd name="adj6" fmla="val 149227"/>
            </a:avLst>
          </a:prstGeom>
          <a:solidFill>
            <a:schemeClr val="bg1">
              <a:lumMod val="85000"/>
            </a:schemeClr>
          </a:solid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Datoer</a:t>
            </a:r>
            <a:r>
              <a:rPr lang="en-US" sz="1200" dirty="0">
                <a:solidFill>
                  <a:schemeClr val="tx1"/>
                </a:solidFill>
              </a:rPr>
              <a:t> for </a:t>
            </a:r>
            <a:r>
              <a:rPr lang="en-US" sz="1200" dirty="0" err="1">
                <a:solidFill>
                  <a:schemeClr val="tx1"/>
                </a:solidFill>
              </a:rPr>
              <a:t>tildelinger</a:t>
            </a:r>
            <a:r>
              <a:rPr lang="en-US" sz="1200" dirty="0">
                <a:solidFill>
                  <a:schemeClr val="tx1"/>
                </a:solidFill>
              </a:rPr>
              <a:t>.</a:t>
            </a:r>
            <a:endParaRPr lang="nb-NO" sz="1200" dirty="0">
              <a:solidFill>
                <a:schemeClr val="tx1"/>
              </a:solidFill>
            </a:endParaRPr>
          </a:p>
        </p:txBody>
      </p:sp>
      <p:sp>
        <p:nvSpPr>
          <p:cNvPr id="17" name="Bildeforklaring: bøyd linje 7">
            <a:extLst>
              <a:ext uri="{FF2B5EF4-FFF2-40B4-BE49-F238E27FC236}">
                <a16:creationId xmlns:a16="http://schemas.microsoft.com/office/drawing/2014/main" id="{30F28079-AD07-40ED-BA3F-85349EF3303D}"/>
              </a:ext>
            </a:extLst>
          </p:cNvPr>
          <p:cNvSpPr/>
          <p:nvPr/>
        </p:nvSpPr>
        <p:spPr>
          <a:xfrm>
            <a:off x="4318237" y="4238930"/>
            <a:ext cx="2166871" cy="550148"/>
          </a:xfrm>
          <a:prstGeom prst="borderCallout2">
            <a:avLst>
              <a:gd name="adj1" fmla="val 30534"/>
              <a:gd name="adj2" fmla="val 108303"/>
              <a:gd name="adj3" fmla="val 30533"/>
              <a:gd name="adj4" fmla="val 124288"/>
              <a:gd name="adj5" fmla="val -137125"/>
              <a:gd name="adj6" fmla="val 143841"/>
            </a:avLst>
          </a:prstGeom>
          <a:solidFill>
            <a:schemeClr val="bg1">
              <a:lumMod val="85000"/>
            </a:schemeClr>
          </a:solidFill>
          <a:ln>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Datoer</a:t>
            </a:r>
            <a:r>
              <a:rPr lang="en-US" sz="1200" dirty="0">
                <a:solidFill>
                  <a:schemeClr val="tx1"/>
                </a:solidFill>
              </a:rPr>
              <a:t> </a:t>
            </a:r>
            <a:r>
              <a:rPr lang="en-US" sz="1200" dirty="0" err="1">
                <a:solidFill>
                  <a:schemeClr val="tx1"/>
                </a:solidFill>
              </a:rPr>
              <a:t>og</a:t>
            </a:r>
            <a:r>
              <a:rPr lang="en-US" sz="1200" dirty="0">
                <a:solidFill>
                  <a:schemeClr val="tx1"/>
                </a:solidFill>
              </a:rPr>
              <a:t> data for </a:t>
            </a:r>
            <a:r>
              <a:rPr lang="en-US" sz="1200" dirty="0" err="1">
                <a:solidFill>
                  <a:schemeClr val="tx1"/>
                </a:solidFill>
              </a:rPr>
              <a:t>hhv</a:t>
            </a:r>
            <a:r>
              <a:rPr lang="en-US" sz="1200" dirty="0">
                <a:solidFill>
                  <a:schemeClr val="tx1"/>
                </a:solidFill>
              </a:rPr>
              <a:t>. </a:t>
            </a:r>
            <a:r>
              <a:rPr lang="en-US" sz="1200" dirty="0" err="1">
                <a:solidFill>
                  <a:schemeClr val="tx1"/>
                </a:solidFill>
              </a:rPr>
              <a:t>Hovednøkkel</a:t>
            </a:r>
            <a:r>
              <a:rPr lang="en-US" sz="1200" dirty="0">
                <a:solidFill>
                  <a:schemeClr val="tx1"/>
                </a:solidFill>
              </a:rPr>
              <a:t>, ID </a:t>
            </a:r>
            <a:r>
              <a:rPr lang="en-US" sz="1200" dirty="0" err="1">
                <a:solidFill>
                  <a:schemeClr val="tx1"/>
                </a:solidFill>
              </a:rPr>
              <a:t>kort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parkeringsoblater</a:t>
            </a:r>
            <a:r>
              <a:rPr lang="en-US" sz="1200" dirty="0">
                <a:solidFill>
                  <a:schemeClr val="tx1"/>
                </a:solidFill>
              </a:rPr>
              <a:t> </a:t>
            </a:r>
            <a:r>
              <a:rPr lang="en-US" sz="1200" dirty="0" err="1">
                <a:solidFill>
                  <a:schemeClr val="tx1"/>
                </a:solidFill>
              </a:rPr>
              <a:t>tildelinger</a:t>
            </a:r>
            <a:r>
              <a:rPr lang="en-US" sz="1200" dirty="0">
                <a:solidFill>
                  <a:schemeClr val="tx1"/>
                </a:solidFill>
              </a:rPr>
              <a:t>.</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B2A1A268-5C5D-48E6-AAEA-752C81894D5B}"/>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6" name="Action Button: Go Home 15">
            <a:hlinkClick r:id="rId3" action="ppaction://hlinksldjump" highlightClick="1"/>
            <a:extLst>
              <a:ext uri="{FF2B5EF4-FFF2-40B4-BE49-F238E27FC236}">
                <a16:creationId xmlns:a16="http://schemas.microsoft.com/office/drawing/2014/main" id="{9E03B1CF-E194-46E1-893C-168FB74BED78}"/>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2" name="Action Button: Go Forward or Next 21">
            <a:hlinkClick r:id="" action="ppaction://hlinkshowjump?jump=nextslide" highlightClick="1"/>
            <a:extLst>
              <a:ext uri="{FF2B5EF4-FFF2-40B4-BE49-F238E27FC236}">
                <a16:creationId xmlns:a16="http://schemas.microsoft.com/office/drawing/2014/main" id="{397DB86B-98B9-4B5F-B8EF-FAD37C0F11C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Action Button: Go Back or Previous 22">
            <a:hlinkClick r:id="" action="ppaction://hlinkshowjump?jump=previousslide" highlightClick="1"/>
            <a:extLst>
              <a:ext uri="{FF2B5EF4-FFF2-40B4-BE49-F238E27FC236}">
                <a16:creationId xmlns:a16="http://schemas.microsoft.com/office/drawing/2014/main" id="{7FA7F932-0C18-48DC-A109-3988C5FD21D3}"/>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5" name="Rectangle 24">
            <a:extLst>
              <a:ext uri="{FF2B5EF4-FFF2-40B4-BE49-F238E27FC236}">
                <a16:creationId xmlns:a16="http://schemas.microsoft.com/office/drawing/2014/main" id="{3E3E0D52-FE74-428A-84DD-3012267A02DF}"/>
              </a:ext>
            </a:extLst>
          </p:cNvPr>
          <p:cNvSpPr/>
          <p:nvPr/>
        </p:nvSpPr>
        <p:spPr>
          <a:xfrm>
            <a:off x="4656000" y="2934491"/>
            <a:ext cx="3780000" cy="55834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9" name="Rectangle 18">
            <a:extLst>
              <a:ext uri="{FF2B5EF4-FFF2-40B4-BE49-F238E27FC236}">
                <a16:creationId xmlns:a16="http://schemas.microsoft.com/office/drawing/2014/main" id="{3F5B8902-DC97-4301-AECC-0CE1EF44059E}"/>
              </a:ext>
            </a:extLst>
          </p:cNvPr>
          <p:cNvSpPr/>
          <p:nvPr/>
        </p:nvSpPr>
        <p:spPr>
          <a:xfrm>
            <a:off x="2860186" y="2934491"/>
            <a:ext cx="1975814" cy="31451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Bildeforklaring: bøyd linje 7">
            <a:extLst>
              <a:ext uri="{FF2B5EF4-FFF2-40B4-BE49-F238E27FC236}">
                <a16:creationId xmlns:a16="http://schemas.microsoft.com/office/drawing/2014/main" id="{83D445DC-273B-4EB9-9E9B-A2AE95A9371E}"/>
              </a:ext>
            </a:extLst>
          </p:cNvPr>
          <p:cNvSpPr/>
          <p:nvPr/>
        </p:nvSpPr>
        <p:spPr>
          <a:xfrm>
            <a:off x="233857" y="876878"/>
            <a:ext cx="2011151" cy="996609"/>
          </a:xfrm>
          <a:prstGeom prst="borderCallout2">
            <a:avLst>
              <a:gd name="adj1" fmla="val 105450"/>
              <a:gd name="adj2" fmla="val 54911"/>
              <a:gd name="adj3" fmla="val 131543"/>
              <a:gd name="adj4" fmla="val 74650"/>
              <a:gd name="adj5" fmla="val 210955"/>
              <a:gd name="adj6" fmla="val 177763"/>
            </a:avLst>
          </a:prstGeom>
          <a:solidFill>
            <a:schemeClr val="bg1">
              <a:lumMod val="85000"/>
            </a:schemeClr>
          </a:solid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Merk at </a:t>
            </a:r>
            <a:r>
              <a:rPr lang="en-US" sz="1200" dirty="0" err="1">
                <a:solidFill>
                  <a:schemeClr val="tx1"/>
                </a:solidFill>
              </a:rPr>
              <a:t>dato</a:t>
            </a:r>
            <a:r>
              <a:rPr lang="en-US" sz="1200" dirty="0">
                <a:solidFill>
                  <a:schemeClr val="tx1"/>
                </a:solidFill>
              </a:rPr>
              <a:t> for </a:t>
            </a:r>
            <a:r>
              <a:rPr lang="en-US" sz="1200" dirty="0" err="1">
                <a:solidFill>
                  <a:schemeClr val="tx1"/>
                </a:solidFill>
              </a:rPr>
              <a:t>Utmeldt</a:t>
            </a:r>
            <a:r>
              <a:rPr lang="en-US" sz="1200" dirty="0">
                <a:solidFill>
                  <a:schemeClr val="tx1"/>
                </a:solidFill>
              </a:rPr>
              <a:t> </a:t>
            </a:r>
            <a:r>
              <a:rPr lang="en-US" sz="1200" dirty="0" err="1">
                <a:solidFill>
                  <a:schemeClr val="tx1"/>
                </a:solidFill>
              </a:rPr>
              <a:t>automatisk</a:t>
            </a:r>
            <a:r>
              <a:rPr lang="en-US" sz="1200" dirty="0">
                <a:solidFill>
                  <a:schemeClr val="tx1"/>
                </a:solidFill>
              </a:rPr>
              <a:t> </a:t>
            </a:r>
            <a:r>
              <a:rPr lang="en-US" sz="1200" dirty="0" err="1">
                <a:solidFill>
                  <a:schemeClr val="tx1"/>
                </a:solidFill>
              </a:rPr>
              <a:t>settes</a:t>
            </a:r>
            <a:r>
              <a:rPr lang="en-US" sz="1200" dirty="0">
                <a:solidFill>
                  <a:schemeClr val="tx1"/>
                </a:solidFill>
              </a:rPr>
              <a:t> </a:t>
            </a:r>
            <a:r>
              <a:rPr lang="en-US" sz="1200" dirty="0" err="1">
                <a:solidFill>
                  <a:schemeClr val="tx1"/>
                </a:solidFill>
              </a:rPr>
              <a:t>når</a:t>
            </a:r>
            <a:r>
              <a:rPr lang="en-US" sz="1200" dirty="0">
                <a:solidFill>
                  <a:schemeClr val="tx1"/>
                </a:solidFill>
              </a:rPr>
              <a:t> </a:t>
            </a:r>
            <a:r>
              <a:rPr lang="en-US" sz="1200" dirty="0" err="1">
                <a:solidFill>
                  <a:schemeClr val="tx1"/>
                </a:solidFill>
              </a:rPr>
              <a:t>dato</a:t>
            </a:r>
            <a:r>
              <a:rPr lang="en-US" sz="1200" dirty="0">
                <a:solidFill>
                  <a:schemeClr val="tx1"/>
                </a:solidFill>
              </a:rPr>
              <a:t> for </a:t>
            </a:r>
            <a:r>
              <a:rPr lang="en-US" sz="1200" dirty="0" err="1">
                <a:solidFill>
                  <a:schemeClr val="tx1"/>
                </a:solidFill>
              </a:rPr>
              <a:t>Strøket</a:t>
            </a:r>
            <a:r>
              <a:rPr lang="en-US" sz="1200" dirty="0">
                <a:solidFill>
                  <a:schemeClr val="tx1"/>
                </a:solidFill>
              </a:rPr>
              <a:t> </a:t>
            </a:r>
            <a:r>
              <a:rPr lang="en-US" sz="1200" dirty="0" err="1">
                <a:solidFill>
                  <a:schemeClr val="tx1"/>
                </a:solidFill>
              </a:rPr>
              <a:t>eller</a:t>
            </a:r>
            <a:r>
              <a:rPr lang="en-US" sz="1200" dirty="0">
                <a:solidFill>
                  <a:schemeClr val="tx1"/>
                </a:solidFill>
              </a:rPr>
              <a:t> </a:t>
            </a:r>
            <a:r>
              <a:rPr lang="en-US" sz="1200" dirty="0" err="1">
                <a:solidFill>
                  <a:schemeClr val="tx1"/>
                </a:solidFill>
              </a:rPr>
              <a:t>Død</a:t>
            </a:r>
            <a:r>
              <a:rPr lang="en-US" sz="1200" dirty="0">
                <a:solidFill>
                  <a:schemeClr val="tx1"/>
                </a:solidFill>
              </a:rPr>
              <a:t> (se </a:t>
            </a:r>
            <a:r>
              <a:rPr lang="en-US" sz="1200" dirty="0" err="1">
                <a:solidFill>
                  <a:schemeClr val="tx1"/>
                </a:solidFill>
              </a:rPr>
              <a:t>forrige</a:t>
            </a:r>
            <a:r>
              <a:rPr lang="en-US" sz="1200" dirty="0">
                <a:solidFill>
                  <a:schemeClr val="tx1"/>
                </a:solidFill>
              </a:rPr>
              <a:t> </a:t>
            </a:r>
            <a:r>
              <a:rPr lang="en-US" sz="1200" dirty="0" err="1">
                <a:solidFill>
                  <a:schemeClr val="tx1"/>
                </a:solidFill>
              </a:rPr>
              <a:t>plansje</a:t>
            </a:r>
            <a:r>
              <a:rPr lang="en-US" sz="1200" dirty="0">
                <a:solidFill>
                  <a:schemeClr val="tx1"/>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satt</a:t>
            </a:r>
            <a:r>
              <a:rPr lang="en-US" sz="1200" dirty="0">
                <a:solidFill>
                  <a:schemeClr val="tx1"/>
                </a:solidFill>
              </a:rPr>
              <a:t>.</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40807934-F366-4F39-822F-0D512D9CEDE3}"/>
              </a:ext>
            </a:extLst>
          </p:cNvPr>
          <p:cNvSpPr/>
          <p:nvPr/>
        </p:nvSpPr>
        <p:spPr>
          <a:xfrm>
            <a:off x="413858" y="4349263"/>
            <a:ext cx="1651151" cy="360000"/>
          </a:xfrm>
          <a:prstGeom prst="borderCallout2">
            <a:avLst>
              <a:gd name="adj1" fmla="val 30534"/>
              <a:gd name="adj2" fmla="val 108303"/>
              <a:gd name="adj3" fmla="val 30533"/>
              <a:gd name="adj4" fmla="val 124288"/>
              <a:gd name="adj5" fmla="val -309249"/>
              <a:gd name="adj6" fmla="val 149227"/>
            </a:avLst>
          </a:prstGeom>
          <a:solidFill>
            <a:schemeClr val="bg1">
              <a:lumMod val="85000"/>
            </a:schemeClr>
          </a:solid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Datoer</a:t>
            </a:r>
            <a:r>
              <a:rPr lang="en-US" sz="1200" dirty="0">
                <a:solidFill>
                  <a:schemeClr val="tx1"/>
                </a:solidFill>
              </a:rPr>
              <a:t> for </a:t>
            </a:r>
            <a:r>
              <a:rPr lang="en-US" sz="1200" dirty="0" err="1">
                <a:solidFill>
                  <a:schemeClr val="tx1"/>
                </a:solidFill>
              </a:rPr>
              <a:t>tildelinger</a:t>
            </a:r>
            <a:r>
              <a:rPr lang="en-US" sz="1200" dirty="0">
                <a:solidFill>
                  <a:schemeClr val="tx1"/>
                </a:solidFill>
              </a:rPr>
              <a:t>.</a:t>
            </a:r>
            <a:endParaRPr lang="nb-NO" sz="1200" dirty="0">
              <a:solidFill>
                <a:schemeClr val="tx1"/>
              </a:solidFill>
            </a:endParaRPr>
          </a:p>
        </p:txBody>
      </p:sp>
      <p:sp>
        <p:nvSpPr>
          <p:cNvPr id="24" name="Bildeforklaring: bøyd linje 7">
            <a:extLst>
              <a:ext uri="{FF2B5EF4-FFF2-40B4-BE49-F238E27FC236}">
                <a16:creationId xmlns:a16="http://schemas.microsoft.com/office/drawing/2014/main" id="{12F558CF-29C9-4291-8C67-137005B55DE8}"/>
              </a:ext>
            </a:extLst>
          </p:cNvPr>
          <p:cNvSpPr/>
          <p:nvPr/>
        </p:nvSpPr>
        <p:spPr>
          <a:xfrm>
            <a:off x="2492449" y="876878"/>
            <a:ext cx="2163551" cy="1204210"/>
          </a:xfrm>
          <a:prstGeom prst="borderCallout2">
            <a:avLst>
              <a:gd name="adj1" fmla="val 103681"/>
              <a:gd name="adj2" fmla="val 50918"/>
              <a:gd name="adj3" fmla="val 123882"/>
              <a:gd name="adj4" fmla="val 38209"/>
              <a:gd name="adj5" fmla="val 144203"/>
              <a:gd name="adj6" fmla="val 25363"/>
            </a:avLst>
          </a:prstGeom>
          <a:solidFill>
            <a:schemeClr val="bg1">
              <a:lumMod val="85000"/>
            </a:schemeClr>
          </a:solid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Merk at </a:t>
            </a:r>
            <a:r>
              <a:rPr lang="en-US" sz="1200" dirty="0" err="1">
                <a:solidFill>
                  <a:schemeClr val="tx1"/>
                </a:solidFill>
              </a:rPr>
              <a:t>når</a:t>
            </a:r>
            <a:r>
              <a:rPr lang="en-US" sz="1200" dirty="0">
                <a:solidFill>
                  <a:schemeClr val="tx1"/>
                </a:solidFill>
              </a:rPr>
              <a:t> </a:t>
            </a:r>
            <a:r>
              <a:rPr lang="en-US" sz="1200" dirty="0" err="1">
                <a:solidFill>
                  <a:schemeClr val="tx1"/>
                </a:solidFill>
              </a:rPr>
              <a:t>dato</a:t>
            </a:r>
            <a:r>
              <a:rPr lang="en-US" sz="1200" dirty="0">
                <a:solidFill>
                  <a:schemeClr val="tx1"/>
                </a:solidFill>
              </a:rPr>
              <a:t> for </a:t>
            </a:r>
            <a:r>
              <a:rPr lang="en-US" sz="1200" dirty="0" err="1">
                <a:solidFill>
                  <a:schemeClr val="tx1"/>
                </a:solidFill>
              </a:rPr>
              <a:t>Utmeldt</a:t>
            </a:r>
            <a:r>
              <a:rPr lang="en-US" sz="1200" dirty="0">
                <a:solidFill>
                  <a:schemeClr val="tx1"/>
                </a:solidFill>
              </a:rPr>
              <a:t> </a:t>
            </a:r>
            <a:r>
              <a:rPr lang="en-US" sz="1200" dirty="0" err="1">
                <a:solidFill>
                  <a:schemeClr val="tx1"/>
                </a:solidFill>
              </a:rPr>
              <a:t>settes</a:t>
            </a:r>
            <a:r>
              <a:rPr lang="en-US" sz="1200" dirty="0">
                <a:solidFill>
                  <a:schemeClr val="tx1"/>
                </a:solidFill>
              </a:rPr>
              <a:t> (</a:t>
            </a:r>
            <a:r>
              <a:rPr lang="en-US" sz="1200" dirty="0" err="1">
                <a:solidFill>
                  <a:schemeClr val="tx1"/>
                </a:solidFill>
              </a:rPr>
              <a:t>inkl</a:t>
            </a:r>
            <a:r>
              <a:rPr lang="en-US" sz="1200" dirty="0">
                <a:solidFill>
                  <a:schemeClr val="tx1"/>
                </a:solidFill>
              </a:rPr>
              <a:t> </a:t>
            </a:r>
            <a:r>
              <a:rPr lang="en-US" sz="1200" dirty="0" err="1">
                <a:solidFill>
                  <a:schemeClr val="tx1"/>
                </a:solidFill>
              </a:rPr>
              <a:t>Strøket</a:t>
            </a:r>
            <a:r>
              <a:rPr lang="en-US" sz="1200" dirty="0">
                <a:solidFill>
                  <a:schemeClr val="tx1"/>
                </a:solidFill>
              </a:rPr>
              <a:t> </a:t>
            </a:r>
            <a:r>
              <a:rPr lang="en-US" sz="1200" dirty="0" err="1">
                <a:solidFill>
                  <a:schemeClr val="tx1"/>
                </a:solidFill>
              </a:rPr>
              <a:t>eller</a:t>
            </a:r>
            <a:r>
              <a:rPr lang="en-US" sz="1200" dirty="0">
                <a:solidFill>
                  <a:schemeClr val="tx1"/>
                </a:solidFill>
              </a:rPr>
              <a:t> </a:t>
            </a:r>
            <a:r>
              <a:rPr lang="en-US" sz="1200" dirty="0" err="1">
                <a:solidFill>
                  <a:schemeClr val="tx1"/>
                </a:solidFill>
              </a:rPr>
              <a:t>Død</a:t>
            </a:r>
            <a:r>
              <a:rPr lang="en-US" sz="1200" dirty="0">
                <a:solidFill>
                  <a:schemeClr val="tx1"/>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utgår</a:t>
            </a:r>
            <a:r>
              <a:rPr lang="en-US" sz="1200" dirty="0">
                <a:solidFill>
                  <a:schemeClr val="tx1"/>
                </a:solidFill>
              </a:rPr>
              <a:t> </a:t>
            </a:r>
            <a:r>
              <a:rPr lang="en-US" sz="1200" dirty="0" err="1">
                <a:solidFill>
                  <a:schemeClr val="tx1"/>
                </a:solidFill>
              </a:rPr>
              <a:t>vedkommende</a:t>
            </a:r>
            <a:r>
              <a:rPr lang="en-US" sz="1200" dirty="0">
                <a:solidFill>
                  <a:schemeClr val="tx1"/>
                </a:solidFill>
              </a:rPr>
              <a:t> </a:t>
            </a:r>
            <a:r>
              <a:rPr lang="en-US" sz="1200" dirty="0" err="1">
                <a:solidFill>
                  <a:schemeClr val="tx1"/>
                </a:solidFill>
              </a:rPr>
              <a:t>automatisk</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medlem</a:t>
            </a:r>
            <a:r>
              <a:rPr lang="en-US" sz="1200" dirty="0">
                <a:solidFill>
                  <a:schemeClr val="tx1"/>
                </a:solidFill>
              </a:rPr>
              <a:t>/</a:t>
            </a:r>
            <a:r>
              <a:rPr lang="en-US" sz="1200" dirty="0" err="1">
                <a:solidFill>
                  <a:schemeClr val="tx1"/>
                </a:solidFill>
              </a:rPr>
              <a:t>aktiv</a:t>
            </a:r>
            <a:r>
              <a:rPr lang="en-US" sz="1200" dirty="0">
                <a:solidFill>
                  <a:schemeClr val="tx1"/>
                </a:solidFill>
              </a:rPr>
              <a:t>/</a:t>
            </a:r>
            <a:r>
              <a:rPr lang="en-US" sz="1200" dirty="0" err="1">
                <a:solidFill>
                  <a:schemeClr val="tx1"/>
                </a:solidFill>
              </a:rPr>
              <a:t>seilende</a:t>
            </a:r>
            <a:r>
              <a:rPr lang="en-US" sz="1200" dirty="0">
                <a:solidFill>
                  <a:schemeClr val="tx1"/>
                </a:solidFill>
              </a:rPr>
              <a:t>.</a:t>
            </a:r>
            <a:endParaRPr lang="nb-NO" sz="1200" dirty="0">
              <a:solidFill>
                <a:schemeClr val="tx1"/>
              </a:solidFill>
            </a:endParaRPr>
          </a:p>
        </p:txBody>
      </p:sp>
    </p:spTree>
    <p:extLst>
      <p:ext uri="{BB962C8B-B14F-4D97-AF65-F5344CB8AC3E}">
        <p14:creationId xmlns:p14="http://schemas.microsoft.com/office/powerpoint/2010/main" val="99315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7" grpId="0" animBg="1"/>
      <p:bldP spid="25" grpId="0" animBg="1"/>
      <p:bldP spid="19" grpId="0" animBg="1"/>
      <p:bldP spid="14" grpId="0" animBg="1"/>
      <p:bldP spid="20"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screenshot of a cell phone&#10;&#10;Description automatically generated">
            <a:extLst>
              <a:ext uri="{FF2B5EF4-FFF2-40B4-BE49-F238E27FC236}">
                <a16:creationId xmlns:a16="http://schemas.microsoft.com/office/drawing/2014/main" id="{8C491802-5CFA-43E6-8921-0C5E6BDBB391}"/>
              </a:ext>
            </a:extLst>
          </p:cNvPr>
          <p:cNvPicPr>
            <a:picLocks noChangeAspect="1"/>
          </p:cNvPicPr>
          <p:nvPr/>
        </p:nvPicPr>
        <p:blipFill rotWithShape="1">
          <a:blip r:embed="rId2"/>
          <a:srcRect t="58684" b="11790"/>
          <a:stretch/>
        </p:blipFill>
        <p:spPr>
          <a:xfrm>
            <a:off x="2057308" y="1849707"/>
            <a:ext cx="9850940" cy="1724026"/>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458666" cy="659400"/>
          </a:xfrm>
        </p:spPr>
        <p:txBody>
          <a:bodyPr anchor="ctr">
            <a:normAutofit fontScale="90000"/>
          </a:bodyPr>
          <a:lstStyle/>
          <a:p>
            <a:r>
              <a:rPr lang="nb-NO" dirty="0"/>
              <a:t>Ytterligere medlemsdetaljer - Fartøysinfo</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19</a:t>
            </a:fld>
            <a:endParaRPr lang="en-US"/>
          </a:p>
        </p:txBody>
      </p:sp>
      <p:sp>
        <p:nvSpPr>
          <p:cNvPr id="12" name="Bildeforklaring: bøyd linje 11">
            <a:extLst>
              <a:ext uri="{FF2B5EF4-FFF2-40B4-BE49-F238E27FC236}">
                <a16:creationId xmlns:a16="http://schemas.microsoft.com/office/drawing/2014/main" id="{05234159-C246-4B41-A889-76E65EC3D140}"/>
              </a:ext>
            </a:extLst>
          </p:cNvPr>
          <p:cNvSpPr/>
          <p:nvPr/>
        </p:nvSpPr>
        <p:spPr>
          <a:xfrm>
            <a:off x="189186" y="1629001"/>
            <a:ext cx="1579147" cy="917596"/>
          </a:xfrm>
          <a:prstGeom prst="borderCallout2">
            <a:avLst>
              <a:gd name="adj1" fmla="val 21882"/>
              <a:gd name="adj2" fmla="val 101244"/>
              <a:gd name="adj3" fmla="val 25154"/>
              <a:gd name="adj4" fmla="val 123006"/>
              <a:gd name="adj5" fmla="val 123175"/>
              <a:gd name="adj6" fmla="val 31267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Kvalifisert</a:t>
            </a:r>
            <a:r>
              <a:rPr lang="en-US" sz="1200" dirty="0">
                <a:solidFill>
                  <a:schemeClr val="tx1"/>
                </a:solidFill>
              </a:rPr>
              <a:t> for </a:t>
            </a:r>
            <a:r>
              <a:rPr lang="en-US" sz="1200" dirty="0" err="1">
                <a:solidFill>
                  <a:schemeClr val="tx1"/>
                </a:solidFill>
              </a:rPr>
              <a:t>kategori</a:t>
            </a:r>
            <a:r>
              <a:rPr lang="en-US" sz="1200" dirty="0">
                <a:solidFill>
                  <a:schemeClr val="tx1"/>
                </a:solidFill>
              </a:rPr>
              <a:t>.</a:t>
            </a:r>
          </a:p>
          <a:p>
            <a:pPr algn="r"/>
            <a:r>
              <a:rPr lang="en-US" sz="1200" dirty="0">
                <a:solidFill>
                  <a:schemeClr val="tx1"/>
                </a:solidFill>
              </a:rPr>
              <a:t>Kan </a:t>
            </a:r>
            <a:r>
              <a:rPr lang="en-US" sz="1200" dirty="0" err="1">
                <a:solidFill>
                  <a:schemeClr val="tx1"/>
                </a:solidFill>
              </a:rPr>
              <a:t>ikke</a:t>
            </a:r>
            <a:r>
              <a:rPr lang="en-US" sz="1200" dirty="0">
                <a:solidFill>
                  <a:schemeClr val="tx1"/>
                </a:solidFill>
              </a:rPr>
              <a:t> </a:t>
            </a:r>
            <a:r>
              <a:rPr lang="en-US" sz="1200" dirty="0" err="1">
                <a:solidFill>
                  <a:schemeClr val="tx1"/>
                </a:solidFill>
              </a:rPr>
              <a:t>endres</a:t>
            </a:r>
            <a:r>
              <a:rPr lang="en-US" sz="1200" dirty="0">
                <a:solidFill>
                  <a:schemeClr val="tx1"/>
                </a:solidFill>
              </a:rPr>
              <a:t> </a:t>
            </a:r>
            <a:r>
              <a:rPr lang="en-US" sz="1200" dirty="0" err="1">
                <a:solidFill>
                  <a:schemeClr val="tx1"/>
                </a:solidFill>
              </a:rPr>
              <a:t>manuelt</a:t>
            </a:r>
            <a:r>
              <a:rPr lang="en-US" sz="1200" dirty="0">
                <a:solidFill>
                  <a:schemeClr val="tx1"/>
                </a:solidFill>
              </a:rPr>
              <a:t>. </a:t>
            </a:r>
            <a:r>
              <a:rPr lang="en-US" sz="1200" dirty="0" err="1">
                <a:solidFill>
                  <a:schemeClr val="tx1"/>
                </a:solidFill>
              </a:rPr>
              <a:t>Styres</a:t>
            </a:r>
            <a:r>
              <a:rPr lang="en-US" sz="1200" dirty="0">
                <a:solidFill>
                  <a:schemeClr val="tx1"/>
                </a:solidFill>
              </a:rPr>
              <a:t> av </a:t>
            </a:r>
            <a:r>
              <a:rPr lang="en-US" sz="1200" dirty="0" err="1">
                <a:solidFill>
                  <a:schemeClr val="tx1"/>
                </a:solidFill>
              </a:rPr>
              <a:t>tilfredsstillelse</a:t>
            </a:r>
            <a:r>
              <a:rPr lang="en-US" sz="1200" dirty="0">
                <a:solidFill>
                  <a:schemeClr val="tx1"/>
                </a:solidFill>
              </a:rPr>
              <a:t> av </a:t>
            </a:r>
            <a:r>
              <a:rPr lang="en-US" sz="1200" dirty="0" err="1">
                <a:solidFill>
                  <a:schemeClr val="tx1"/>
                </a:solidFill>
              </a:rPr>
              <a:t>kompetanse</a:t>
            </a:r>
            <a:r>
              <a:rPr lang="en-US" sz="1200" dirty="0">
                <a:solidFill>
                  <a:schemeClr val="tx1"/>
                </a:solidFill>
              </a:rPr>
              <a:t> </a:t>
            </a:r>
            <a:r>
              <a:rPr lang="en-US" sz="1200" dirty="0" err="1">
                <a:solidFill>
                  <a:schemeClr val="tx1"/>
                </a:solidFill>
              </a:rPr>
              <a:t>enhetene</a:t>
            </a:r>
            <a:endParaRPr lang="nb-NO" sz="1200" dirty="0">
              <a:solidFill>
                <a:schemeClr val="tx1"/>
              </a:solidFill>
            </a:endParaRPr>
          </a:p>
        </p:txBody>
      </p:sp>
      <p:sp>
        <p:nvSpPr>
          <p:cNvPr id="19" name="Bildeforklaring: bøyd linje 7">
            <a:extLst>
              <a:ext uri="{FF2B5EF4-FFF2-40B4-BE49-F238E27FC236}">
                <a16:creationId xmlns:a16="http://schemas.microsoft.com/office/drawing/2014/main" id="{06702879-D3CC-4870-9003-C9E0069967B9}"/>
              </a:ext>
            </a:extLst>
          </p:cNvPr>
          <p:cNvSpPr/>
          <p:nvPr/>
        </p:nvSpPr>
        <p:spPr>
          <a:xfrm>
            <a:off x="7079856" y="4334376"/>
            <a:ext cx="983921" cy="661094"/>
          </a:xfrm>
          <a:prstGeom prst="borderCallout2">
            <a:avLst>
              <a:gd name="adj1" fmla="val 57144"/>
              <a:gd name="adj2" fmla="val 100031"/>
              <a:gd name="adj3" fmla="val 49886"/>
              <a:gd name="adj4" fmla="val 125942"/>
              <a:gd name="adj5" fmla="val -140610"/>
              <a:gd name="adj6" fmla="val 17205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Standard </a:t>
            </a:r>
            <a:r>
              <a:rPr lang="en-US" sz="1200" dirty="0" err="1">
                <a:solidFill>
                  <a:schemeClr val="tx1"/>
                </a:solidFill>
              </a:rPr>
              <a:t>fra</a:t>
            </a:r>
            <a:r>
              <a:rPr lang="en-US" sz="1200" dirty="0">
                <a:solidFill>
                  <a:schemeClr val="tx1"/>
                </a:solidFill>
              </a:rPr>
              <a:t> </a:t>
            </a:r>
            <a:r>
              <a:rPr lang="en-US" sz="1200" dirty="0" err="1">
                <a:solidFill>
                  <a:schemeClr val="tx1"/>
                </a:solidFill>
              </a:rPr>
              <a:t>generalrulle</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25F81404-5FA8-4ED2-8D54-597B49D3FF03}"/>
              </a:ext>
            </a:extLst>
          </p:cNvPr>
          <p:cNvSpPr/>
          <p:nvPr/>
        </p:nvSpPr>
        <p:spPr>
          <a:xfrm>
            <a:off x="4116000" y="4472709"/>
            <a:ext cx="1440000" cy="483882"/>
          </a:xfrm>
          <a:prstGeom prst="borderCallout2">
            <a:avLst>
              <a:gd name="adj1" fmla="val 55730"/>
              <a:gd name="adj2" fmla="val 97417"/>
              <a:gd name="adj3" fmla="val 30533"/>
              <a:gd name="adj4" fmla="val 124288"/>
              <a:gd name="adj5" fmla="val -345843"/>
              <a:gd name="adj6" fmla="val 22332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Oppsummert</a:t>
            </a:r>
            <a:r>
              <a:rPr lang="en-US" sz="1200" dirty="0">
                <a:solidFill>
                  <a:schemeClr val="tx1"/>
                </a:solidFill>
              </a:rPr>
              <a:t> </a:t>
            </a:r>
            <a:r>
              <a:rPr lang="en-US" sz="1200" dirty="0" err="1">
                <a:solidFill>
                  <a:schemeClr val="tx1"/>
                </a:solidFill>
              </a:rPr>
              <a:t>kvalifiseringsnivå</a:t>
            </a:r>
            <a:r>
              <a:rPr lang="en-US" sz="1200" dirty="0">
                <a:solidFill>
                  <a:schemeClr val="tx1"/>
                </a:solidFill>
              </a:rPr>
              <a:t>.</a:t>
            </a:r>
            <a:endParaRPr lang="nb-NO" sz="1200" dirty="0">
              <a:solidFill>
                <a:schemeClr val="tx1"/>
              </a:solidFill>
            </a:endParaRPr>
          </a:p>
        </p:txBody>
      </p:sp>
      <p:sp>
        <p:nvSpPr>
          <p:cNvPr id="22" name="Bildeforklaring: bøyd linje 7">
            <a:extLst>
              <a:ext uri="{FF2B5EF4-FFF2-40B4-BE49-F238E27FC236}">
                <a16:creationId xmlns:a16="http://schemas.microsoft.com/office/drawing/2014/main" id="{BFC980B7-163D-4EE8-872D-56F69AE4DECE}"/>
              </a:ext>
            </a:extLst>
          </p:cNvPr>
          <p:cNvSpPr/>
          <p:nvPr/>
        </p:nvSpPr>
        <p:spPr>
          <a:xfrm>
            <a:off x="4116000" y="5229000"/>
            <a:ext cx="1440000" cy="720000"/>
          </a:xfrm>
          <a:prstGeom prst="borderCallout2">
            <a:avLst>
              <a:gd name="adj1" fmla="val 30534"/>
              <a:gd name="adj2" fmla="val 108303"/>
              <a:gd name="adj3" fmla="val 30533"/>
              <a:gd name="adj4" fmla="val 124288"/>
              <a:gd name="adj5" fmla="val -285732"/>
              <a:gd name="adj6" fmla="val 22209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Alt </a:t>
            </a:r>
            <a:r>
              <a:rPr lang="en-US" sz="1200" dirty="0" err="1">
                <a:solidFill>
                  <a:schemeClr val="tx1"/>
                </a:solidFill>
              </a:rPr>
              <a:t>vedr</a:t>
            </a:r>
            <a:r>
              <a:rPr lang="en-US" sz="1200" dirty="0">
                <a:solidFill>
                  <a:schemeClr val="tx1"/>
                </a:solidFill>
              </a:rPr>
              <a:t> </a:t>
            </a:r>
            <a:r>
              <a:rPr lang="en-US" sz="1200" dirty="0" err="1">
                <a:solidFill>
                  <a:schemeClr val="tx1"/>
                </a:solidFill>
              </a:rPr>
              <a:t>medlemmets</a:t>
            </a:r>
            <a:r>
              <a:rPr lang="en-US" sz="1200" dirty="0">
                <a:solidFill>
                  <a:schemeClr val="tx1"/>
                </a:solidFill>
              </a:rPr>
              <a:t> </a:t>
            </a:r>
            <a:r>
              <a:rPr lang="en-US" sz="1200" dirty="0" err="1">
                <a:solidFill>
                  <a:schemeClr val="tx1"/>
                </a:solidFill>
              </a:rPr>
              <a:t>kvalifikasjoner</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D4FBE0ED-B67E-47F0-95D7-F72A46B315CC}"/>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8" name="Bildeforklaring: bøyd linje 7">
            <a:extLst>
              <a:ext uri="{FF2B5EF4-FFF2-40B4-BE49-F238E27FC236}">
                <a16:creationId xmlns:a16="http://schemas.microsoft.com/office/drawing/2014/main" id="{AB6D83A7-7B0D-4558-B918-F1B5F885D5D5}"/>
              </a:ext>
            </a:extLst>
          </p:cNvPr>
          <p:cNvSpPr/>
          <p:nvPr/>
        </p:nvSpPr>
        <p:spPr>
          <a:xfrm>
            <a:off x="696000" y="4534650"/>
            <a:ext cx="1403162" cy="360000"/>
          </a:xfrm>
          <a:prstGeom prst="borderCallout2">
            <a:avLst>
              <a:gd name="adj1" fmla="val 42629"/>
              <a:gd name="adj2" fmla="val 99974"/>
              <a:gd name="adj3" fmla="val 30533"/>
              <a:gd name="adj4" fmla="val 124288"/>
              <a:gd name="adj5" fmla="val -299665"/>
              <a:gd name="adj6" fmla="val 36649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Medlem</a:t>
            </a:r>
            <a:r>
              <a:rPr lang="en-US" sz="1200" dirty="0">
                <a:solidFill>
                  <a:schemeClr val="tx1"/>
                </a:solidFill>
              </a:rPr>
              <a:t> av </a:t>
            </a:r>
            <a:r>
              <a:rPr lang="en-US" sz="1200" dirty="0" err="1">
                <a:solidFill>
                  <a:schemeClr val="tx1"/>
                </a:solidFill>
              </a:rPr>
              <a:t>stambesetning</a:t>
            </a:r>
            <a:r>
              <a:rPr lang="en-US" sz="1200" dirty="0">
                <a:solidFill>
                  <a:schemeClr val="tx1"/>
                </a:solidFill>
              </a:rPr>
              <a:t>?</a:t>
            </a:r>
            <a:endParaRPr lang="nb-NO" sz="1200" dirty="0">
              <a:solidFill>
                <a:schemeClr val="tx1"/>
              </a:solidFill>
            </a:endParaRPr>
          </a:p>
        </p:txBody>
      </p:sp>
      <p:sp>
        <p:nvSpPr>
          <p:cNvPr id="14" name="Action Button: Go Home 13">
            <a:hlinkClick r:id="rId3" action="ppaction://hlinksldjump" highlightClick="1"/>
            <a:extLst>
              <a:ext uri="{FF2B5EF4-FFF2-40B4-BE49-F238E27FC236}">
                <a16:creationId xmlns:a16="http://schemas.microsoft.com/office/drawing/2014/main" id="{76DB17F3-7B05-464D-88AF-B60FCB779DE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7A931B76-0E70-4DB2-8EC0-4A1F038D02E6}"/>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Action Button: Go Back or Previous 22">
            <a:hlinkClick r:id="" action="ppaction://hlinkshowjump?jump=previousslide" highlightClick="1"/>
            <a:extLst>
              <a:ext uri="{FF2B5EF4-FFF2-40B4-BE49-F238E27FC236}">
                <a16:creationId xmlns:a16="http://schemas.microsoft.com/office/drawing/2014/main" id="{0AC5B8AA-85CC-4E72-8851-B4F2B5A2A75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8" name="Bildeforklaring: bøyd linje 7">
            <a:extLst>
              <a:ext uri="{FF2B5EF4-FFF2-40B4-BE49-F238E27FC236}">
                <a16:creationId xmlns:a16="http://schemas.microsoft.com/office/drawing/2014/main" id="{0B547BC1-FD02-440B-A614-34C9D9EF5E6C}"/>
              </a:ext>
            </a:extLst>
          </p:cNvPr>
          <p:cNvSpPr/>
          <p:nvPr/>
        </p:nvSpPr>
        <p:spPr>
          <a:xfrm>
            <a:off x="189186" y="1237539"/>
            <a:ext cx="1579147" cy="360000"/>
          </a:xfrm>
          <a:prstGeom prst="borderCallout2">
            <a:avLst>
              <a:gd name="adj1" fmla="val 52305"/>
              <a:gd name="adj2" fmla="val 99479"/>
              <a:gd name="adj3" fmla="val 54724"/>
              <a:gd name="adj4" fmla="val 128148"/>
              <a:gd name="adj5" fmla="val 284769"/>
              <a:gd name="adj6" fmla="val 36869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Fagområde</a:t>
            </a:r>
            <a:endParaRPr lang="nb-NO" sz="1200" dirty="0">
              <a:solidFill>
                <a:schemeClr val="tx1"/>
              </a:solidFill>
            </a:endParaRPr>
          </a:p>
        </p:txBody>
      </p:sp>
      <p:sp>
        <p:nvSpPr>
          <p:cNvPr id="7" name="TextBox 6">
            <a:extLst>
              <a:ext uri="{FF2B5EF4-FFF2-40B4-BE49-F238E27FC236}">
                <a16:creationId xmlns:a16="http://schemas.microsoft.com/office/drawing/2014/main" id="{EF01ABAA-5F80-47C7-86E7-3EFD0D9573EA}"/>
              </a:ext>
            </a:extLst>
          </p:cNvPr>
          <p:cNvSpPr txBox="1"/>
          <p:nvPr/>
        </p:nvSpPr>
        <p:spPr>
          <a:xfrm>
            <a:off x="3921187" y="780743"/>
            <a:ext cx="3970959" cy="369332"/>
          </a:xfrm>
          <a:prstGeom prst="rect">
            <a:avLst/>
          </a:prstGeom>
          <a:noFill/>
        </p:spPr>
        <p:txBody>
          <a:bodyPr wrap="none" rtlCol="0">
            <a:spAutoFit/>
          </a:bodyPr>
          <a:lstStyle/>
          <a:p>
            <a:r>
              <a:rPr lang="nb-NO" dirty="0"/>
              <a:t>Vises kun hvis medlemmet er "Seilende"</a:t>
            </a:r>
          </a:p>
        </p:txBody>
      </p:sp>
      <p:sp>
        <p:nvSpPr>
          <p:cNvPr id="29" name="Bildeforklaring: bøyd linje 7">
            <a:extLst>
              <a:ext uri="{FF2B5EF4-FFF2-40B4-BE49-F238E27FC236}">
                <a16:creationId xmlns:a16="http://schemas.microsoft.com/office/drawing/2014/main" id="{82B2484C-E138-4C61-BEFE-8635BB882D0B}"/>
              </a:ext>
            </a:extLst>
          </p:cNvPr>
          <p:cNvSpPr/>
          <p:nvPr/>
        </p:nvSpPr>
        <p:spPr>
          <a:xfrm>
            <a:off x="10366646" y="4384950"/>
            <a:ext cx="1735456" cy="1024050"/>
          </a:xfrm>
          <a:prstGeom prst="borderCallout2">
            <a:avLst>
              <a:gd name="adj1" fmla="val 49386"/>
              <a:gd name="adj2" fmla="val -3530"/>
              <a:gd name="adj3" fmla="val 43046"/>
              <a:gd name="adj4" fmla="val -21185"/>
              <a:gd name="adj5" fmla="val -206780"/>
              <a:gd name="adj6" fmla="val -8779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Stilling </a:t>
            </a:r>
            <a:r>
              <a:rPr lang="en-US" sz="1200" dirty="0" err="1">
                <a:solidFill>
                  <a:schemeClr val="tx1"/>
                </a:solidFill>
              </a:rPr>
              <a:t>ombord</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innehas</a:t>
            </a:r>
            <a:r>
              <a:rPr lang="en-US" sz="1200" dirty="0">
                <a:solidFill>
                  <a:schemeClr val="tx1"/>
                </a:solidFill>
              </a:rPr>
              <a:t>, - </a:t>
            </a:r>
            <a:r>
              <a:rPr lang="en-US" sz="1200" dirty="0" err="1">
                <a:solidFill>
                  <a:schemeClr val="tx1"/>
                </a:solidFill>
              </a:rPr>
              <a:t>avhengig</a:t>
            </a:r>
            <a:r>
              <a:rPr lang="en-US" sz="1200" dirty="0">
                <a:solidFill>
                  <a:schemeClr val="tx1"/>
                </a:solidFill>
              </a:rPr>
              <a:t> av </a:t>
            </a:r>
            <a:r>
              <a:rPr lang="en-US" sz="1200" dirty="0" err="1">
                <a:solidFill>
                  <a:schemeClr val="tx1"/>
                </a:solidFill>
              </a:rPr>
              <a:t>fagområdet</a:t>
            </a:r>
            <a:r>
              <a:rPr lang="en-US" sz="1200" dirty="0">
                <a:solidFill>
                  <a:schemeClr val="tx1"/>
                </a:solidFill>
              </a:rPr>
              <a:t>.</a:t>
            </a:r>
          </a:p>
          <a:p>
            <a:r>
              <a:rPr lang="en-US" sz="1200" dirty="0" err="1">
                <a:solidFill>
                  <a:schemeClr val="tx1"/>
                </a:solidFill>
              </a:rPr>
              <a:t>Styrer</a:t>
            </a:r>
            <a:r>
              <a:rPr lang="en-US" sz="1200" dirty="0">
                <a:solidFill>
                  <a:schemeClr val="tx1"/>
                </a:solidFill>
              </a:rPr>
              <a:t> </a:t>
            </a:r>
            <a:r>
              <a:rPr lang="en-US" sz="1200" dirty="0" err="1">
                <a:solidFill>
                  <a:schemeClr val="tx1"/>
                </a:solidFill>
              </a:rPr>
              <a:t>kopmpetanse</a:t>
            </a:r>
            <a:r>
              <a:rPr lang="en-US" sz="1200" dirty="0">
                <a:solidFill>
                  <a:schemeClr val="tx1"/>
                </a:solidFill>
              </a:rPr>
              <a:t> </a:t>
            </a:r>
            <a:r>
              <a:rPr lang="en-US" sz="1200" dirty="0" err="1">
                <a:solidFill>
                  <a:schemeClr val="tx1"/>
                </a:solidFill>
              </a:rPr>
              <a:t>enhetene</a:t>
            </a:r>
            <a:endParaRPr lang="nb-NO" sz="1200" dirty="0">
              <a:solidFill>
                <a:schemeClr val="tx1"/>
              </a:solidFill>
            </a:endParaRPr>
          </a:p>
        </p:txBody>
      </p:sp>
      <p:sp>
        <p:nvSpPr>
          <p:cNvPr id="30" name="Bildeforklaring: bøyd linje 7">
            <a:extLst>
              <a:ext uri="{FF2B5EF4-FFF2-40B4-BE49-F238E27FC236}">
                <a16:creationId xmlns:a16="http://schemas.microsoft.com/office/drawing/2014/main" id="{E84D42A9-5488-43BB-AC14-DDBF47C0797F}"/>
              </a:ext>
            </a:extLst>
          </p:cNvPr>
          <p:cNvSpPr/>
          <p:nvPr/>
        </p:nvSpPr>
        <p:spPr>
          <a:xfrm>
            <a:off x="178188" y="2613581"/>
            <a:ext cx="1579147" cy="360000"/>
          </a:xfrm>
          <a:prstGeom prst="borderCallout2">
            <a:avLst>
              <a:gd name="adj1" fmla="val 52305"/>
              <a:gd name="adj2" fmla="val 99479"/>
              <a:gd name="adj3" fmla="val 54724"/>
              <a:gd name="adj4" fmla="val 128148"/>
              <a:gd name="adj5" fmla="val 128295"/>
              <a:gd name="adj6" fmla="val 18565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Sertifikater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innehas</a:t>
            </a:r>
            <a:endParaRPr lang="nb-NO" sz="1200" dirty="0">
              <a:solidFill>
                <a:schemeClr val="tx1"/>
              </a:solidFill>
            </a:endParaRPr>
          </a:p>
        </p:txBody>
      </p:sp>
    </p:spTree>
    <p:extLst>
      <p:ext uri="{BB962C8B-B14F-4D97-AF65-F5344CB8AC3E}">
        <p14:creationId xmlns:p14="http://schemas.microsoft.com/office/powerpoint/2010/main" val="330364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22" grpId="0" animBg="1"/>
      <p:bldP spid="18"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00" y="136525"/>
            <a:ext cx="8596668" cy="483771"/>
          </a:xfrm>
        </p:spPr>
        <p:txBody>
          <a:bodyPr>
            <a:normAutofit fontScale="90000"/>
          </a:bodyPr>
          <a:lstStyle/>
          <a:p>
            <a:r>
              <a:rPr lang="nb-NO" dirty="0"/>
              <a:t>Innholdet</a:t>
            </a:r>
            <a:r>
              <a:rPr lang="en-US" dirty="0"/>
              <a:t> </a:t>
            </a:r>
            <a:r>
              <a:rPr lang="en-US" dirty="0" err="1"/>
              <a:t>av</a:t>
            </a:r>
            <a:r>
              <a:rPr lang="en-US" dirty="0"/>
              <a:t> </a:t>
            </a:r>
            <a:r>
              <a:rPr lang="en-US" dirty="0" err="1"/>
              <a:t>denne</a:t>
            </a:r>
            <a:r>
              <a:rPr lang="en-US" dirty="0"/>
              <a:t> </a:t>
            </a:r>
            <a:r>
              <a:rPr lang="en-US" dirty="0" err="1"/>
              <a:t>brukerhåndboken</a:t>
            </a:r>
            <a:endParaRPr lang="nb-NO" dirty="0"/>
          </a:p>
        </p:txBody>
      </p:sp>
      <p:sp>
        <p:nvSpPr>
          <p:cNvPr id="3" name="Content Placeholder 2"/>
          <p:cNvSpPr>
            <a:spLocks noGrp="1"/>
          </p:cNvSpPr>
          <p:nvPr>
            <p:ph sz="half" idx="1"/>
          </p:nvPr>
        </p:nvSpPr>
        <p:spPr>
          <a:xfrm>
            <a:off x="876000" y="1260687"/>
            <a:ext cx="5181600" cy="4727963"/>
          </a:xfrm>
        </p:spPr>
        <p:txBody>
          <a:bodyPr>
            <a:noAutofit/>
          </a:bodyPr>
          <a:lstStyle/>
          <a:p>
            <a:r>
              <a:rPr lang="nb-NO" sz="1400" dirty="0">
                <a:hlinkClick r:id="rId2" action="ppaction://hlinksldjump"/>
              </a:rPr>
              <a:t>Grunnleggende om databasen </a:t>
            </a:r>
            <a:endParaRPr lang="nb-NO" sz="1400" dirty="0"/>
          </a:p>
          <a:p>
            <a:r>
              <a:rPr lang="nb-NO" sz="1400" dirty="0">
                <a:hlinkClick r:id="rId3" action="ppaction://hlinksldjump"/>
              </a:rPr>
              <a:t>Denne brukerhåndboken</a:t>
            </a:r>
            <a:r>
              <a:rPr lang="nb-NO" sz="1400" dirty="0"/>
              <a:t> </a:t>
            </a:r>
          </a:p>
          <a:p>
            <a:r>
              <a:rPr lang="nb-NO" sz="1400" dirty="0">
                <a:hlinkClick r:id="rId4" action="ppaction://hlinksldjump"/>
              </a:rPr>
              <a:t>Innlogging</a:t>
            </a:r>
            <a:r>
              <a:rPr lang="nb-NO" sz="1400" dirty="0"/>
              <a:t> </a:t>
            </a:r>
          </a:p>
          <a:p>
            <a:r>
              <a:rPr lang="en-US" sz="1400" dirty="0" err="1">
                <a:hlinkClick r:id="rId5" action="ppaction://hlinksldjump"/>
              </a:rPr>
              <a:t>Grunnleggende</a:t>
            </a:r>
            <a:r>
              <a:rPr lang="en-US" sz="1400" dirty="0">
                <a:hlinkClick r:id="rId5" action="ppaction://hlinksldjump"/>
              </a:rPr>
              <a:t> om </a:t>
            </a:r>
            <a:r>
              <a:rPr lang="en-US" sz="1400" dirty="0" err="1">
                <a:hlinkClick r:id="rId5" action="ppaction://hlinksldjump"/>
              </a:rPr>
              <a:t>menysystemet</a:t>
            </a:r>
            <a:r>
              <a:rPr lang="en-US" sz="1400" dirty="0">
                <a:hlinkClick r:id="rId5" action="ppaction://hlinksldjump"/>
              </a:rPr>
              <a:t> </a:t>
            </a:r>
            <a:endParaRPr lang="en-US" sz="1400" dirty="0"/>
          </a:p>
          <a:p>
            <a:r>
              <a:rPr lang="nb-NO" sz="1400" dirty="0">
                <a:hlinkClick r:id="rId6" action="ppaction://hlinksldjump"/>
              </a:rPr>
              <a:t>Hovedmeny Medlemsadministrasjon (og andre personer) </a:t>
            </a:r>
            <a:endParaRPr lang="nb-NO" sz="1400" dirty="0"/>
          </a:p>
          <a:p>
            <a:pPr lvl="1"/>
            <a:r>
              <a:rPr lang="nb-NO" sz="1400" dirty="0">
                <a:hlinkClick r:id="rId7" action="ppaction://hlinksldjump"/>
              </a:rPr>
              <a:t>Medlemmer/person  opplysninger</a:t>
            </a:r>
            <a:endParaRPr lang="nb-NO" sz="1400" dirty="0"/>
          </a:p>
          <a:p>
            <a:pPr lvl="1"/>
            <a:r>
              <a:rPr lang="nb-NO" sz="1400" dirty="0">
                <a:hlinkClick r:id="rId8" action="ppaction://hlinksldjump"/>
              </a:rPr>
              <a:t>Innlegging av ny person i </a:t>
            </a:r>
            <a:r>
              <a:rPr lang="nb-NO" sz="1400" dirty="0" err="1">
                <a:hlinkClick r:id="rId8" action="ppaction://hlinksldjump"/>
              </a:rPr>
              <a:t>AdmDB</a:t>
            </a:r>
            <a:r>
              <a:rPr lang="nb-NO" sz="1400" dirty="0">
                <a:hlinkClick r:id="rId8" action="ppaction://hlinksldjump"/>
              </a:rPr>
              <a:t> </a:t>
            </a:r>
            <a:endParaRPr lang="nb-NO" sz="1400" dirty="0">
              <a:hlinkClick r:id="rId9" action="ppaction://hlinksldjump"/>
            </a:endParaRPr>
          </a:p>
          <a:p>
            <a:pPr lvl="2"/>
            <a:r>
              <a:rPr lang="nb-NO" sz="1000" dirty="0">
                <a:hlinkClick r:id="rId9" action="ppaction://hlinksldjump"/>
              </a:rPr>
              <a:t>Innlegging av nytt medlem </a:t>
            </a:r>
            <a:endParaRPr lang="nb-NO" sz="1000" dirty="0"/>
          </a:p>
          <a:p>
            <a:pPr lvl="2"/>
            <a:r>
              <a:rPr lang="nb-NO" sz="1000" dirty="0">
                <a:hlinkClick r:id="rId10" action="ppaction://hlinksldjump"/>
              </a:rPr>
              <a:t>Innlegging av nytt eksternt besetningsmedlem </a:t>
            </a:r>
            <a:endParaRPr lang="nb-NO" sz="1000" dirty="0">
              <a:hlinkClick r:id="rId8" action="ppaction://hlinksldjump"/>
            </a:endParaRPr>
          </a:p>
          <a:p>
            <a:pPr lvl="2"/>
            <a:r>
              <a:rPr lang="nb-NO" sz="1000" dirty="0">
                <a:hlinkClick r:id="rId11" action="ppaction://hlinksldjump"/>
              </a:rPr>
              <a:t>Innlegging av ny person (ikke medlem ved innlegging) </a:t>
            </a:r>
            <a:endParaRPr lang="nb-NO" sz="1000" dirty="0"/>
          </a:p>
          <a:p>
            <a:pPr lvl="1"/>
            <a:r>
              <a:rPr lang="nb-NO" sz="1400" dirty="0">
                <a:hlinkClick r:id="rId12" action="ppaction://hlinksldjump"/>
              </a:rPr>
              <a:t>Endring av personopplysninger</a:t>
            </a:r>
            <a:endParaRPr lang="nb-NO" sz="1400" dirty="0"/>
          </a:p>
          <a:p>
            <a:pPr lvl="2"/>
            <a:r>
              <a:rPr lang="en-US" sz="1000" dirty="0" err="1">
                <a:hlinkClick r:id="rId13" action="ppaction://hlinksldjump"/>
              </a:rPr>
              <a:t>Endringer</a:t>
            </a:r>
            <a:r>
              <a:rPr lang="en-US" sz="1000" dirty="0">
                <a:hlinkClick r:id="rId13" action="ppaction://hlinksldjump"/>
              </a:rPr>
              <a:t> av  </a:t>
            </a:r>
            <a:r>
              <a:rPr lang="en-US" sz="1000" dirty="0" err="1">
                <a:hlinkClick r:id="rId13" action="ppaction://hlinksldjump"/>
              </a:rPr>
              <a:t>kvalifikasjoner</a:t>
            </a:r>
            <a:r>
              <a:rPr lang="en-US" sz="1000" dirty="0">
                <a:hlinkClick r:id="rId13" action="ppaction://hlinksldjump"/>
              </a:rPr>
              <a:t> </a:t>
            </a:r>
            <a:endParaRPr lang="en-US" sz="1000" dirty="0"/>
          </a:p>
          <a:p>
            <a:pPr lvl="2"/>
            <a:r>
              <a:rPr lang="en-US" sz="1000" dirty="0" err="1">
                <a:hlinkClick r:id="rId14" action="ppaction://hlinksldjump"/>
              </a:rPr>
              <a:t>Utlån</a:t>
            </a:r>
            <a:r>
              <a:rPr lang="en-US" sz="1000" dirty="0">
                <a:hlinkClick r:id="rId14" action="ppaction://hlinksldjump"/>
              </a:rPr>
              <a:t> av </a:t>
            </a:r>
            <a:r>
              <a:rPr lang="en-US" sz="1000" dirty="0" err="1">
                <a:hlinkClick r:id="rId14" action="ppaction://hlinksldjump"/>
              </a:rPr>
              <a:t>effekter</a:t>
            </a:r>
            <a:endParaRPr lang="en-US" sz="1000" dirty="0"/>
          </a:p>
          <a:p>
            <a:pPr lvl="1"/>
            <a:r>
              <a:rPr lang="en-US" sz="1400" dirty="0" err="1">
                <a:hlinkClick r:id="rId15" action="ppaction://hlinksldjump"/>
              </a:rPr>
              <a:t>Medlemmers</a:t>
            </a:r>
            <a:r>
              <a:rPr lang="en-US" sz="1400" dirty="0">
                <a:hlinkClick r:id="rId15" action="ppaction://hlinksldjump"/>
              </a:rPr>
              <a:t> ID </a:t>
            </a:r>
            <a:r>
              <a:rPr lang="en-US" sz="1400" dirty="0" err="1">
                <a:hlinkClick r:id="rId15" action="ppaction://hlinksldjump"/>
              </a:rPr>
              <a:t>kort</a:t>
            </a:r>
            <a:r>
              <a:rPr lang="en-US" sz="1400" dirty="0">
                <a:hlinkClick r:id="rId15" action="ppaction://hlinksldjump"/>
              </a:rPr>
              <a:t>, </a:t>
            </a:r>
            <a:r>
              <a:rPr lang="en-US" sz="1400" dirty="0" err="1">
                <a:hlinkClick r:id="rId15" action="ppaction://hlinksldjump"/>
              </a:rPr>
              <a:t>nøkler</a:t>
            </a:r>
            <a:r>
              <a:rPr lang="en-US" sz="1400" dirty="0">
                <a:hlinkClick r:id="rId15" action="ppaction://hlinksldjump"/>
              </a:rPr>
              <a:t> </a:t>
            </a:r>
            <a:r>
              <a:rPr lang="en-US" sz="1400" dirty="0" err="1">
                <a:hlinkClick r:id="rId15" action="ppaction://hlinksldjump"/>
              </a:rPr>
              <a:t>og</a:t>
            </a:r>
            <a:r>
              <a:rPr lang="en-US" sz="1400" dirty="0">
                <a:hlinkClick r:id="rId15" action="ppaction://hlinksldjump"/>
              </a:rPr>
              <a:t> </a:t>
            </a:r>
            <a:r>
              <a:rPr lang="en-US" sz="1400" dirty="0" err="1">
                <a:hlinkClick r:id="rId15" action="ppaction://hlinksldjump"/>
              </a:rPr>
              <a:t>parkeringsoblater</a:t>
            </a:r>
            <a:endParaRPr lang="en-US" sz="1400" dirty="0"/>
          </a:p>
          <a:p>
            <a:pPr lvl="1"/>
            <a:r>
              <a:rPr lang="nb-NO" sz="1400" dirty="0">
                <a:hlinkClick r:id="rId16" action="ppaction://hlinksldjump"/>
              </a:rPr>
              <a:t>Effekter som fartøylaget har for utlån </a:t>
            </a:r>
            <a:endParaRPr lang="nb-NO" sz="1400" dirty="0"/>
          </a:p>
          <a:p>
            <a:pPr lvl="1"/>
            <a:r>
              <a:rPr lang="nb-NO" sz="1400" dirty="0">
                <a:hlinkClick r:id="rId17" action="ppaction://hlinksldjump"/>
              </a:rPr>
              <a:t>Stambesetning</a:t>
            </a:r>
            <a:r>
              <a:rPr lang="nb-NO" sz="1400" dirty="0"/>
              <a:t> </a:t>
            </a:r>
          </a:p>
        </p:txBody>
      </p:sp>
      <p:sp>
        <p:nvSpPr>
          <p:cNvPr id="5" name="Content Placeholder 4">
            <a:extLst>
              <a:ext uri="{FF2B5EF4-FFF2-40B4-BE49-F238E27FC236}">
                <a16:creationId xmlns:a16="http://schemas.microsoft.com/office/drawing/2014/main" id="{29950641-D3D9-41B2-85E3-AE52D236A84F}"/>
              </a:ext>
            </a:extLst>
          </p:cNvPr>
          <p:cNvSpPr>
            <a:spLocks noGrp="1"/>
          </p:cNvSpPr>
          <p:nvPr>
            <p:ph sz="half" idx="2"/>
          </p:nvPr>
        </p:nvSpPr>
        <p:spPr>
          <a:xfrm>
            <a:off x="6096000" y="1269614"/>
            <a:ext cx="5181600" cy="4545702"/>
          </a:xfrm>
        </p:spPr>
        <p:txBody>
          <a:bodyPr>
            <a:normAutofit fontScale="85000" lnSpcReduction="20000"/>
          </a:bodyPr>
          <a:lstStyle/>
          <a:p>
            <a:r>
              <a:rPr lang="nb-NO" sz="1600" dirty="0">
                <a:solidFill>
                  <a:schemeClr val="accent5">
                    <a:lumMod val="75000"/>
                  </a:schemeClr>
                </a:solidFill>
                <a:hlinkClick r:id="rId18" action="ppaction://hlinksldjump">
                  <a:extLst>
                    <a:ext uri="{A12FA001-AC4F-418D-AE19-62706E023703}">
                      <ahyp:hlinkClr xmlns:ahyp="http://schemas.microsoft.com/office/drawing/2018/hyperlinkcolor" val="tx"/>
                    </a:ext>
                  </a:extLst>
                </a:hlinkClick>
              </a:rPr>
              <a:t>Hovedmeny Arrangementer/Seilaser</a:t>
            </a:r>
            <a:endParaRPr lang="nb-NO" sz="1600" dirty="0">
              <a:solidFill>
                <a:schemeClr val="accent5">
                  <a:lumMod val="75000"/>
                </a:schemeClr>
              </a:solidFill>
            </a:endParaRPr>
          </a:p>
          <a:p>
            <a:pPr lvl="1">
              <a:lnSpc>
                <a:spcPct val="110000"/>
              </a:lnSpc>
            </a:pPr>
            <a:r>
              <a:rPr lang="nb-NO" sz="1600" dirty="0">
                <a:solidFill>
                  <a:schemeClr val="accent5">
                    <a:lumMod val="75000"/>
                  </a:schemeClr>
                </a:solidFill>
                <a:hlinkClick r:id="rId19" action="ppaction://hlinksldjump">
                  <a:extLst>
                    <a:ext uri="{A12FA001-AC4F-418D-AE19-62706E023703}">
                      <ahyp:hlinkClr xmlns:ahyp="http://schemas.microsoft.com/office/drawing/2018/hyperlinkcolor" val="tx"/>
                    </a:ext>
                  </a:extLst>
                </a:hlinkClick>
              </a:rPr>
              <a:t>Registrere og gjenfinne arrangementer </a:t>
            </a:r>
            <a:endParaRPr lang="nb-NO" sz="1600" dirty="0">
              <a:solidFill>
                <a:schemeClr val="accent5">
                  <a:lumMod val="75000"/>
                </a:schemeClr>
              </a:solidFill>
            </a:endParaRPr>
          </a:p>
          <a:p>
            <a:pPr lvl="1">
              <a:lnSpc>
                <a:spcPct val="110000"/>
              </a:lnSpc>
            </a:pPr>
            <a:r>
              <a:rPr lang="nb-NO" sz="1600" dirty="0">
                <a:solidFill>
                  <a:schemeClr val="accent5">
                    <a:lumMod val="75000"/>
                  </a:schemeClr>
                </a:solidFill>
                <a:hlinkClick r:id="rId20" action="ppaction://hlinksldjump">
                  <a:extLst>
                    <a:ext uri="{A12FA001-AC4F-418D-AE19-62706E023703}">
                      <ahyp:hlinkClr xmlns:ahyp="http://schemas.microsoft.com/office/drawing/2018/hyperlinkcolor" val="tx"/>
                    </a:ext>
                  </a:extLst>
                </a:hlinkClick>
              </a:rPr>
              <a:t>Arrangementsdeltagelse og tilhørende detaljer</a:t>
            </a:r>
            <a:endParaRPr lang="nb-NO" sz="1600" dirty="0">
              <a:solidFill>
                <a:schemeClr val="accent5">
                  <a:lumMod val="75000"/>
                </a:schemeClr>
              </a:solidFill>
            </a:endParaRPr>
          </a:p>
          <a:p>
            <a:pPr lvl="2"/>
            <a:r>
              <a:rPr lang="nb-NO" sz="1300" dirty="0">
                <a:hlinkClick r:id="rId21" action="ppaction://hlinksldjump"/>
              </a:rPr>
              <a:t>Registrere påmeldinger </a:t>
            </a:r>
            <a:endParaRPr lang="nb-NO" sz="1300" dirty="0"/>
          </a:p>
          <a:p>
            <a:pPr lvl="2"/>
            <a:r>
              <a:rPr lang="nb-NO" sz="1300" dirty="0" err="1">
                <a:hlinkClick r:id="rId22" action="ppaction://hlinksldjump"/>
              </a:rPr>
              <a:t>Køytildeling</a:t>
            </a:r>
            <a:endParaRPr lang="nb-NO" sz="1300" dirty="0"/>
          </a:p>
          <a:p>
            <a:pPr lvl="2"/>
            <a:r>
              <a:rPr lang="nb-NO" sz="1300" dirty="0">
                <a:hlinkClick r:id="rId23" action="ppaction://hlinksldjump"/>
              </a:rPr>
              <a:t>Rengjøringsposter</a:t>
            </a:r>
            <a:endParaRPr lang="nb-NO" sz="1300" dirty="0"/>
          </a:p>
          <a:p>
            <a:pPr lvl="2"/>
            <a:r>
              <a:rPr lang="nb-NO" sz="1300" dirty="0">
                <a:hlinkClick r:id="rId24" action="ppaction://hlinksldjump"/>
              </a:rPr>
              <a:t>Generalrulle</a:t>
            </a:r>
            <a:r>
              <a:rPr lang="nb-NO" sz="1300" dirty="0"/>
              <a:t> </a:t>
            </a:r>
          </a:p>
          <a:p>
            <a:pPr lvl="2"/>
            <a:r>
              <a:rPr lang="nb-NO" sz="1300" dirty="0">
                <a:hlinkClick r:id="rId25" action="ppaction://hlinksldjump"/>
              </a:rPr>
              <a:t>Dagsprogram og landvakter </a:t>
            </a:r>
            <a:r>
              <a:rPr lang="nb-NO" sz="1300" dirty="0"/>
              <a:t> </a:t>
            </a:r>
          </a:p>
          <a:p>
            <a:pPr lvl="2"/>
            <a:r>
              <a:rPr lang="nb-NO" sz="1300" dirty="0">
                <a:hlinkClick r:id="rId26" action="ppaction://hlinksldjump"/>
              </a:rPr>
              <a:t>Dugnader </a:t>
            </a:r>
            <a:endParaRPr lang="nb-NO" sz="1300" dirty="0"/>
          </a:p>
          <a:p>
            <a:pPr lvl="2"/>
            <a:r>
              <a:rPr lang="nb-NO" sz="1300" dirty="0">
                <a:hlinkClick r:id="rId27" action="ppaction://hlinksldjump"/>
              </a:rPr>
              <a:t>Parkeringssøknader</a:t>
            </a:r>
            <a:r>
              <a:rPr lang="nb-NO" sz="1300" dirty="0"/>
              <a:t> </a:t>
            </a:r>
          </a:p>
          <a:p>
            <a:r>
              <a:rPr lang="nb-NO" sz="1600" dirty="0" err="1">
                <a:hlinkClick r:id="rId28" action="ppaction://hlinksldjump"/>
              </a:rPr>
              <a:t>Hovemeny</a:t>
            </a:r>
            <a:r>
              <a:rPr lang="nb-NO" sz="1600" dirty="0">
                <a:hlinkClick r:id="rId28" action="ppaction://hlinksldjump"/>
              </a:rPr>
              <a:t> Eksport, Statistikk, </a:t>
            </a:r>
            <a:r>
              <a:rPr lang="nb-NO" sz="1600" dirty="0" err="1">
                <a:hlinkClick r:id="rId28" action="ppaction://hlinksldjump"/>
              </a:rPr>
              <a:t>Std</a:t>
            </a:r>
            <a:r>
              <a:rPr lang="nb-NO" sz="1600" dirty="0">
                <a:hlinkClick r:id="rId28" action="ppaction://hlinksldjump"/>
              </a:rPr>
              <a:t> filbane </a:t>
            </a:r>
            <a:endParaRPr lang="nb-NO" sz="1600" dirty="0"/>
          </a:p>
          <a:p>
            <a:pPr lvl="1"/>
            <a:r>
              <a:rPr lang="nb-NO" sz="1600" dirty="0">
                <a:hlinkClick r:id="rId29" action="ppaction://hlinksldjump"/>
              </a:rPr>
              <a:t>Gangetid og utseilt distanse</a:t>
            </a:r>
            <a:r>
              <a:rPr lang="nb-NO" sz="1600" dirty="0"/>
              <a:t> </a:t>
            </a:r>
          </a:p>
          <a:p>
            <a:r>
              <a:rPr lang="nb-NO" sz="1600" dirty="0">
                <a:hlinkClick r:id="rId30" action="ppaction://hlinksldjump"/>
              </a:rPr>
              <a:t>Hovedmeny </a:t>
            </a:r>
            <a:r>
              <a:rPr lang="nb-NO" sz="1600" dirty="0" err="1">
                <a:hlinkClick r:id="rId30" action="ppaction://hlinksldjump"/>
              </a:rPr>
              <a:t>Parametre</a:t>
            </a:r>
            <a:endParaRPr lang="nb-NO" sz="1600" dirty="0"/>
          </a:p>
          <a:p>
            <a:pPr lvl="1"/>
            <a:r>
              <a:rPr lang="nb-NO" sz="1600" dirty="0">
                <a:hlinkClick r:id="rId31" action="ppaction://hlinksldjump"/>
              </a:rPr>
              <a:t>Stillinger om bord </a:t>
            </a:r>
            <a:endParaRPr lang="nb-NO" sz="1600" dirty="0"/>
          </a:p>
          <a:p>
            <a:pPr lvl="1"/>
            <a:r>
              <a:rPr lang="nb-NO" sz="1600" dirty="0">
                <a:hlinkClick r:id="rId32" action="ppaction://hlinksldjump"/>
              </a:rPr>
              <a:t>Stambesetningsoppsett</a:t>
            </a:r>
            <a:endParaRPr lang="nb-NO" sz="1600" dirty="0"/>
          </a:p>
          <a:p>
            <a:pPr lvl="1"/>
            <a:r>
              <a:rPr lang="nb-NO" sz="1600" dirty="0">
                <a:hlinkClick r:id="rId33" action="ppaction://hlinksldjump"/>
              </a:rPr>
              <a:t>Køyer, tilgjengelige </a:t>
            </a:r>
            <a:endParaRPr lang="nb-NO" sz="1600" dirty="0"/>
          </a:p>
          <a:p>
            <a:pPr lvl="1"/>
            <a:r>
              <a:rPr lang="nb-NO" sz="1600" dirty="0">
                <a:hlinkClick r:id="rId34" action="ppaction://hlinksldjump"/>
              </a:rPr>
              <a:t>Fortøyningsposter</a:t>
            </a:r>
            <a:r>
              <a:rPr lang="nb-NO" sz="1600" dirty="0"/>
              <a:t> </a:t>
            </a:r>
          </a:p>
          <a:p>
            <a:pPr lvl="1"/>
            <a:r>
              <a:rPr lang="nb-NO" sz="1600" dirty="0">
                <a:hlinkClick r:id="rId35" action="ppaction://hlinksldjump"/>
              </a:rPr>
              <a:t>Rengjøringsposter</a:t>
            </a:r>
            <a:endParaRPr lang="nb-NO" sz="1600" dirty="0"/>
          </a:p>
          <a:p>
            <a:pPr lvl="1"/>
            <a:r>
              <a:rPr lang="nb-NO" sz="1600" dirty="0">
                <a:hlinkClick r:id="rId36" action="ppaction://hlinksldjump"/>
              </a:rPr>
              <a:t>Fagområder og </a:t>
            </a:r>
            <a:r>
              <a:rPr lang="nb-NO" sz="1600" dirty="0" err="1">
                <a:hlinkClick r:id="rId36" action="ppaction://hlinksldjump"/>
              </a:rPr>
              <a:t>kompetanseparametre</a:t>
            </a:r>
            <a:r>
              <a:rPr lang="nb-NO" sz="1600" dirty="0"/>
              <a:t> </a:t>
            </a:r>
          </a:p>
          <a:p>
            <a:pPr lvl="1"/>
            <a:r>
              <a:rPr lang="nb-NO" sz="1600" dirty="0">
                <a:hlinkClick r:id="rId37" action="ppaction://hlinksldjump"/>
              </a:rPr>
              <a:t>Brukere av AdmDB</a:t>
            </a:r>
          </a:p>
          <a:p>
            <a:pPr lvl="1"/>
            <a:r>
              <a:rPr lang="nb-NO" sz="1600" dirty="0">
                <a:hlinkClick r:id="rId38" action="ppaction://hlinksldjump"/>
              </a:rPr>
              <a:t>Innlegging programmert arbeid/dugnader </a:t>
            </a:r>
            <a:endParaRPr lang="nb-NO" sz="1600" dirty="0"/>
          </a:p>
          <a:p>
            <a:endParaRPr lang="nb-NO" dirty="0"/>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
        <p:nvSpPr>
          <p:cNvPr id="7" name="TextBox 6">
            <a:extLst>
              <a:ext uri="{FF2B5EF4-FFF2-40B4-BE49-F238E27FC236}">
                <a16:creationId xmlns:a16="http://schemas.microsoft.com/office/drawing/2014/main" id="{6E38C819-13A1-44D6-AA3E-D2272B51F634}"/>
              </a:ext>
            </a:extLst>
          </p:cNvPr>
          <p:cNvSpPr txBox="1"/>
          <p:nvPr/>
        </p:nvSpPr>
        <p:spPr>
          <a:xfrm>
            <a:off x="475649" y="515000"/>
            <a:ext cx="9720000" cy="646331"/>
          </a:xfrm>
          <a:prstGeom prst="rect">
            <a:avLst/>
          </a:prstGeom>
          <a:noFill/>
        </p:spPr>
        <p:txBody>
          <a:bodyPr wrap="square" rtlCol="0">
            <a:spAutoFit/>
          </a:bodyPr>
          <a:lstStyle/>
          <a:p>
            <a:r>
              <a:rPr lang="nb-NO" dirty="0"/>
              <a:t>Brukerhåndboken omhandler først litt om databasens innhold og strukturer. Deretter er den i hovedsak inndelt etter hva en ønsker å gjøre. </a:t>
            </a:r>
            <a:endParaRPr lang="nb-NO" sz="1400" dirty="0"/>
          </a:p>
        </p:txBody>
      </p:sp>
      <p:sp>
        <p:nvSpPr>
          <p:cNvPr id="6" name="Plassholder for bunntekst 5">
            <a:extLst>
              <a:ext uri="{FF2B5EF4-FFF2-40B4-BE49-F238E27FC236}">
                <a16:creationId xmlns:a16="http://schemas.microsoft.com/office/drawing/2014/main" id="{BFB8AFAE-610F-4AC7-8D25-31D8899BABC6}"/>
              </a:ext>
            </a:extLst>
          </p:cNvPr>
          <p:cNvSpPr>
            <a:spLocks noGrp="1"/>
          </p:cNvSpPr>
          <p:nvPr>
            <p:ph type="ftr" sz="quarter" idx="11"/>
          </p:nvPr>
        </p:nvSpPr>
        <p:spPr/>
        <p:txBody>
          <a:bodyPr/>
          <a:lstStyle/>
          <a:p>
            <a:r>
              <a:rPr lang="en-US"/>
              <a:t>Begrenset distribusjon. Inneholder personopplysninger</a:t>
            </a:r>
            <a:endParaRPr lang="en-US" dirty="0"/>
          </a:p>
        </p:txBody>
      </p:sp>
    </p:spTree>
    <p:extLst>
      <p:ext uri="{BB962C8B-B14F-4D97-AF65-F5344CB8AC3E}">
        <p14:creationId xmlns:p14="http://schemas.microsoft.com/office/powerpoint/2010/main" val="226386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screenshot of a cell phone&#10;&#10;Description automatically generated">
            <a:extLst>
              <a:ext uri="{FF2B5EF4-FFF2-40B4-BE49-F238E27FC236}">
                <a16:creationId xmlns:a16="http://schemas.microsoft.com/office/drawing/2014/main" id="{8C491802-5CFA-43E6-8921-0C5E6BDBB391}"/>
              </a:ext>
            </a:extLst>
          </p:cNvPr>
          <p:cNvPicPr>
            <a:picLocks noChangeAspect="1"/>
          </p:cNvPicPr>
          <p:nvPr/>
        </p:nvPicPr>
        <p:blipFill rotWithShape="1">
          <a:blip r:embed="rId2"/>
          <a:srcRect t="84665"/>
          <a:stretch/>
        </p:blipFill>
        <p:spPr>
          <a:xfrm>
            <a:off x="1967785" y="2067721"/>
            <a:ext cx="9850940" cy="895411"/>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99199" y="85736"/>
            <a:ext cx="11190768" cy="659400"/>
          </a:xfrm>
        </p:spPr>
        <p:txBody>
          <a:bodyPr anchor="ctr">
            <a:normAutofit fontScale="90000"/>
          </a:bodyPr>
          <a:lstStyle/>
          <a:p>
            <a:r>
              <a:rPr lang="nb-NO" dirty="0"/>
              <a:t>Medlemsopplysninger – Deltagelse og Felles knapper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20</a:t>
            </a:fld>
            <a:endParaRPr lang="en-US"/>
          </a:p>
        </p:txBody>
      </p:sp>
      <p:sp>
        <p:nvSpPr>
          <p:cNvPr id="3" name="Plassholder for bunntekst 2">
            <a:extLst>
              <a:ext uri="{FF2B5EF4-FFF2-40B4-BE49-F238E27FC236}">
                <a16:creationId xmlns:a16="http://schemas.microsoft.com/office/drawing/2014/main" id="{D4FBE0ED-B67E-47F0-95D7-F72A46B315CC}"/>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4" name="Action Button: Go Home 13">
            <a:hlinkClick r:id="rId3" action="ppaction://hlinksldjump" highlightClick="1"/>
            <a:extLst>
              <a:ext uri="{FF2B5EF4-FFF2-40B4-BE49-F238E27FC236}">
                <a16:creationId xmlns:a16="http://schemas.microsoft.com/office/drawing/2014/main" id="{76DB17F3-7B05-464D-88AF-B60FCB779DE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7A931B76-0E70-4DB2-8EC0-4A1F038D02E6}"/>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Action Button: Go Back or Previous 22">
            <a:hlinkClick r:id="" action="ppaction://hlinkshowjump?jump=previousslide" highlightClick="1"/>
            <a:extLst>
              <a:ext uri="{FF2B5EF4-FFF2-40B4-BE49-F238E27FC236}">
                <a16:creationId xmlns:a16="http://schemas.microsoft.com/office/drawing/2014/main" id="{0AC5B8AA-85CC-4E72-8851-B4F2B5A2A75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grpSp>
        <p:nvGrpSpPr>
          <p:cNvPr id="27" name="Group 26">
            <a:extLst>
              <a:ext uri="{FF2B5EF4-FFF2-40B4-BE49-F238E27FC236}">
                <a16:creationId xmlns:a16="http://schemas.microsoft.com/office/drawing/2014/main" id="{2BC06824-9F19-4AAB-8D77-D31383A00E72}"/>
              </a:ext>
            </a:extLst>
          </p:cNvPr>
          <p:cNvGrpSpPr/>
          <p:nvPr/>
        </p:nvGrpSpPr>
        <p:grpSpPr>
          <a:xfrm>
            <a:off x="8902065" y="784702"/>
            <a:ext cx="1440000" cy="1466237"/>
            <a:chOff x="8902065" y="784702"/>
            <a:chExt cx="1440000" cy="1466237"/>
          </a:xfrm>
        </p:grpSpPr>
        <p:cxnSp>
          <p:nvCxnSpPr>
            <p:cNvPr id="6" name="Straight Arrow Connector 5">
              <a:extLst>
                <a:ext uri="{FF2B5EF4-FFF2-40B4-BE49-F238E27FC236}">
                  <a16:creationId xmlns:a16="http://schemas.microsoft.com/office/drawing/2014/main" id="{E0EDA07C-1442-4347-BEF8-2313BBA8399C}"/>
                </a:ext>
              </a:extLst>
            </p:cNvPr>
            <p:cNvCxnSpPr>
              <a:cxnSpLocks/>
              <a:stCxn id="26" idx="1"/>
            </p:cNvCxnSpPr>
            <p:nvPr/>
          </p:nvCxnSpPr>
          <p:spPr>
            <a:xfrm flipH="1">
              <a:off x="9156001" y="1504702"/>
              <a:ext cx="466064" cy="7462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Bildeforklaring: bøyd linje 7">
              <a:extLst>
                <a:ext uri="{FF2B5EF4-FFF2-40B4-BE49-F238E27FC236}">
                  <a16:creationId xmlns:a16="http://schemas.microsoft.com/office/drawing/2014/main" id="{3F662335-E871-46D2-9417-574F62FF6ADE}"/>
                </a:ext>
              </a:extLst>
            </p:cNvPr>
            <p:cNvSpPr/>
            <p:nvPr/>
          </p:nvSpPr>
          <p:spPr>
            <a:xfrm>
              <a:off x="8902065" y="784702"/>
              <a:ext cx="1440000" cy="720000"/>
            </a:xfrm>
            <a:prstGeom prst="borderCallout2">
              <a:avLst>
                <a:gd name="adj1" fmla="val 102724"/>
                <a:gd name="adj2" fmla="val 52824"/>
                <a:gd name="adj3" fmla="val 136144"/>
                <a:gd name="adj4" fmla="val 76829"/>
                <a:gd name="adj5" fmla="val 205943"/>
                <a:gd name="adj6" fmla="val 12373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Oversikt</a:t>
              </a:r>
              <a:r>
                <a:rPr lang="en-US" sz="1200" dirty="0">
                  <a:solidFill>
                    <a:schemeClr val="tx1"/>
                  </a:solidFill>
                </a:rPr>
                <a:t> over </a:t>
              </a:r>
              <a:r>
                <a:rPr lang="en-US" sz="1200" dirty="0" err="1">
                  <a:solidFill>
                    <a:schemeClr val="tx1"/>
                  </a:solidFill>
                </a:rPr>
                <a:t>hvilke</a:t>
              </a:r>
              <a:r>
                <a:rPr lang="en-US" sz="1200" dirty="0">
                  <a:solidFill>
                    <a:schemeClr val="tx1"/>
                  </a:solidFill>
                </a:rPr>
                <a:t> </a:t>
              </a:r>
              <a:r>
                <a:rPr lang="en-US" sz="1200" dirty="0" err="1">
                  <a:solidFill>
                    <a:schemeClr val="tx1"/>
                  </a:solidFill>
                </a:rPr>
                <a:t>stillinger</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verv</a:t>
              </a:r>
              <a:r>
                <a:rPr lang="en-US" sz="1200" dirty="0">
                  <a:solidFill>
                    <a:schemeClr val="tx1"/>
                  </a:solidFill>
                </a:rPr>
                <a:t> </a:t>
              </a:r>
              <a:r>
                <a:rPr lang="en-US" sz="1200" dirty="0" err="1">
                  <a:solidFill>
                    <a:schemeClr val="tx1"/>
                  </a:solidFill>
                </a:rPr>
                <a:t>medlemmet</a:t>
              </a:r>
              <a:r>
                <a:rPr lang="en-US" sz="1200" dirty="0">
                  <a:solidFill>
                    <a:schemeClr val="tx1"/>
                  </a:solidFill>
                </a:rPr>
                <a:t> har </a:t>
              </a:r>
              <a:r>
                <a:rPr lang="en-US" sz="1200" dirty="0" err="1">
                  <a:solidFill>
                    <a:schemeClr val="tx1"/>
                  </a:solidFill>
                </a:rPr>
                <a:t>innehatt</a:t>
              </a:r>
              <a:r>
                <a:rPr lang="en-US" sz="1200" dirty="0">
                  <a:solidFill>
                    <a:schemeClr val="tx1"/>
                  </a:solidFill>
                </a:rPr>
                <a:t>.</a:t>
              </a:r>
              <a:endParaRPr lang="nb-NO" sz="1200" dirty="0">
                <a:solidFill>
                  <a:schemeClr val="tx1"/>
                </a:solidFill>
              </a:endParaRPr>
            </a:p>
          </p:txBody>
        </p:sp>
      </p:grpSp>
      <p:sp>
        <p:nvSpPr>
          <p:cNvPr id="11" name="TextBox 10">
            <a:extLst>
              <a:ext uri="{FF2B5EF4-FFF2-40B4-BE49-F238E27FC236}">
                <a16:creationId xmlns:a16="http://schemas.microsoft.com/office/drawing/2014/main" id="{623A62E8-D45E-48E9-90CA-E7D37F1619C4}"/>
              </a:ext>
            </a:extLst>
          </p:cNvPr>
          <p:cNvSpPr txBox="1"/>
          <p:nvPr/>
        </p:nvSpPr>
        <p:spPr>
          <a:xfrm>
            <a:off x="542332" y="804022"/>
            <a:ext cx="4055205" cy="1200329"/>
          </a:xfrm>
          <a:prstGeom prst="rect">
            <a:avLst/>
          </a:prstGeom>
          <a:noFill/>
        </p:spPr>
        <p:txBody>
          <a:bodyPr wrap="square" rtlCol="0">
            <a:spAutoFit/>
          </a:bodyPr>
          <a:lstStyle/>
          <a:p>
            <a:r>
              <a:rPr lang="nb-NO" dirty="0">
                <a:solidFill>
                  <a:schemeClr val="accent6">
                    <a:lumMod val="75000"/>
                  </a:schemeClr>
                </a:solidFill>
              </a:rPr>
              <a:t>Alle knapper med grønn tekst er automatisk genererte epost meldinger med standard adressater, som vises i ditt epost-program, klart for redigering!</a:t>
            </a:r>
          </a:p>
        </p:txBody>
      </p:sp>
      <p:grpSp>
        <p:nvGrpSpPr>
          <p:cNvPr id="35" name="Group 34">
            <a:extLst>
              <a:ext uri="{FF2B5EF4-FFF2-40B4-BE49-F238E27FC236}">
                <a16:creationId xmlns:a16="http://schemas.microsoft.com/office/drawing/2014/main" id="{EDDAC181-DFBD-401A-9F86-B04906AA4D11}"/>
              </a:ext>
            </a:extLst>
          </p:cNvPr>
          <p:cNvGrpSpPr/>
          <p:nvPr/>
        </p:nvGrpSpPr>
        <p:grpSpPr>
          <a:xfrm>
            <a:off x="1891945" y="2250939"/>
            <a:ext cx="9180952" cy="4056076"/>
            <a:chOff x="1891945" y="2250939"/>
            <a:chExt cx="9180952" cy="4056076"/>
          </a:xfrm>
        </p:grpSpPr>
        <p:pic>
          <p:nvPicPr>
            <p:cNvPr id="31" name="Picture 30" descr="A screenshot of a cell phone&#10;&#10;Description automatically generated">
              <a:extLst>
                <a:ext uri="{FF2B5EF4-FFF2-40B4-BE49-F238E27FC236}">
                  <a16:creationId xmlns:a16="http://schemas.microsoft.com/office/drawing/2014/main" id="{0EA2412C-8463-4082-A0F4-BBF324FE78F4}"/>
                </a:ext>
              </a:extLst>
            </p:cNvPr>
            <p:cNvPicPr>
              <a:picLocks noChangeAspect="1"/>
            </p:cNvPicPr>
            <p:nvPr/>
          </p:nvPicPr>
          <p:blipFill>
            <a:blip r:embed="rId4"/>
            <a:stretch>
              <a:fillRect/>
            </a:stretch>
          </p:blipFill>
          <p:spPr>
            <a:xfrm>
              <a:off x="1891945" y="3021301"/>
              <a:ext cx="9180952" cy="3285714"/>
            </a:xfrm>
            <a:prstGeom prst="rect">
              <a:avLst/>
            </a:prstGeom>
          </p:spPr>
        </p:pic>
        <p:sp>
          <p:nvSpPr>
            <p:cNvPr id="32" name="Rectangle 31">
              <a:extLst>
                <a:ext uri="{FF2B5EF4-FFF2-40B4-BE49-F238E27FC236}">
                  <a16:creationId xmlns:a16="http://schemas.microsoft.com/office/drawing/2014/main" id="{ECB12496-F2D5-4A93-B69F-2F91406D3321}"/>
                </a:ext>
              </a:extLst>
            </p:cNvPr>
            <p:cNvSpPr/>
            <p:nvPr/>
          </p:nvSpPr>
          <p:spPr>
            <a:xfrm>
              <a:off x="2137010" y="2250939"/>
              <a:ext cx="1708669" cy="25783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33" name="Straight Arrow Connector 32">
              <a:extLst>
                <a:ext uri="{FF2B5EF4-FFF2-40B4-BE49-F238E27FC236}">
                  <a16:creationId xmlns:a16="http://schemas.microsoft.com/office/drawing/2014/main" id="{D12F4FE5-6ADC-4E5C-97C1-6B22E3AAF752}"/>
                </a:ext>
              </a:extLst>
            </p:cNvPr>
            <p:cNvCxnSpPr/>
            <p:nvPr/>
          </p:nvCxnSpPr>
          <p:spPr>
            <a:xfrm>
              <a:off x="3577011" y="2555253"/>
              <a:ext cx="720000" cy="10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Bildeforklaring: bøyd linje 7">
            <a:extLst>
              <a:ext uri="{FF2B5EF4-FFF2-40B4-BE49-F238E27FC236}">
                <a16:creationId xmlns:a16="http://schemas.microsoft.com/office/drawing/2014/main" id="{16F4F803-1E9A-4666-AA1A-D5C7E7F28B1D}"/>
              </a:ext>
            </a:extLst>
          </p:cNvPr>
          <p:cNvSpPr/>
          <p:nvPr/>
        </p:nvSpPr>
        <p:spPr>
          <a:xfrm>
            <a:off x="4958093" y="1236831"/>
            <a:ext cx="1440000" cy="720000"/>
          </a:xfrm>
          <a:prstGeom prst="borderCallout2">
            <a:avLst>
              <a:gd name="adj1" fmla="val 46576"/>
              <a:gd name="adj2" fmla="val 101619"/>
              <a:gd name="adj3" fmla="val 45238"/>
              <a:gd name="adj4" fmla="val 108246"/>
              <a:gd name="adj5" fmla="val 128087"/>
              <a:gd name="adj6" fmla="val 13894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Oversikt</a:t>
            </a:r>
            <a:r>
              <a:rPr lang="en-US" sz="1200" dirty="0">
                <a:solidFill>
                  <a:schemeClr val="tx1"/>
                </a:solidFill>
              </a:rPr>
              <a:t> over </a:t>
            </a:r>
            <a:r>
              <a:rPr lang="en-US" sz="1200" dirty="0" err="1">
                <a:solidFill>
                  <a:schemeClr val="tx1"/>
                </a:solidFill>
              </a:rPr>
              <a:t>hvilke</a:t>
            </a:r>
            <a:r>
              <a:rPr lang="en-US" sz="1200" dirty="0">
                <a:solidFill>
                  <a:schemeClr val="tx1"/>
                </a:solidFill>
              </a:rPr>
              <a:t> </a:t>
            </a:r>
            <a:r>
              <a:rPr lang="en-US" sz="1200" dirty="0" err="1">
                <a:solidFill>
                  <a:schemeClr val="tx1"/>
                </a:solidFill>
              </a:rPr>
              <a:t>effekter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utlevert</a:t>
            </a:r>
            <a:r>
              <a:rPr lang="en-US" sz="1200" dirty="0">
                <a:solidFill>
                  <a:schemeClr val="tx1"/>
                </a:solidFill>
              </a:rPr>
              <a:t> </a:t>
            </a:r>
            <a:endParaRPr lang="nb-NO" sz="1200" dirty="0">
              <a:solidFill>
                <a:schemeClr val="tx1"/>
              </a:solidFill>
            </a:endParaRPr>
          </a:p>
        </p:txBody>
      </p:sp>
    </p:spTree>
    <p:extLst>
      <p:ext uri="{BB962C8B-B14F-4D97-AF65-F5344CB8AC3E}">
        <p14:creationId xmlns:p14="http://schemas.microsoft.com/office/powerpoint/2010/main" val="15968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6966F1E6-6675-4A59-AD34-AB46FF5F76F9}"/>
              </a:ext>
            </a:extLst>
          </p:cNvPr>
          <p:cNvPicPr>
            <a:picLocks noChangeAspect="1"/>
          </p:cNvPicPr>
          <p:nvPr/>
        </p:nvPicPr>
        <p:blipFill>
          <a:blip r:embed="rId2"/>
          <a:stretch>
            <a:fillRect/>
          </a:stretch>
        </p:blipFill>
        <p:spPr>
          <a:xfrm>
            <a:off x="5325600" y="1806225"/>
            <a:ext cx="6570000" cy="3333451"/>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336000" y="183426"/>
            <a:ext cx="11700000" cy="659400"/>
          </a:xfrm>
        </p:spPr>
        <p:txBody>
          <a:bodyPr anchor="ctr">
            <a:normAutofit fontScale="90000"/>
          </a:bodyPr>
          <a:lstStyle/>
          <a:p>
            <a:r>
              <a:rPr lang="nb-NO" dirty="0"/>
              <a:t>Innlegging av nytt eksternt besetningsmedlem </a:t>
            </a:r>
            <a:r>
              <a:rPr lang="nb-NO" sz="2700" dirty="0"/>
              <a:t>(ikke medlem)</a:t>
            </a:r>
            <a:endParaRPr lang="nb-NO" dirty="0"/>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3978666" cy="4340297"/>
          </a:xfrm>
        </p:spPr>
        <p:txBody>
          <a:bodyPr>
            <a:normAutofit/>
          </a:bodyPr>
          <a:lstStyle/>
          <a:p>
            <a:pPr>
              <a:lnSpc>
                <a:spcPct val="90000"/>
              </a:lnSpc>
            </a:pPr>
            <a:r>
              <a:rPr lang="nb-NO" sz="2000" dirty="0"/>
              <a:t>Hvis du har trykket knappen</a:t>
            </a:r>
            <a:r>
              <a:rPr lang="nb-NO" sz="2000" b="1" dirty="0"/>
              <a:t> </a:t>
            </a:r>
            <a:r>
              <a:rPr lang="nb-NO" sz="2000" i="1" dirty="0">
                <a:solidFill>
                  <a:schemeClr val="accent5">
                    <a:lumMod val="75000"/>
                  </a:schemeClr>
                </a:solidFill>
              </a:rPr>
              <a:t>Nytt eksternt besetningsmedlem </a:t>
            </a:r>
            <a:r>
              <a:rPr lang="nb-NO" sz="2000" dirty="0">
                <a:solidFill>
                  <a:schemeClr val="tx1"/>
                </a:solidFill>
              </a:rPr>
              <a:t>i Hovedmenyen</a:t>
            </a:r>
            <a:r>
              <a:rPr lang="nb-NO" sz="2000" dirty="0"/>
              <a:t> får du opp skjermbildet til høyre, og som er et sub sett av medlems skjermbildet.</a:t>
            </a:r>
          </a:p>
          <a:p>
            <a:r>
              <a:rPr lang="nb-NO" sz="2000" dirty="0"/>
              <a:t>Legg inn de dataene som måtte foreligge. I tillegg til </a:t>
            </a:r>
            <a:r>
              <a:rPr lang="nb-NO" sz="2000" dirty="0">
                <a:solidFill>
                  <a:srgbClr val="FF0000"/>
                </a:solidFill>
              </a:rPr>
              <a:t>Etternavn, fornavn og poststed </a:t>
            </a:r>
            <a:r>
              <a:rPr lang="nb-NO" sz="2000" b="1" dirty="0">
                <a:solidFill>
                  <a:srgbClr val="FF0000"/>
                </a:solidFill>
              </a:rPr>
              <a:t>MÅ</a:t>
            </a:r>
            <a:r>
              <a:rPr lang="nb-NO" sz="2000" dirty="0">
                <a:solidFill>
                  <a:srgbClr val="FF0000"/>
                </a:solidFill>
              </a:rPr>
              <a:t> Fagområde og Stilling om bord legges inn. </a:t>
            </a:r>
            <a:r>
              <a:rPr lang="nb-NO" sz="2000" dirty="0"/>
              <a:t>Hvis ikke blir alt slettet når du går ut.  Derfor: Ha et tilstrekkelig grunnlag for registreringen for hånden før du begynner!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21</a:t>
            </a:fld>
            <a:endParaRPr lang="en-US"/>
          </a:p>
        </p:txBody>
      </p:sp>
      <p:cxnSp>
        <p:nvCxnSpPr>
          <p:cNvPr id="13" name="Straight Arrow Connector 12">
            <a:extLst>
              <a:ext uri="{FF2B5EF4-FFF2-40B4-BE49-F238E27FC236}">
                <a16:creationId xmlns:a16="http://schemas.microsoft.com/office/drawing/2014/main" id="{51AFC14A-68E8-47C2-9B63-8B7479DAB6F2}"/>
              </a:ext>
            </a:extLst>
          </p:cNvPr>
          <p:cNvCxnSpPr>
            <a:cxnSpLocks/>
          </p:cNvCxnSpPr>
          <p:nvPr/>
        </p:nvCxnSpPr>
        <p:spPr>
          <a:xfrm>
            <a:off x="3936000" y="3789000"/>
            <a:ext cx="3420000" cy="360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519752-E02B-4A45-B7AA-8B50073762D6}"/>
              </a:ext>
            </a:extLst>
          </p:cNvPr>
          <p:cNvCxnSpPr>
            <a:cxnSpLocks/>
          </p:cNvCxnSpPr>
          <p:nvPr/>
        </p:nvCxnSpPr>
        <p:spPr>
          <a:xfrm>
            <a:off x="2136000" y="3789000"/>
            <a:ext cx="3600000" cy="4058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Plassholder for bunntekst 4">
            <a:extLst>
              <a:ext uri="{FF2B5EF4-FFF2-40B4-BE49-F238E27FC236}">
                <a16:creationId xmlns:a16="http://schemas.microsoft.com/office/drawing/2014/main" id="{63C9DDF5-752A-4625-8614-B4DA048241C5}"/>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Action Button: Go Home 8">
            <a:hlinkClick r:id="rId3" action="ppaction://hlinksldjump" highlightClick="1"/>
            <a:extLst>
              <a:ext uri="{FF2B5EF4-FFF2-40B4-BE49-F238E27FC236}">
                <a16:creationId xmlns:a16="http://schemas.microsoft.com/office/drawing/2014/main" id="{93BF9C00-1DDD-45CC-B8C3-6C39E5CE19A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Action Button: Go Forward or Next 9">
            <a:hlinkClick r:id="" action="ppaction://hlinkshowjump?jump=nextslide" highlightClick="1"/>
            <a:extLst>
              <a:ext uri="{FF2B5EF4-FFF2-40B4-BE49-F238E27FC236}">
                <a16:creationId xmlns:a16="http://schemas.microsoft.com/office/drawing/2014/main" id="{CC3A6652-2D58-42DD-80D4-1016ED04A7D0}"/>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BA60D6C7-4C5A-4C05-B53F-A4B821292224}"/>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5012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40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4500"/>
                            </p:stCondLst>
                            <p:childTnLst>
                              <p:par>
                                <p:cTn id="9" presetID="22" presetClass="entr" presetSubtype="8" fill="hold"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1A32B87-9E7D-478E-B334-F0D4A6E5AA12}"/>
              </a:ext>
            </a:extLst>
          </p:cNvPr>
          <p:cNvGrpSpPr/>
          <p:nvPr/>
        </p:nvGrpSpPr>
        <p:grpSpPr>
          <a:xfrm>
            <a:off x="7977092" y="1813918"/>
            <a:ext cx="3295238" cy="3771429"/>
            <a:chOff x="7977092" y="1813918"/>
            <a:chExt cx="3295238" cy="3771429"/>
          </a:xfrm>
        </p:grpSpPr>
        <p:pic>
          <p:nvPicPr>
            <p:cNvPr id="9" name="Picture 8" descr="A screenshot of a cell phone&#10;&#10;Description generated with very high confidence">
              <a:extLst>
                <a:ext uri="{FF2B5EF4-FFF2-40B4-BE49-F238E27FC236}">
                  <a16:creationId xmlns:a16="http://schemas.microsoft.com/office/drawing/2014/main" id="{2F70AF36-75DA-460D-9326-55A92BF31DDE}"/>
                </a:ext>
              </a:extLst>
            </p:cNvPr>
            <p:cNvPicPr>
              <a:picLocks noChangeAspect="1"/>
            </p:cNvPicPr>
            <p:nvPr/>
          </p:nvPicPr>
          <p:blipFill>
            <a:blip r:embed="rId2"/>
            <a:stretch>
              <a:fillRect/>
            </a:stretch>
          </p:blipFill>
          <p:spPr>
            <a:xfrm>
              <a:off x="7977092" y="1813918"/>
              <a:ext cx="3295238" cy="37714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BA8E0A6-4C44-41D0-A064-9F3C3EC812FB}"/>
                </a:ext>
              </a:extLst>
            </p:cNvPr>
            <p:cNvPicPr>
              <a:picLocks noChangeAspect="1"/>
            </p:cNvPicPr>
            <p:nvPr/>
          </p:nvPicPr>
          <p:blipFill>
            <a:blip r:embed="rId3"/>
            <a:stretch>
              <a:fillRect/>
            </a:stretch>
          </p:blipFill>
          <p:spPr>
            <a:xfrm>
              <a:off x="7977092" y="4810544"/>
              <a:ext cx="3158908" cy="723810"/>
            </a:xfrm>
            <a:prstGeom prst="rect">
              <a:avLst/>
            </a:prstGeom>
          </p:spPr>
        </p:pic>
      </p:grpSp>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8596668" cy="659400"/>
          </a:xfrm>
        </p:spPr>
        <p:txBody>
          <a:bodyPr anchor="ctr">
            <a:normAutofit fontScale="90000"/>
          </a:bodyPr>
          <a:lstStyle/>
          <a:p>
            <a:r>
              <a:rPr lang="nb-NO" dirty="0"/>
              <a:t>Innlegging av ny person – ikke medlem</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4523" y="860740"/>
            <a:ext cx="6138666" cy="5420297"/>
          </a:xfrm>
        </p:spPr>
        <p:txBody>
          <a:bodyPr>
            <a:normAutofit/>
          </a:bodyPr>
          <a:lstStyle/>
          <a:p>
            <a:pPr>
              <a:lnSpc>
                <a:spcPct val="90000"/>
              </a:lnSpc>
            </a:pPr>
            <a:r>
              <a:rPr lang="nb-NO" sz="2000" dirty="0"/>
              <a:t>Hvis du har trykket knappen</a:t>
            </a:r>
            <a:r>
              <a:rPr lang="nb-NO" sz="2000" b="1" dirty="0"/>
              <a:t> </a:t>
            </a:r>
            <a:r>
              <a:rPr lang="nb-NO" sz="2000" i="1" dirty="0">
                <a:solidFill>
                  <a:schemeClr val="accent5">
                    <a:lumMod val="75000"/>
                  </a:schemeClr>
                </a:solidFill>
              </a:rPr>
              <a:t>Ny person </a:t>
            </a:r>
            <a:r>
              <a:rPr lang="nb-NO" sz="2000" dirty="0">
                <a:solidFill>
                  <a:schemeClr val="tx1"/>
                </a:solidFill>
              </a:rPr>
              <a:t>i Hovedmenyen </a:t>
            </a:r>
            <a:r>
              <a:rPr lang="nb-NO" sz="1600" dirty="0">
                <a:solidFill>
                  <a:schemeClr val="tx1"/>
                </a:solidFill>
              </a:rPr>
              <a:t>(eller </a:t>
            </a:r>
            <a:r>
              <a:rPr lang="nb-NO" sz="1600" dirty="0"/>
              <a:t>tilsvarende knapp nederst på det skjermbildet som kommer opp om du trykker knappen </a:t>
            </a:r>
            <a:r>
              <a:rPr lang="nb-NO" sz="1600" i="1" dirty="0">
                <a:solidFill>
                  <a:schemeClr val="accent5">
                    <a:lumMod val="75000"/>
                  </a:schemeClr>
                </a:solidFill>
              </a:rPr>
              <a:t>Alle personer i db</a:t>
            </a:r>
            <a:r>
              <a:rPr lang="nb-NO" sz="1600" b="1" dirty="0"/>
              <a:t>)</a:t>
            </a:r>
            <a:r>
              <a:rPr lang="nb-NO" sz="2000" dirty="0"/>
              <a:t> får du opp skjermbildet til høyre.</a:t>
            </a:r>
          </a:p>
          <a:p>
            <a:pPr>
              <a:lnSpc>
                <a:spcPct val="90000"/>
              </a:lnSpc>
            </a:pPr>
            <a:r>
              <a:rPr lang="nb-NO" sz="2000" dirty="0"/>
              <a:t>Legg inn de dataene som måtte foreligge. </a:t>
            </a:r>
            <a:r>
              <a:rPr lang="nb-NO" sz="2000" dirty="0">
                <a:solidFill>
                  <a:srgbClr val="FF0000"/>
                </a:solidFill>
              </a:rPr>
              <a:t>Etternavn, fornavn og poststed </a:t>
            </a:r>
            <a:r>
              <a:rPr lang="nb-NO" sz="2000" b="1" dirty="0">
                <a:solidFill>
                  <a:srgbClr val="FF0000"/>
                </a:solidFill>
              </a:rPr>
              <a:t>MÅ</a:t>
            </a:r>
            <a:r>
              <a:rPr lang="nb-NO" sz="2000" dirty="0">
                <a:solidFill>
                  <a:srgbClr val="FF0000"/>
                </a:solidFill>
              </a:rPr>
              <a:t> legges inn. </a:t>
            </a:r>
            <a:r>
              <a:rPr lang="nb-NO" sz="2000" dirty="0"/>
              <a:t>Hvis ikke blir alt slettet når du går ut.  Derfor: Ha et tilstrekkelig grunnlag for registreringen for hånden før du begynner!</a:t>
            </a:r>
          </a:p>
          <a:p>
            <a:pPr>
              <a:lnSpc>
                <a:spcPct val="90000"/>
              </a:lnSpc>
            </a:pPr>
            <a:r>
              <a:rPr lang="nb-NO" sz="2000" dirty="0"/>
              <a:t>Boksene </a:t>
            </a:r>
            <a:r>
              <a:rPr lang="nb-NO" sz="2000" i="1" dirty="0">
                <a:solidFill>
                  <a:schemeClr val="accent5">
                    <a:lumMod val="75000"/>
                  </a:schemeClr>
                </a:solidFill>
              </a:rPr>
              <a:t>Gjør til medlem </a:t>
            </a:r>
            <a:r>
              <a:rPr lang="nb-NO" sz="2000" dirty="0"/>
              <a:t>og </a:t>
            </a:r>
            <a:r>
              <a:rPr lang="nb-NO" sz="2000" i="1" dirty="0">
                <a:solidFill>
                  <a:schemeClr val="accent5">
                    <a:lumMod val="75000"/>
                  </a:schemeClr>
                </a:solidFill>
              </a:rPr>
              <a:t>Gjør til eksternt </a:t>
            </a:r>
            <a:r>
              <a:rPr lang="nb-NO" sz="2000" dirty="0"/>
              <a:t>kan hukes av for å legge inn personer som enten skal være medlem, eller være besetningsmedlem på et spesifikt tokt/seilas, og som ikke ønsker å være medlem.</a:t>
            </a:r>
          </a:p>
          <a:p>
            <a:pPr lvl="1"/>
            <a:r>
              <a:rPr lang="en-US" sz="1600" dirty="0"/>
              <a:t>H</a:t>
            </a:r>
            <a:r>
              <a:rPr lang="nb-NO" sz="1600" dirty="0"/>
              <a:t>vis du huker av i boksen </a:t>
            </a:r>
            <a:r>
              <a:rPr lang="nb-NO" sz="1600" i="1" dirty="0">
                <a:solidFill>
                  <a:schemeClr val="accent5">
                    <a:lumMod val="75000"/>
                  </a:schemeClr>
                </a:solidFill>
              </a:rPr>
              <a:t>Gjør til medlem</a:t>
            </a:r>
            <a:r>
              <a:rPr lang="nb-NO" sz="1600" dirty="0"/>
              <a:t>, dukker det samme detaljeringsbildet opp som benyttes for medlemmene. (</a:t>
            </a:r>
            <a:r>
              <a:rPr lang="nb-NO" sz="1600" dirty="0">
                <a:hlinkClick r:id="rId4" action="ppaction://hlinksldjump"/>
              </a:rPr>
              <a:t>Gå til detaljeringsbildet</a:t>
            </a:r>
            <a:r>
              <a:rPr lang="nb-NO" sz="1600" dirty="0"/>
              <a:t>)</a:t>
            </a:r>
          </a:p>
          <a:p>
            <a:pPr>
              <a:lnSpc>
                <a:spcPct val="90000"/>
              </a:lnSpc>
            </a:pPr>
            <a:endParaRPr lang="nb-NO" sz="2000"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22</a:t>
            </a:fld>
            <a:endParaRPr lang="en-US"/>
          </a:p>
        </p:txBody>
      </p:sp>
      <p:cxnSp>
        <p:nvCxnSpPr>
          <p:cNvPr id="13" name="Straight Arrow Connector 12">
            <a:extLst>
              <a:ext uri="{FF2B5EF4-FFF2-40B4-BE49-F238E27FC236}">
                <a16:creationId xmlns:a16="http://schemas.microsoft.com/office/drawing/2014/main" id="{51AFC14A-68E8-47C2-9B63-8B7479DAB6F2}"/>
              </a:ext>
            </a:extLst>
          </p:cNvPr>
          <p:cNvCxnSpPr/>
          <p:nvPr/>
        </p:nvCxnSpPr>
        <p:spPr>
          <a:xfrm>
            <a:off x="6456000" y="2529000"/>
            <a:ext cx="1620000" cy="180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519752-E02B-4A45-B7AA-8B50073762D6}"/>
              </a:ext>
            </a:extLst>
          </p:cNvPr>
          <p:cNvCxnSpPr/>
          <p:nvPr/>
        </p:nvCxnSpPr>
        <p:spPr>
          <a:xfrm>
            <a:off x="6456000" y="2529000"/>
            <a:ext cx="2160000" cy="900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Plassholder for bunntekst 4">
            <a:extLst>
              <a:ext uri="{FF2B5EF4-FFF2-40B4-BE49-F238E27FC236}">
                <a16:creationId xmlns:a16="http://schemas.microsoft.com/office/drawing/2014/main" id="{63C9DDF5-752A-4625-8614-B4DA048241C5}"/>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1" name="Action Button: Go Home 10">
            <a:hlinkClick r:id="rId5" action="ppaction://hlinksldjump" highlightClick="1"/>
            <a:extLst>
              <a:ext uri="{FF2B5EF4-FFF2-40B4-BE49-F238E27FC236}">
                <a16:creationId xmlns:a16="http://schemas.microsoft.com/office/drawing/2014/main" id="{645010C2-4F54-4EF3-90C2-8C97FF895C9C}"/>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Forward or Next 11">
            <a:hlinkClick r:id="" action="ppaction://hlinkshowjump?jump=nextslide" highlightClick="1"/>
            <a:extLst>
              <a:ext uri="{FF2B5EF4-FFF2-40B4-BE49-F238E27FC236}">
                <a16:creationId xmlns:a16="http://schemas.microsoft.com/office/drawing/2014/main" id="{096ABCE2-37AD-4FD8-A837-DDC58F279C34}"/>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Back or Previous 13">
            <a:hlinkClick r:id="" action="ppaction://hlinkshowjump?jump=previousslide" highlightClick="1"/>
            <a:extLst>
              <a:ext uri="{FF2B5EF4-FFF2-40B4-BE49-F238E27FC236}">
                <a16:creationId xmlns:a16="http://schemas.microsoft.com/office/drawing/2014/main" id="{88566D63-73D3-4AFF-AA4E-528AD9A543FD}"/>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32472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4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4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918752"/>
            <a:ext cx="11230094" cy="4340297"/>
          </a:xfrm>
        </p:spPr>
        <p:txBody>
          <a:bodyPr>
            <a:normAutofit/>
          </a:bodyPr>
          <a:lstStyle/>
          <a:p>
            <a:pPr marL="0" indent="0">
              <a:lnSpc>
                <a:spcPct val="90000"/>
              </a:lnSpc>
              <a:buNone/>
            </a:pPr>
            <a:r>
              <a:rPr lang="nb-NO" sz="2000" dirty="0"/>
              <a:t>Når du har valgt medlem, kan du velge få opp bilder med medlemmers kvalifikasjoner eller utlånte effekter. </a:t>
            </a:r>
          </a:p>
          <a:p>
            <a:pPr>
              <a:lnSpc>
                <a:spcPct val="90000"/>
              </a:lnSpc>
            </a:pPr>
            <a:endParaRPr lang="nb-NO" sz="1800" dirty="0"/>
          </a:p>
          <a:p>
            <a:pPr>
              <a:lnSpc>
                <a:spcPct val="90000"/>
              </a:lnSpc>
            </a:pPr>
            <a:endParaRPr lang="nb-NO" sz="1800" dirty="0"/>
          </a:p>
          <a:p>
            <a:pPr marL="0" indent="0">
              <a:lnSpc>
                <a:spcPct val="90000"/>
              </a:lnSpc>
              <a:buNone/>
            </a:pPr>
            <a:r>
              <a:rPr lang="nb-NO" sz="1800" dirty="0"/>
              <a:t>                       </a:t>
            </a:r>
          </a:p>
        </p:txBody>
      </p:sp>
      <p:pic>
        <p:nvPicPr>
          <p:cNvPr id="10" name="Picture 9" descr="A screenshot of a cell phone&#10;&#10;Description automatically generated">
            <a:extLst>
              <a:ext uri="{FF2B5EF4-FFF2-40B4-BE49-F238E27FC236}">
                <a16:creationId xmlns:a16="http://schemas.microsoft.com/office/drawing/2014/main" id="{C107244B-FAE4-4647-9E38-3F4C3DCCCD22}"/>
              </a:ext>
            </a:extLst>
          </p:cNvPr>
          <p:cNvPicPr>
            <a:picLocks noChangeAspect="1"/>
          </p:cNvPicPr>
          <p:nvPr/>
        </p:nvPicPr>
        <p:blipFill>
          <a:blip r:embed="rId2"/>
          <a:stretch>
            <a:fillRect/>
          </a:stretch>
        </p:blipFill>
        <p:spPr>
          <a:xfrm>
            <a:off x="435392" y="2420256"/>
            <a:ext cx="2675185" cy="151425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4F8A714-20F3-4EBA-B86E-636BE348465C}"/>
              </a:ext>
            </a:extLst>
          </p:cNvPr>
          <p:cNvPicPr>
            <a:picLocks noChangeAspect="1"/>
          </p:cNvPicPr>
          <p:nvPr/>
        </p:nvPicPr>
        <p:blipFill>
          <a:blip r:embed="rId3"/>
          <a:stretch>
            <a:fillRect/>
          </a:stretch>
        </p:blipFill>
        <p:spPr>
          <a:xfrm>
            <a:off x="3550286" y="2553560"/>
            <a:ext cx="8171428" cy="4171429"/>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F563040B-B1CE-4F22-872F-24B14963F219}"/>
              </a:ext>
            </a:extLst>
          </p:cNvPr>
          <p:cNvPicPr>
            <a:picLocks noChangeAspect="1"/>
          </p:cNvPicPr>
          <p:nvPr/>
        </p:nvPicPr>
        <p:blipFill rotWithShape="1">
          <a:blip r:embed="rId4"/>
          <a:srcRect t="83790"/>
          <a:stretch/>
        </p:blipFill>
        <p:spPr>
          <a:xfrm>
            <a:off x="2669809" y="1191885"/>
            <a:ext cx="8117809" cy="786568"/>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Medlemsopplysninger – Kvalifikasjoner og effekter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23</a:t>
            </a:fld>
            <a:endParaRPr lang="en-US"/>
          </a:p>
        </p:txBody>
      </p:sp>
      <p:sp>
        <p:nvSpPr>
          <p:cNvPr id="13" name="Rectangle 12">
            <a:extLst>
              <a:ext uri="{FF2B5EF4-FFF2-40B4-BE49-F238E27FC236}">
                <a16:creationId xmlns:a16="http://schemas.microsoft.com/office/drawing/2014/main" id="{264B9A3D-19A1-41C9-B4D1-E6C946ED7A05}"/>
              </a:ext>
            </a:extLst>
          </p:cNvPr>
          <p:cNvSpPr/>
          <p:nvPr/>
        </p:nvSpPr>
        <p:spPr>
          <a:xfrm>
            <a:off x="4650287" y="3429000"/>
            <a:ext cx="2705713" cy="1670105"/>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470286" y="4926862"/>
            <a:ext cx="2520000" cy="800703"/>
          </a:xfrm>
          <a:prstGeom prst="borderCallout2">
            <a:avLst>
              <a:gd name="adj1" fmla="val 55549"/>
              <a:gd name="adj2" fmla="val 103119"/>
              <a:gd name="adj3" fmla="val 39234"/>
              <a:gd name="adj4" fmla="val 115649"/>
              <a:gd name="adj5" fmla="val -267309"/>
              <a:gd name="adj6" fmla="val 16865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Valg</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fagområde</a:t>
            </a:r>
            <a:r>
              <a:rPr lang="en-US" sz="1200" dirty="0">
                <a:solidFill>
                  <a:schemeClr val="tx1"/>
                </a:solidFill>
              </a:rPr>
              <a:t> </a:t>
            </a:r>
            <a:r>
              <a:rPr lang="en-US" sz="1200" dirty="0" err="1">
                <a:solidFill>
                  <a:schemeClr val="tx1"/>
                </a:solidFill>
              </a:rPr>
              <a:t>gerererer</a:t>
            </a:r>
            <a:r>
              <a:rPr lang="en-US" sz="1200" dirty="0">
                <a:solidFill>
                  <a:schemeClr val="tx1"/>
                </a:solidFill>
              </a:rPr>
              <a:t> de </a:t>
            </a:r>
            <a:r>
              <a:rPr lang="en-US" sz="1200" dirty="0" err="1">
                <a:solidFill>
                  <a:schemeClr val="tx1"/>
                </a:solidFill>
              </a:rPr>
              <a:t>kompetanseenhetens</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tilfredsstilles</a:t>
            </a:r>
            <a:r>
              <a:rPr lang="en-US" sz="1200" dirty="0">
                <a:solidFill>
                  <a:schemeClr val="tx1"/>
                </a:solidFill>
              </a:rPr>
              <a:t> for å </a:t>
            </a:r>
            <a:r>
              <a:rPr lang="en-US" sz="1200" dirty="0" err="1">
                <a:solidFill>
                  <a:schemeClr val="tx1"/>
                </a:solidFill>
              </a:rPr>
              <a:t>være</a:t>
            </a:r>
            <a:r>
              <a:rPr lang="en-US" sz="1200" dirty="0">
                <a:solidFill>
                  <a:schemeClr val="tx1"/>
                </a:solidFill>
              </a:rPr>
              <a:t> </a:t>
            </a:r>
            <a:r>
              <a:rPr lang="en-US" sz="1200" dirty="0" err="1">
                <a:solidFill>
                  <a:schemeClr val="tx1"/>
                </a:solidFill>
              </a:rPr>
              <a:t>kvalifisert</a:t>
            </a:r>
            <a:r>
              <a:rPr lang="en-US" sz="1200" dirty="0">
                <a:solidFill>
                  <a:schemeClr val="tx1"/>
                </a:solidFill>
              </a:rPr>
              <a:t>.</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428411" y="1393901"/>
            <a:ext cx="1440000" cy="550530"/>
          </a:xfrm>
          <a:prstGeom prst="borderCallout2">
            <a:avLst>
              <a:gd name="adj1" fmla="val 47186"/>
              <a:gd name="adj2" fmla="val 100888"/>
              <a:gd name="adj3" fmla="val 47597"/>
              <a:gd name="adj4" fmla="val 122758"/>
              <a:gd name="adj5" fmla="val 9665"/>
              <a:gd name="adj6" fmla="val 20621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Hvilke</a:t>
            </a:r>
            <a:r>
              <a:rPr lang="en-US" sz="1200" dirty="0">
                <a:solidFill>
                  <a:schemeClr val="tx1"/>
                </a:solidFill>
              </a:rPr>
              <a:t> </a:t>
            </a:r>
            <a:r>
              <a:rPr lang="en-US" sz="1200" dirty="0" err="1">
                <a:solidFill>
                  <a:schemeClr val="tx1"/>
                </a:solidFill>
              </a:rPr>
              <a:t>effekter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utlevert</a:t>
            </a:r>
            <a:r>
              <a:rPr lang="en-US" sz="1200" dirty="0">
                <a:solidFill>
                  <a:schemeClr val="tx1"/>
                </a:solidFill>
              </a:rPr>
              <a:t>. </a:t>
            </a:r>
            <a:endParaRPr lang="nb-NO" sz="1200" dirty="0">
              <a:solidFill>
                <a:schemeClr val="tx1"/>
              </a:solidFill>
            </a:endParaRPr>
          </a:p>
        </p:txBody>
      </p:sp>
      <p:sp>
        <p:nvSpPr>
          <p:cNvPr id="5" name="Plassholder for bunntekst 4">
            <a:extLst>
              <a:ext uri="{FF2B5EF4-FFF2-40B4-BE49-F238E27FC236}">
                <a16:creationId xmlns:a16="http://schemas.microsoft.com/office/drawing/2014/main" id="{9C6E0C24-2E7F-41EA-A7AD-05B6C1D69501}"/>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4" name="Rectangle 13">
            <a:extLst>
              <a:ext uri="{FF2B5EF4-FFF2-40B4-BE49-F238E27FC236}">
                <a16:creationId xmlns:a16="http://schemas.microsoft.com/office/drawing/2014/main" id="{4CEFEE3F-D74C-4063-A802-C11BE0221226}"/>
              </a:ext>
            </a:extLst>
          </p:cNvPr>
          <p:cNvSpPr/>
          <p:nvPr/>
        </p:nvSpPr>
        <p:spPr>
          <a:xfrm>
            <a:off x="4650287" y="2619966"/>
            <a:ext cx="1131428" cy="455788"/>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6" name="Bildeforklaring: bøyd linje 7">
            <a:extLst>
              <a:ext uri="{FF2B5EF4-FFF2-40B4-BE49-F238E27FC236}">
                <a16:creationId xmlns:a16="http://schemas.microsoft.com/office/drawing/2014/main" id="{382F5790-B2A3-4788-A5D6-34B33A752798}"/>
              </a:ext>
            </a:extLst>
          </p:cNvPr>
          <p:cNvSpPr/>
          <p:nvPr/>
        </p:nvSpPr>
        <p:spPr>
          <a:xfrm>
            <a:off x="464662" y="5856550"/>
            <a:ext cx="2520000" cy="408873"/>
          </a:xfrm>
          <a:prstGeom prst="borderCallout2">
            <a:avLst>
              <a:gd name="adj1" fmla="val 62754"/>
              <a:gd name="adj2" fmla="val 103718"/>
              <a:gd name="adj3" fmla="val 64023"/>
              <a:gd name="adj4" fmla="val 109451"/>
              <a:gd name="adj5" fmla="val 138962"/>
              <a:gd name="adj6" fmla="val 17072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Trykk</a:t>
            </a:r>
            <a:r>
              <a:rPr lang="en-US" sz="1200" dirty="0">
                <a:solidFill>
                  <a:schemeClr val="tx1"/>
                </a:solidFill>
              </a:rPr>
              <a:t> her for å </a:t>
            </a:r>
            <a:r>
              <a:rPr lang="en-US" sz="1200" dirty="0" err="1">
                <a:solidFill>
                  <a:schemeClr val="tx1"/>
                </a:solidFill>
              </a:rPr>
              <a:t>endre</a:t>
            </a:r>
            <a:r>
              <a:rPr lang="en-US" sz="1200" dirty="0">
                <a:solidFill>
                  <a:schemeClr val="tx1"/>
                </a:solidFill>
              </a:rPr>
              <a:t> </a:t>
            </a:r>
            <a:r>
              <a:rPr lang="en-US" sz="1200" dirty="0" err="1">
                <a:solidFill>
                  <a:schemeClr val="tx1"/>
                </a:solidFill>
              </a:rPr>
              <a:t>kvalifikasjoner</a:t>
            </a:r>
            <a:r>
              <a:rPr lang="en-US" sz="1200" dirty="0">
                <a:solidFill>
                  <a:schemeClr val="tx1"/>
                </a:solidFill>
              </a:rPr>
              <a:t>.</a:t>
            </a:r>
            <a:endParaRPr lang="nb-NO" sz="1200" dirty="0">
              <a:solidFill>
                <a:schemeClr val="tx1"/>
              </a:solidFill>
            </a:endParaRPr>
          </a:p>
        </p:txBody>
      </p:sp>
      <p:sp>
        <p:nvSpPr>
          <p:cNvPr id="17" name="Bildeforklaring: bøyd linje 7">
            <a:extLst>
              <a:ext uri="{FF2B5EF4-FFF2-40B4-BE49-F238E27FC236}">
                <a16:creationId xmlns:a16="http://schemas.microsoft.com/office/drawing/2014/main" id="{F58974AE-DC0B-4A5E-BCAF-370637C97CDA}"/>
              </a:ext>
            </a:extLst>
          </p:cNvPr>
          <p:cNvSpPr/>
          <p:nvPr/>
        </p:nvSpPr>
        <p:spPr>
          <a:xfrm>
            <a:off x="470286" y="4240854"/>
            <a:ext cx="2520000" cy="408873"/>
          </a:xfrm>
          <a:prstGeom prst="borderCallout2">
            <a:avLst>
              <a:gd name="adj1" fmla="val -11792"/>
              <a:gd name="adj2" fmla="val 50499"/>
              <a:gd name="adj3" fmla="val -36083"/>
              <a:gd name="adj4" fmla="val 51739"/>
              <a:gd name="adj5" fmla="val -103982"/>
              <a:gd name="adj6" fmla="val 5067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Trykk</a:t>
            </a:r>
            <a:r>
              <a:rPr lang="en-US" sz="1200" dirty="0">
                <a:solidFill>
                  <a:schemeClr val="tx1"/>
                </a:solidFill>
              </a:rPr>
              <a:t> her for </a:t>
            </a:r>
            <a:r>
              <a:rPr lang="en-US" sz="1200" dirty="0" err="1">
                <a:solidFill>
                  <a:schemeClr val="tx1"/>
                </a:solidFill>
              </a:rPr>
              <a:t>utlån</a:t>
            </a:r>
            <a:r>
              <a:rPr lang="en-US" sz="1200" dirty="0">
                <a:solidFill>
                  <a:schemeClr val="tx1"/>
                </a:solidFill>
              </a:rPr>
              <a:t> av </a:t>
            </a:r>
            <a:r>
              <a:rPr lang="en-US" sz="1200" dirty="0" err="1">
                <a:solidFill>
                  <a:schemeClr val="tx1"/>
                </a:solidFill>
              </a:rPr>
              <a:t>andre</a:t>
            </a:r>
            <a:r>
              <a:rPr lang="en-US" sz="1200" dirty="0">
                <a:solidFill>
                  <a:schemeClr val="tx1"/>
                </a:solidFill>
              </a:rPr>
              <a:t> </a:t>
            </a:r>
            <a:r>
              <a:rPr lang="en-US" sz="1200" dirty="0" err="1">
                <a:solidFill>
                  <a:schemeClr val="tx1"/>
                </a:solidFill>
              </a:rPr>
              <a:t>effekter</a:t>
            </a:r>
            <a:r>
              <a:rPr lang="en-US" sz="1200" dirty="0">
                <a:solidFill>
                  <a:schemeClr val="tx1"/>
                </a:solidFill>
              </a:rPr>
              <a:t>.</a:t>
            </a:r>
            <a:endParaRPr lang="nb-NO" sz="1200" dirty="0">
              <a:solidFill>
                <a:schemeClr val="tx1"/>
              </a:solidFill>
            </a:endParaRPr>
          </a:p>
        </p:txBody>
      </p:sp>
      <p:sp>
        <p:nvSpPr>
          <p:cNvPr id="18" name="Action Button: Go Home 17">
            <a:hlinkClick r:id="rId5" action="ppaction://hlinksldjump" highlightClick="1"/>
            <a:extLst>
              <a:ext uri="{FF2B5EF4-FFF2-40B4-BE49-F238E27FC236}">
                <a16:creationId xmlns:a16="http://schemas.microsoft.com/office/drawing/2014/main" id="{33A6D97C-ACEF-4D2A-8A6C-C8756DF6D603}"/>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FB3ACAE0-BB39-412F-AB92-59AAD42CBD1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Back or Previous 20">
            <a:hlinkClick r:id="" action="ppaction://hlinkshowjump?jump=previousslide" highlightClick="1"/>
            <a:extLst>
              <a:ext uri="{FF2B5EF4-FFF2-40B4-BE49-F238E27FC236}">
                <a16:creationId xmlns:a16="http://schemas.microsoft.com/office/drawing/2014/main" id="{27084B2C-140F-4083-9425-78ABC9E74131}"/>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Rectangle 22">
            <a:extLst>
              <a:ext uri="{FF2B5EF4-FFF2-40B4-BE49-F238E27FC236}">
                <a16:creationId xmlns:a16="http://schemas.microsoft.com/office/drawing/2014/main" id="{FDA41611-8A55-4ADE-84EA-E3E66EA1B06D}"/>
              </a:ext>
            </a:extLst>
          </p:cNvPr>
          <p:cNvSpPr/>
          <p:nvPr/>
        </p:nvSpPr>
        <p:spPr>
          <a:xfrm>
            <a:off x="4650287" y="3189405"/>
            <a:ext cx="1085713" cy="233245"/>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Rectangle 23">
            <a:extLst>
              <a:ext uri="{FF2B5EF4-FFF2-40B4-BE49-F238E27FC236}">
                <a16:creationId xmlns:a16="http://schemas.microsoft.com/office/drawing/2014/main" id="{5D8A3748-4D00-459D-B8C3-B64AA0E91612}"/>
              </a:ext>
            </a:extLst>
          </p:cNvPr>
          <p:cNvSpPr/>
          <p:nvPr/>
        </p:nvSpPr>
        <p:spPr>
          <a:xfrm>
            <a:off x="3472886" y="1341120"/>
            <a:ext cx="4155823" cy="25783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5" name="Bildeforklaring: bøyd linje 7">
            <a:extLst>
              <a:ext uri="{FF2B5EF4-FFF2-40B4-BE49-F238E27FC236}">
                <a16:creationId xmlns:a16="http://schemas.microsoft.com/office/drawing/2014/main" id="{DFCCC3C6-44FF-4097-A876-976231222739}"/>
              </a:ext>
            </a:extLst>
          </p:cNvPr>
          <p:cNvSpPr/>
          <p:nvPr/>
        </p:nvSpPr>
        <p:spPr>
          <a:xfrm>
            <a:off x="451040" y="6386168"/>
            <a:ext cx="2520000" cy="408873"/>
          </a:xfrm>
          <a:prstGeom prst="borderCallout2">
            <a:avLst>
              <a:gd name="adj1" fmla="val 62754"/>
              <a:gd name="adj2" fmla="val 103718"/>
              <a:gd name="adj3" fmla="val 64023"/>
              <a:gd name="adj4" fmla="val 109451"/>
              <a:gd name="adj5" fmla="val 43117"/>
              <a:gd name="adj6" fmla="val 34179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Trykk</a:t>
            </a:r>
            <a:r>
              <a:rPr lang="en-US" sz="1200" dirty="0">
                <a:solidFill>
                  <a:schemeClr val="tx1"/>
                </a:solidFill>
              </a:rPr>
              <a:t> her for å </a:t>
            </a:r>
            <a:r>
              <a:rPr lang="en-US" sz="1200" dirty="0" err="1">
                <a:solidFill>
                  <a:schemeClr val="tx1"/>
                </a:solidFill>
              </a:rPr>
              <a:t>skrive</a:t>
            </a:r>
            <a:r>
              <a:rPr lang="en-US" sz="1200" dirty="0">
                <a:solidFill>
                  <a:schemeClr val="tx1"/>
                </a:solidFill>
              </a:rPr>
              <a:t> </a:t>
            </a:r>
            <a:r>
              <a:rPr lang="en-US" sz="1200" dirty="0" err="1">
                <a:solidFill>
                  <a:schemeClr val="tx1"/>
                </a:solidFill>
              </a:rPr>
              <a:t>ut</a:t>
            </a:r>
            <a:r>
              <a:rPr lang="en-US" sz="1200" dirty="0">
                <a:solidFill>
                  <a:schemeClr val="tx1"/>
                </a:solidFill>
              </a:rPr>
              <a:t> status </a:t>
            </a:r>
            <a:r>
              <a:rPr lang="en-US" sz="1200" dirty="0" err="1">
                <a:solidFill>
                  <a:schemeClr val="tx1"/>
                </a:solidFill>
              </a:rPr>
              <a:t>på</a:t>
            </a:r>
            <a:r>
              <a:rPr lang="en-US" sz="1200" dirty="0">
                <a:solidFill>
                  <a:schemeClr val="tx1"/>
                </a:solidFill>
              </a:rPr>
              <a:t> </a:t>
            </a:r>
            <a:r>
              <a:rPr lang="en-US" sz="1200" dirty="0" err="1">
                <a:solidFill>
                  <a:schemeClr val="tx1"/>
                </a:solidFill>
              </a:rPr>
              <a:t>medlemmets</a:t>
            </a:r>
            <a:r>
              <a:rPr lang="en-US" sz="1200" dirty="0">
                <a:solidFill>
                  <a:schemeClr val="tx1"/>
                </a:solidFill>
              </a:rPr>
              <a:t>  </a:t>
            </a:r>
            <a:r>
              <a:rPr lang="en-US" sz="1200" dirty="0" err="1">
                <a:solidFill>
                  <a:schemeClr val="tx1"/>
                </a:solidFill>
              </a:rPr>
              <a:t>kvalifikasjonskrav</a:t>
            </a:r>
            <a:r>
              <a:rPr lang="en-US" sz="1200" dirty="0">
                <a:solidFill>
                  <a:schemeClr val="tx1"/>
                </a:solidFill>
              </a:rPr>
              <a:t>.</a:t>
            </a:r>
            <a:endParaRPr lang="nb-NO" sz="1200" dirty="0">
              <a:solidFill>
                <a:schemeClr val="tx1"/>
              </a:solidFill>
            </a:endParaRPr>
          </a:p>
        </p:txBody>
      </p:sp>
      <p:cxnSp>
        <p:nvCxnSpPr>
          <p:cNvPr id="8" name="Straight Arrow Connector 7">
            <a:extLst>
              <a:ext uri="{FF2B5EF4-FFF2-40B4-BE49-F238E27FC236}">
                <a16:creationId xmlns:a16="http://schemas.microsoft.com/office/drawing/2014/main" id="{F668932D-C3A7-45EA-9D59-0CA757117D53}"/>
              </a:ext>
            </a:extLst>
          </p:cNvPr>
          <p:cNvCxnSpPr/>
          <p:nvPr/>
        </p:nvCxnSpPr>
        <p:spPr>
          <a:xfrm flipH="1">
            <a:off x="2316000" y="1598951"/>
            <a:ext cx="1440000" cy="954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35EF717-DD52-42EF-AB07-6E11B703D4FD}"/>
              </a:ext>
            </a:extLst>
          </p:cNvPr>
          <p:cNvSpPr txBox="1"/>
          <p:nvPr/>
        </p:nvSpPr>
        <p:spPr>
          <a:xfrm>
            <a:off x="2671101" y="1992593"/>
            <a:ext cx="8116517" cy="369332"/>
          </a:xfrm>
          <a:prstGeom prst="rect">
            <a:avLst/>
          </a:prstGeom>
          <a:noFill/>
        </p:spPr>
        <p:txBody>
          <a:bodyPr wrap="none" rtlCol="0">
            <a:spAutoFit/>
          </a:bodyPr>
          <a:lstStyle/>
          <a:p>
            <a:r>
              <a:rPr lang="nb-NO" dirty="0"/>
              <a:t> Det er kun de kontrollene som ligger innenfor de grønne firkantene som kan endres.</a:t>
            </a:r>
          </a:p>
        </p:txBody>
      </p:sp>
      <p:cxnSp>
        <p:nvCxnSpPr>
          <p:cNvPr id="26" name="Straight Arrow Connector 25">
            <a:extLst>
              <a:ext uri="{FF2B5EF4-FFF2-40B4-BE49-F238E27FC236}">
                <a16:creationId xmlns:a16="http://schemas.microsoft.com/office/drawing/2014/main" id="{9B579AEA-2396-40EC-BA74-70D17591CEC8}"/>
              </a:ext>
            </a:extLst>
          </p:cNvPr>
          <p:cNvCxnSpPr>
            <a:cxnSpLocks/>
          </p:cNvCxnSpPr>
          <p:nvPr/>
        </p:nvCxnSpPr>
        <p:spPr>
          <a:xfrm flipH="1">
            <a:off x="6728713" y="1558071"/>
            <a:ext cx="1" cy="1028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83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up)">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up)">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P spid="14" grpId="0" animBg="1"/>
      <p:bldP spid="16" grpId="0" animBg="1"/>
      <p:bldP spid="17" grpId="0" animBg="1"/>
      <p:bldP spid="23" grpId="0" animBg="1"/>
      <p:bldP spid="25"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2337356D-A3D6-4458-AB41-411AF4AC6B02}"/>
              </a:ext>
            </a:extLst>
          </p:cNvPr>
          <p:cNvPicPr>
            <a:picLocks noGrp="1" noChangeAspect="1"/>
          </p:cNvPicPr>
          <p:nvPr>
            <p:ph idx="1"/>
          </p:nvPr>
        </p:nvPicPr>
        <p:blipFill rotWithShape="1">
          <a:blip r:embed="rId2"/>
          <a:srcRect l="3681" t="16600"/>
          <a:stretch/>
        </p:blipFill>
        <p:spPr>
          <a:xfrm>
            <a:off x="2316000" y="2169000"/>
            <a:ext cx="7190231" cy="3950248"/>
          </a:xfr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Medlemsopplysninger - Kvalifikasjonsliste</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24</a:t>
            </a:fld>
            <a:endParaRPr lang="en-US"/>
          </a:p>
        </p:txBody>
      </p:sp>
      <p:sp>
        <p:nvSpPr>
          <p:cNvPr id="5" name="Plassholder for bunntekst 4">
            <a:extLst>
              <a:ext uri="{FF2B5EF4-FFF2-40B4-BE49-F238E27FC236}">
                <a16:creationId xmlns:a16="http://schemas.microsoft.com/office/drawing/2014/main" id="{9C6E0C24-2E7F-41EA-A7AD-05B6C1D69501}"/>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8" name="Action Button: Go Home 17">
            <a:hlinkClick r:id="rId3" action="ppaction://hlinksldjump" highlightClick="1"/>
            <a:extLst>
              <a:ext uri="{FF2B5EF4-FFF2-40B4-BE49-F238E27FC236}">
                <a16:creationId xmlns:a16="http://schemas.microsoft.com/office/drawing/2014/main" id="{33A6D97C-ACEF-4D2A-8A6C-C8756DF6D603}"/>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FB3ACAE0-BB39-412F-AB92-59AAD42CBD1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Back or Previous 20">
            <a:hlinkClick r:id="" action="ppaction://hlinkshowjump?jump=previousslide" highlightClick="1"/>
            <a:extLst>
              <a:ext uri="{FF2B5EF4-FFF2-40B4-BE49-F238E27FC236}">
                <a16:creationId xmlns:a16="http://schemas.microsoft.com/office/drawing/2014/main" id="{27084B2C-140F-4083-9425-78ABC9E74131}"/>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5" name="TextBox 24">
            <a:extLst>
              <a:ext uri="{FF2B5EF4-FFF2-40B4-BE49-F238E27FC236}">
                <a16:creationId xmlns:a16="http://schemas.microsoft.com/office/drawing/2014/main" id="{FCA06E42-41AA-462F-9BD6-164313E3D507}"/>
              </a:ext>
            </a:extLst>
          </p:cNvPr>
          <p:cNvSpPr txBox="1"/>
          <p:nvPr/>
        </p:nvSpPr>
        <p:spPr>
          <a:xfrm>
            <a:off x="2365509" y="879731"/>
            <a:ext cx="6480000" cy="707886"/>
          </a:xfrm>
          <a:prstGeom prst="rect">
            <a:avLst/>
          </a:prstGeom>
          <a:noFill/>
        </p:spPr>
        <p:txBody>
          <a:bodyPr wrap="square" rtlCol="0">
            <a:spAutoFit/>
          </a:bodyPr>
          <a:lstStyle/>
          <a:p>
            <a:r>
              <a:rPr lang="nb-NO" sz="2000" dirty="0">
                <a:solidFill>
                  <a:schemeClr val="accent1"/>
                </a:solidFill>
              </a:rPr>
              <a:t>Hvert medlem kan gis/tilsendes sin liste over status for kvalifikasjonene i det fagområdet som medlemmet har valgt.</a:t>
            </a:r>
          </a:p>
        </p:txBody>
      </p:sp>
    </p:spTree>
    <p:extLst>
      <p:ext uri="{BB962C8B-B14F-4D97-AF65-F5344CB8AC3E}">
        <p14:creationId xmlns:p14="http://schemas.microsoft.com/office/powerpoint/2010/main" val="371697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social media post&#10;&#10;Description automatically generated">
            <a:extLst>
              <a:ext uri="{FF2B5EF4-FFF2-40B4-BE49-F238E27FC236}">
                <a16:creationId xmlns:a16="http://schemas.microsoft.com/office/drawing/2014/main" id="{E6781FEA-47F9-4DB9-828F-EBD4A39F7079}"/>
              </a:ext>
            </a:extLst>
          </p:cNvPr>
          <p:cNvPicPr>
            <a:picLocks noChangeAspect="1"/>
          </p:cNvPicPr>
          <p:nvPr/>
        </p:nvPicPr>
        <p:blipFill rotWithShape="1">
          <a:blip r:embed="rId2"/>
          <a:srcRect l="2090" t="18902" r="22435" b="23220"/>
          <a:stretch/>
        </p:blipFill>
        <p:spPr>
          <a:xfrm>
            <a:off x="6589975" y="3346508"/>
            <a:ext cx="5462994" cy="2559842"/>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Endringer av personopplysninger - fremhenting</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5418666" cy="4340297"/>
          </a:xfrm>
        </p:spPr>
        <p:txBody>
          <a:bodyPr>
            <a:normAutofit fontScale="92500" lnSpcReduction="10000"/>
          </a:bodyPr>
          <a:lstStyle/>
          <a:p>
            <a:pPr marL="0" indent="0">
              <a:lnSpc>
                <a:spcPct val="90000"/>
              </a:lnSpc>
              <a:buNone/>
            </a:pPr>
            <a:r>
              <a:rPr lang="nb-NO" sz="2400" dirty="0"/>
              <a:t>Det er tre måter å hente frem opplysninger om en person på, alle i hovedmenyens fane </a:t>
            </a:r>
            <a:r>
              <a:rPr lang="nb-NO" sz="2400" i="1" dirty="0">
                <a:solidFill>
                  <a:schemeClr val="accent5">
                    <a:lumMod val="75000"/>
                  </a:schemeClr>
                </a:solidFill>
              </a:rPr>
              <a:t>Medlemsadministrasjon</a:t>
            </a:r>
            <a:r>
              <a:rPr lang="nb-NO" sz="2400" dirty="0"/>
              <a:t>.</a:t>
            </a:r>
          </a:p>
          <a:p>
            <a:pPr marL="457200" indent="-457200">
              <a:buFont typeface="+mj-lt"/>
              <a:buAutoNum type="arabicPeriod"/>
            </a:pPr>
            <a:r>
              <a:rPr lang="nb-NO" sz="2000" dirty="0"/>
              <a:t>Du kan trykke på knappen </a:t>
            </a:r>
            <a:r>
              <a:rPr lang="nb-NO" sz="2000" i="1" dirty="0">
                <a:solidFill>
                  <a:schemeClr val="accent5">
                    <a:lumMod val="75000"/>
                  </a:schemeClr>
                </a:solidFill>
              </a:rPr>
              <a:t>Alle medlemmer, Aktive eksterne </a:t>
            </a:r>
            <a:r>
              <a:rPr lang="nb-NO" sz="2000" i="1" dirty="0" err="1">
                <a:solidFill>
                  <a:schemeClr val="accent5">
                    <a:lumMod val="75000"/>
                  </a:schemeClr>
                </a:solidFill>
              </a:rPr>
              <a:t>besetningmedlemmer</a:t>
            </a:r>
            <a:r>
              <a:rPr lang="nb-NO" sz="2000" b="1" dirty="0">
                <a:solidFill>
                  <a:srgbClr val="C00000"/>
                </a:solidFill>
              </a:rPr>
              <a:t> </a:t>
            </a:r>
            <a:r>
              <a:rPr lang="nb-NO" sz="2000" dirty="0"/>
              <a:t>eller </a:t>
            </a:r>
            <a:r>
              <a:rPr lang="nb-NO" sz="2000" i="1" dirty="0">
                <a:solidFill>
                  <a:schemeClr val="accent5">
                    <a:lumMod val="75000"/>
                  </a:schemeClr>
                </a:solidFill>
              </a:rPr>
              <a:t>Alle personer i db</a:t>
            </a:r>
            <a:r>
              <a:rPr lang="nb-NO" sz="2000" dirty="0"/>
              <a:t>. Da kommer det opp et skjermbilde som vist på neste side.</a:t>
            </a:r>
          </a:p>
          <a:p>
            <a:pPr marL="457200" indent="-457200">
              <a:lnSpc>
                <a:spcPct val="90000"/>
              </a:lnSpc>
              <a:buFont typeface="+mj-lt"/>
              <a:buAutoNum type="arabicPeriod"/>
            </a:pPr>
            <a:r>
              <a:rPr lang="nb-NO" sz="2000" dirty="0"/>
              <a:t>Du kan sette inn et medlemsnummer (hvis du kjenner det), og ved å ved trykke på </a:t>
            </a:r>
            <a:r>
              <a:rPr lang="nb-NO" sz="2000" i="1" dirty="0">
                <a:solidFill>
                  <a:schemeClr val="accent5">
                    <a:lumMod val="75000"/>
                  </a:schemeClr>
                </a:solidFill>
              </a:rPr>
              <a:t>Hent</a:t>
            </a:r>
            <a:r>
              <a:rPr lang="nb-NO" sz="2000" dirty="0"/>
              <a:t>-knappen får du opp skjermbildet for medlemmet hvis nummer er lik det medlemsnummeret du satte inn.</a:t>
            </a:r>
          </a:p>
          <a:p>
            <a:pPr marL="457200" indent="-457200">
              <a:lnSpc>
                <a:spcPct val="90000"/>
              </a:lnSpc>
              <a:buFont typeface="+mj-lt"/>
              <a:buAutoNum type="arabicPeriod"/>
            </a:pPr>
            <a:r>
              <a:rPr lang="nb-NO" sz="2000" dirty="0"/>
              <a:t>Tilsvarende som for medlemsnummeret kan du benytte medlemmets/personens </a:t>
            </a:r>
            <a:r>
              <a:rPr lang="nb-NO" sz="2000" u="sng" dirty="0"/>
              <a:t>mobil</a:t>
            </a:r>
            <a:r>
              <a:rPr lang="nb-NO" sz="2000" dirty="0"/>
              <a:t>telefonnummer eller epostadresse (hel elle del av).</a:t>
            </a:r>
          </a:p>
          <a:p>
            <a:pPr>
              <a:lnSpc>
                <a:spcPct val="90000"/>
              </a:lnSpc>
            </a:pPr>
            <a:endParaRPr lang="nb-NO" sz="2000"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25</a:t>
            </a:fld>
            <a:endParaRPr lang="en-US"/>
          </a:p>
        </p:txBody>
      </p:sp>
      <p:cxnSp>
        <p:nvCxnSpPr>
          <p:cNvPr id="9" name="Straight Arrow Connector 8">
            <a:extLst>
              <a:ext uri="{FF2B5EF4-FFF2-40B4-BE49-F238E27FC236}">
                <a16:creationId xmlns:a16="http://schemas.microsoft.com/office/drawing/2014/main" id="{469E0A97-B08A-4164-9DCC-F9CAD6FC4681}"/>
              </a:ext>
            </a:extLst>
          </p:cNvPr>
          <p:cNvCxnSpPr>
            <a:cxnSpLocks/>
          </p:cNvCxnSpPr>
          <p:nvPr/>
        </p:nvCxnSpPr>
        <p:spPr>
          <a:xfrm>
            <a:off x="5376000" y="2062820"/>
            <a:ext cx="1800000" cy="15461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A97AD0-B8D8-486E-BA82-576D82CFD281}"/>
              </a:ext>
            </a:extLst>
          </p:cNvPr>
          <p:cNvCxnSpPr>
            <a:cxnSpLocks/>
          </p:cNvCxnSpPr>
          <p:nvPr/>
        </p:nvCxnSpPr>
        <p:spPr>
          <a:xfrm>
            <a:off x="5736000" y="3186531"/>
            <a:ext cx="4158666" cy="4224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55E2B1-D945-41F5-A005-560B29D19DE2}"/>
              </a:ext>
            </a:extLst>
          </p:cNvPr>
          <p:cNvCxnSpPr>
            <a:cxnSpLocks/>
          </p:cNvCxnSpPr>
          <p:nvPr/>
        </p:nvCxnSpPr>
        <p:spPr>
          <a:xfrm flipV="1">
            <a:off x="4656000" y="3899921"/>
            <a:ext cx="5238666" cy="7890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30BD61-382F-4FEE-990E-4DEAFA2E58E7}"/>
              </a:ext>
            </a:extLst>
          </p:cNvPr>
          <p:cNvCxnSpPr>
            <a:cxnSpLocks/>
          </p:cNvCxnSpPr>
          <p:nvPr/>
        </p:nvCxnSpPr>
        <p:spPr>
          <a:xfrm>
            <a:off x="2108400" y="2529000"/>
            <a:ext cx="4887600" cy="27458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Plassholder for bunntekst 4">
            <a:extLst>
              <a:ext uri="{FF2B5EF4-FFF2-40B4-BE49-F238E27FC236}">
                <a16:creationId xmlns:a16="http://schemas.microsoft.com/office/drawing/2014/main" id="{ACD80527-03BB-4D11-9154-A5297EA94913}"/>
              </a:ext>
            </a:extLst>
          </p:cNvPr>
          <p:cNvSpPr>
            <a:spLocks noGrp="1"/>
          </p:cNvSpPr>
          <p:nvPr>
            <p:ph type="ftr" sz="quarter" idx="11"/>
          </p:nvPr>
        </p:nvSpPr>
        <p:spPr/>
        <p:txBody>
          <a:bodyPr/>
          <a:lstStyle/>
          <a:p>
            <a:r>
              <a:rPr lang="en-US"/>
              <a:t>Begrenset distribusjon. Inneholder personopplysninger</a:t>
            </a:r>
            <a:endParaRPr lang="en-US" dirty="0"/>
          </a:p>
        </p:txBody>
      </p:sp>
      <p:cxnSp>
        <p:nvCxnSpPr>
          <p:cNvPr id="14" name="Straight Arrow Connector 13">
            <a:extLst>
              <a:ext uri="{FF2B5EF4-FFF2-40B4-BE49-F238E27FC236}">
                <a16:creationId xmlns:a16="http://schemas.microsoft.com/office/drawing/2014/main" id="{1841FAA8-513F-41C1-B02B-FBC25BFCC532}"/>
              </a:ext>
            </a:extLst>
          </p:cNvPr>
          <p:cNvCxnSpPr>
            <a:cxnSpLocks/>
          </p:cNvCxnSpPr>
          <p:nvPr/>
        </p:nvCxnSpPr>
        <p:spPr>
          <a:xfrm>
            <a:off x="4476000" y="2238079"/>
            <a:ext cx="2700000" cy="22084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Action Button: Go Home 12">
            <a:hlinkClick r:id="rId3" action="ppaction://hlinksldjump" highlightClick="1"/>
            <a:extLst>
              <a:ext uri="{FF2B5EF4-FFF2-40B4-BE49-F238E27FC236}">
                <a16:creationId xmlns:a16="http://schemas.microsoft.com/office/drawing/2014/main" id="{13D7061C-A80C-40A8-B03D-8672A818509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Forward or Next 14">
            <a:hlinkClick r:id="" action="ppaction://hlinkshowjump?jump=nextslide" highlightClick="1"/>
            <a:extLst>
              <a:ext uri="{FF2B5EF4-FFF2-40B4-BE49-F238E27FC236}">
                <a16:creationId xmlns:a16="http://schemas.microsoft.com/office/drawing/2014/main" id="{CA1D90AF-D370-4132-A5AE-53FE2740560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6A3BC2CC-1DFC-4B1B-91E6-C0CC2B338786}"/>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0584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B14E4B-547B-4086-BDF7-5E47A869D71A}"/>
              </a:ext>
            </a:extLst>
          </p:cNvPr>
          <p:cNvPicPr>
            <a:picLocks noChangeAspect="1"/>
          </p:cNvPicPr>
          <p:nvPr/>
        </p:nvPicPr>
        <p:blipFill>
          <a:blip r:embed="rId2"/>
          <a:stretch>
            <a:fillRect/>
          </a:stretch>
        </p:blipFill>
        <p:spPr>
          <a:xfrm>
            <a:off x="1483427" y="2086242"/>
            <a:ext cx="10389831" cy="4447272"/>
          </a:xfrm>
          <a:prstGeom prst="rect">
            <a:avLst/>
          </a:prstGeom>
        </p:spPr>
      </p:pic>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888703"/>
            <a:ext cx="10818666" cy="4340297"/>
          </a:xfrm>
        </p:spPr>
        <p:txBody>
          <a:bodyPr>
            <a:normAutofit/>
          </a:bodyPr>
          <a:lstStyle/>
          <a:p>
            <a:pPr marL="0" indent="0">
              <a:lnSpc>
                <a:spcPct val="90000"/>
              </a:lnSpc>
              <a:buNone/>
            </a:pPr>
            <a:r>
              <a:rPr lang="nb-NO" sz="2000" dirty="0"/>
              <a:t>Hvis du trykket på knappen </a:t>
            </a:r>
            <a:r>
              <a:rPr lang="nb-NO" sz="2000" i="1" dirty="0">
                <a:solidFill>
                  <a:schemeClr val="accent5">
                    <a:lumMod val="75000"/>
                  </a:schemeClr>
                </a:solidFill>
              </a:rPr>
              <a:t>Alle medlemmer </a:t>
            </a:r>
            <a:r>
              <a:rPr lang="nb-NO" sz="2000" dirty="0"/>
              <a:t>på hovedmenyen, kommer det opp et skjermbilde som vist. Her vises de mest brukte detaljene om medlemmene som vises.</a:t>
            </a:r>
          </a:p>
          <a:p>
            <a:pPr>
              <a:lnSpc>
                <a:spcPct val="90000"/>
              </a:lnSpc>
            </a:pPr>
            <a:endParaRPr lang="nb-NO" sz="2000" dirty="0"/>
          </a:p>
        </p:txBody>
      </p:sp>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Endringer av medlemsopplysninger - fremhenting</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26</a:t>
            </a:fld>
            <a:endParaRPr lang="en-US"/>
          </a:p>
        </p:txBody>
      </p:sp>
      <p:sp>
        <p:nvSpPr>
          <p:cNvPr id="12" name="Bildeforklaring: bøyd linje 7">
            <a:extLst>
              <a:ext uri="{FF2B5EF4-FFF2-40B4-BE49-F238E27FC236}">
                <a16:creationId xmlns:a16="http://schemas.microsoft.com/office/drawing/2014/main" id="{5CF667C8-A833-44B6-B5BF-B8BD33CB9984}"/>
              </a:ext>
            </a:extLst>
          </p:cNvPr>
          <p:cNvSpPr/>
          <p:nvPr/>
        </p:nvSpPr>
        <p:spPr>
          <a:xfrm>
            <a:off x="5556000" y="1699661"/>
            <a:ext cx="2999968" cy="578222"/>
          </a:xfrm>
          <a:prstGeom prst="borderCallout2">
            <a:avLst>
              <a:gd name="adj1" fmla="val 48607"/>
              <a:gd name="adj2" fmla="val -846"/>
              <a:gd name="adj3" fmla="val 98307"/>
              <a:gd name="adj4" fmla="val -16502"/>
              <a:gd name="adj5" fmla="val 262796"/>
              <a:gd name="adj6" fmla="val -2606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sette</a:t>
            </a:r>
            <a:r>
              <a:rPr lang="en-US" sz="1200" dirty="0">
                <a:solidFill>
                  <a:schemeClr val="tx1"/>
                </a:solidFill>
              </a:rPr>
              <a:t> </a:t>
            </a:r>
            <a:r>
              <a:rPr lang="en-US" sz="1200" dirty="0" err="1">
                <a:solidFill>
                  <a:schemeClr val="tx1"/>
                </a:solidFill>
              </a:rPr>
              <a:t>hvilken</a:t>
            </a:r>
            <a:r>
              <a:rPr lang="en-US" sz="1200" dirty="0">
                <a:solidFill>
                  <a:schemeClr val="tx1"/>
                </a:solidFill>
              </a:rPr>
              <a:t> </a:t>
            </a:r>
            <a:r>
              <a:rPr lang="en-US" sz="1200" dirty="0" err="1">
                <a:solidFill>
                  <a:schemeClr val="tx1"/>
                </a:solidFill>
              </a:rPr>
              <a:t>bokstav</a:t>
            </a:r>
            <a:r>
              <a:rPr lang="en-US" sz="1200" dirty="0">
                <a:solidFill>
                  <a:schemeClr val="tx1"/>
                </a:solidFill>
              </a:rPr>
              <a:t> </a:t>
            </a:r>
            <a:r>
              <a:rPr lang="en-US" sz="1200" dirty="0" err="1">
                <a:solidFill>
                  <a:schemeClr val="tx1"/>
                </a:solidFill>
              </a:rPr>
              <a:t>etternavnet</a:t>
            </a:r>
            <a:r>
              <a:rPr lang="en-US" sz="1200" dirty="0">
                <a:solidFill>
                  <a:schemeClr val="tx1"/>
                </a:solidFill>
              </a:rPr>
              <a:t> </a:t>
            </a:r>
            <a:r>
              <a:rPr lang="en-US" sz="1200" dirty="0" err="1">
                <a:solidFill>
                  <a:schemeClr val="tx1"/>
                </a:solidFill>
              </a:rPr>
              <a:t>begynner</a:t>
            </a:r>
            <a:r>
              <a:rPr lang="en-US" sz="1200" dirty="0">
                <a:solidFill>
                  <a:schemeClr val="tx1"/>
                </a:solidFill>
              </a:rPr>
              <a:t> med. </a:t>
            </a:r>
            <a:r>
              <a:rPr lang="en-US" sz="1200" dirty="0" err="1">
                <a:solidFill>
                  <a:schemeClr val="tx1"/>
                </a:solidFill>
              </a:rPr>
              <a:t>Søket</a:t>
            </a:r>
            <a:r>
              <a:rPr lang="en-US" sz="1200" dirty="0">
                <a:solidFill>
                  <a:schemeClr val="tx1"/>
                </a:solidFill>
              </a:rPr>
              <a:t> starter med </a:t>
            </a:r>
            <a:r>
              <a:rPr lang="en-US" sz="1200" dirty="0" err="1">
                <a:solidFill>
                  <a:schemeClr val="tx1"/>
                </a:solidFill>
              </a:rPr>
              <a:t>en</a:t>
            </a:r>
            <a:r>
              <a:rPr lang="en-US" sz="1200" dirty="0">
                <a:solidFill>
                  <a:schemeClr val="tx1"/>
                </a:solidFill>
              </a:rPr>
              <a:t> gang </a:t>
            </a:r>
            <a:r>
              <a:rPr lang="en-US" sz="1200" dirty="0" err="1">
                <a:solidFill>
                  <a:schemeClr val="tx1"/>
                </a:solidFill>
              </a:rPr>
              <a:t>knappen</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trykket</a:t>
            </a:r>
            <a:r>
              <a:rPr lang="en-US" sz="1200" dirty="0">
                <a:solidFill>
                  <a:schemeClr val="tx1"/>
                </a:solidFill>
              </a:rPr>
              <a:t>.</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DA8DE6AF-020A-473E-91C2-4622B909C0C2}"/>
              </a:ext>
            </a:extLst>
          </p:cNvPr>
          <p:cNvSpPr/>
          <p:nvPr/>
        </p:nvSpPr>
        <p:spPr>
          <a:xfrm>
            <a:off x="9561976" y="1718773"/>
            <a:ext cx="2428047" cy="539999"/>
          </a:xfrm>
          <a:prstGeom prst="borderCallout2">
            <a:avLst>
              <a:gd name="adj1" fmla="val 18750"/>
              <a:gd name="adj2" fmla="val -8333"/>
              <a:gd name="adj3" fmla="val 18750"/>
              <a:gd name="adj4" fmla="val -16667"/>
              <a:gd name="adj5" fmla="val 181001"/>
              <a:gd name="adj6" fmla="val -3252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søke</a:t>
            </a:r>
            <a:r>
              <a:rPr lang="en-US" sz="1200" dirty="0">
                <a:solidFill>
                  <a:schemeClr val="tx1"/>
                </a:solidFill>
              </a:rPr>
              <a:t> </a:t>
            </a:r>
            <a:r>
              <a:rPr lang="en-US" sz="1200" dirty="0" err="1">
                <a:solidFill>
                  <a:schemeClr val="tx1"/>
                </a:solidFill>
              </a:rPr>
              <a:t>blant</a:t>
            </a:r>
            <a:r>
              <a:rPr lang="en-US" sz="1200" dirty="0">
                <a:solidFill>
                  <a:schemeClr val="tx1"/>
                </a:solidFill>
              </a:rPr>
              <a:t> </a:t>
            </a:r>
            <a:r>
              <a:rPr lang="en-US" sz="1200" dirty="0" err="1">
                <a:solidFill>
                  <a:schemeClr val="tx1"/>
                </a:solidFill>
              </a:rPr>
              <a:t>alle</a:t>
            </a:r>
            <a:r>
              <a:rPr lang="en-US" sz="1200" dirty="0">
                <a:solidFill>
                  <a:schemeClr val="tx1"/>
                </a:solidFill>
              </a:rPr>
              <a:t> </a:t>
            </a:r>
            <a:r>
              <a:rPr lang="en-US" sz="1200" dirty="0" err="1">
                <a:solidFill>
                  <a:schemeClr val="tx1"/>
                </a:solidFill>
              </a:rPr>
              <a:t>personene</a:t>
            </a:r>
            <a:r>
              <a:rPr lang="en-US" sz="1200" dirty="0">
                <a:solidFill>
                  <a:schemeClr val="tx1"/>
                </a:solidFill>
              </a:rPr>
              <a:t>, </a:t>
            </a:r>
            <a:r>
              <a:rPr lang="en-US" sz="1200" dirty="0" err="1">
                <a:solidFill>
                  <a:schemeClr val="tx1"/>
                </a:solidFill>
              </a:rPr>
              <a:t>uavhengig</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etternavn</a:t>
            </a:r>
            <a:endParaRPr lang="nb-NO" sz="1200" dirty="0">
              <a:solidFill>
                <a:schemeClr val="tx1"/>
              </a:solidFill>
            </a:endParaRPr>
          </a:p>
        </p:txBody>
      </p:sp>
      <p:sp>
        <p:nvSpPr>
          <p:cNvPr id="14" name="Bildeforklaring: bøyd linje 7">
            <a:extLst>
              <a:ext uri="{FF2B5EF4-FFF2-40B4-BE49-F238E27FC236}">
                <a16:creationId xmlns:a16="http://schemas.microsoft.com/office/drawing/2014/main" id="{E467B57E-4A30-4557-8297-06BB19AA0AC5}"/>
              </a:ext>
            </a:extLst>
          </p:cNvPr>
          <p:cNvSpPr/>
          <p:nvPr/>
        </p:nvSpPr>
        <p:spPr>
          <a:xfrm>
            <a:off x="69043" y="2014660"/>
            <a:ext cx="1945753" cy="720000"/>
          </a:xfrm>
          <a:prstGeom prst="borderCallout2">
            <a:avLst>
              <a:gd name="adj1" fmla="val 30534"/>
              <a:gd name="adj2" fmla="val 108303"/>
              <a:gd name="adj3" fmla="val 30533"/>
              <a:gd name="adj4" fmla="val 124288"/>
              <a:gd name="adj5" fmla="val 98720"/>
              <a:gd name="adj6" fmla="val 13800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snevre</a:t>
            </a:r>
            <a:r>
              <a:rPr lang="en-US" sz="1200" dirty="0">
                <a:solidFill>
                  <a:schemeClr val="tx1"/>
                </a:solidFill>
              </a:rPr>
              <a:t> inn </a:t>
            </a:r>
            <a:r>
              <a:rPr lang="en-US" sz="1200" dirty="0" err="1">
                <a:solidFill>
                  <a:schemeClr val="tx1"/>
                </a:solidFill>
              </a:rPr>
              <a:t>omfanget</a:t>
            </a:r>
            <a:r>
              <a:rPr lang="en-US" sz="1200" dirty="0">
                <a:solidFill>
                  <a:schemeClr val="tx1"/>
                </a:solidFill>
              </a:rPr>
              <a:t> </a:t>
            </a:r>
            <a:r>
              <a:rPr lang="en-US" sz="1200" dirty="0" err="1">
                <a:solidFill>
                  <a:schemeClr val="tx1"/>
                </a:solidFill>
              </a:rPr>
              <a:t>av</a:t>
            </a:r>
            <a:r>
              <a:rPr lang="en-US" sz="1200" dirty="0">
                <a:solidFill>
                  <a:schemeClr val="tx1"/>
                </a:solidFill>
              </a:rPr>
              <a:t> de </a:t>
            </a:r>
            <a:r>
              <a:rPr lang="en-US" sz="1200" dirty="0" err="1">
                <a:solidFill>
                  <a:schemeClr val="tx1"/>
                </a:solidFill>
              </a:rPr>
              <a:t>personer</a:t>
            </a:r>
            <a:r>
              <a:rPr lang="en-US" sz="1200" dirty="0">
                <a:solidFill>
                  <a:schemeClr val="tx1"/>
                </a:solidFill>
              </a:rPr>
              <a:t> </a:t>
            </a:r>
            <a:r>
              <a:rPr lang="en-US" sz="1200" dirty="0" err="1">
                <a:solidFill>
                  <a:schemeClr val="tx1"/>
                </a:solidFill>
              </a:rPr>
              <a:t>som</a:t>
            </a:r>
            <a:r>
              <a:rPr lang="en-US" sz="1200" dirty="0">
                <a:solidFill>
                  <a:schemeClr val="tx1"/>
                </a:solidFill>
              </a:rPr>
              <a:t> du </a:t>
            </a:r>
            <a:r>
              <a:rPr lang="en-US" sz="1200" dirty="0" err="1">
                <a:solidFill>
                  <a:schemeClr val="tx1"/>
                </a:solidFill>
              </a:rPr>
              <a:t>ønsker</a:t>
            </a:r>
            <a:r>
              <a:rPr lang="en-US" sz="1200" dirty="0">
                <a:solidFill>
                  <a:schemeClr val="tx1"/>
                </a:solidFill>
              </a:rPr>
              <a:t> </a:t>
            </a:r>
            <a:r>
              <a:rPr lang="en-US" sz="1200" dirty="0" err="1">
                <a:solidFill>
                  <a:schemeClr val="tx1"/>
                </a:solidFill>
              </a:rPr>
              <a:t>vist</a:t>
            </a:r>
            <a:endParaRPr lang="nb-NO" sz="1200" dirty="0">
              <a:solidFill>
                <a:schemeClr val="tx1"/>
              </a:solidFill>
            </a:endParaRPr>
          </a:p>
        </p:txBody>
      </p:sp>
      <p:sp>
        <p:nvSpPr>
          <p:cNvPr id="15" name="Bildeforklaring: bøyd linje 7">
            <a:extLst>
              <a:ext uri="{FF2B5EF4-FFF2-40B4-BE49-F238E27FC236}">
                <a16:creationId xmlns:a16="http://schemas.microsoft.com/office/drawing/2014/main" id="{2292F165-FAF8-4A0A-9618-08E500541520}"/>
              </a:ext>
            </a:extLst>
          </p:cNvPr>
          <p:cNvSpPr/>
          <p:nvPr/>
        </p:nvSpPr>
        <p:spPr>
          <a:xfrm>
            <a:off x="67311" y="4875744"/>
            <a:ext cx="1440000" cy="720000"/>
          </a:xfrm>
          <a:prstGeom prst="borderCallout2">
            <a:avLst>
              <a:gd name="adj1" fmla="val 30534"/>
              <a:gd name="adj2" fmla="val 108303"/>
              <a:gd name="adj3" fmla="val 30533"/>
              <a:gd name="adj4" fmla="val 124288"/>
              <a:gd name="adj5" fmla="val 174036"/>
              <a:gd name="adj6" fmla="val 29484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Innlegging</a:t>
            </a:r>
            <a:r>
              <a:rPr lang="en-US" sz="1200" dirty="0">
                <a:solidFill>
                  <a:schemeClr val="tx1"/>
                </a:solidFill>
              </a:rPr>
              <a:t> </a:t>
            </a:r>
            <a:r>
              <a:rPr lang="en-US" sz="1200" dirty="0" err="1">
                <a:solidFill>
                  <a:schemeClr val="tx1"/>
                </a:solidFill>
              </a:rPr>
              <a:t>nytt</a:t>
            </a:r>
            <a:r>
              <a:rPr lang="en-US" sz="1200" dirty="0">
                <a:solidFill>
                  <a:schemeClr val="tx1"/>
                </a:solidFill>
              </a:rPr>
              <a:t> </a:t>
            </a:r>
            <a:r>
              <a:rPr lang="en-US" sz="1200" dirty="0" err="1">
                <a:solidFill>
                  <a:schemeClr val="tx1"/>
                </a:solidFill>
              </a:rPr>
              <a:t>medlem</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vist</a:t>
            </a:r>
            <a:r>
              <a:rPr lang="en-US" sz="1200" dirty="0">
                <a:solidFill>
                  <a:schemeClr val="tx1"/>
                </a:solidFill>
              </a:rPr>
              <a:t> </a:t>
            </a:r>
            <a:r>
              <a:rPr lang="en-US" sz="1200" dirty="0" err="1">
                <a:solidFill>
                  <a:schemeClr val="tx1"/>
                </a:solidFill>
              </a:rPr>
              <a:t>på</a:t>
            </a:r>
            <a:r>
              <a:rPr lang="en-US" sz="1200" dirty="0">
                <a:solidFill>
                  <a:schemeClr val="tx1"/>
                </a:solidFill>
              </a:rPr>
              <a:t> side 12. </a:t>
            </a:r>
            <a:endParaRPr lang="nb-NO" sz="1200" dirty="0">
              <a:solidFill>
                <a:schemeClr val="tx1"/>
              </a:solidFill>
            </a:endParaRPr>
          </a:p>
        </p:txBody>
      </p:sp>
      <p:sp>
        <p:nvSpPr>
          <p:cNvPr id="16" name="Bildeforklaring: bøyd linje 7">
            <a:extLst>
              <a:ext uri="{FF2B5EF4-FFF2-40B4-BE49-F238E27FC236}">
                <a16:creationId xmlns:a16="http://schemas.microsoft.com/office/drawing/2014/main" id="{BED994E2-C023-475B-AFA1-F1A456A9AC14}"/>
              </a:ext>
            </a:extLst>
          </p:cNvPr>
          <p:cNvSpPr/>
          <p:nvPr/>
        </p:nvSpPr>
        <p:spPr>
          <a:xfrm>
            <a:off x="69043" y="3314716"/>
            <a:ext cx="1166957" cy="1374284"/>
          </a:xfrm>
          <a:prstGeom prst="borderCallout2">
            <a:avLst>
              <a:gd name="adj1" fmla="val 30534"/>
              <a:gd name="adj2" fmla="val 108303"/>
              <a:gd name="adj3" fmla="val 30533"/>
              <a:gd name="adj4" fmla="val 124288"/>
              <a:gd name="adj5" fmla="val 52449"/>
              <a:gd name="adj6" fmla="val 182703"/>
            </a:avLst>
          </a:prstGeom>
          <a:solidFill>
            <a:schemeClr val="bg1"/>
          </a:solid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err="1">
                <a:solidFill>
                  <a:schemeClr val="tx1"/>
                </a:solidFill>
              </a:rPr>
              <a:t>Dobbel-klikk</a:t>
            </a:r>
            <a:r>
              <a:rPr lang="en-US" sz="1200" b="1" dirty="0">
                <a:solidFill>
                  <a:schemeClr val="tx1"/>
                </a:solidFill>
              </a:rPr>
              <a:t> </a:t>
            </a:r>
            <a:r>
              <a:rPr lang="en-US" sz="1200" b="1" dirty="0" err="1">
                <a:solidFill>
                  <a:schemeClr val="tx1"/>
                </a:solidFill>
              </a:rPr>
              <a:t>på</a:t>
            </a:r>
            <a:r>
              <a:rPr lang="en-US" sz="1200" b="1" dirty="0">
                <a:solidFill>
                  <a:schemeClr val="tx1"/>
                </a:solidFill>
              </a:rPr>
              <a:t> </a:t>
            </a:r>
            <a:r>
              <a:rPr lang="en-US" sz="1200" b="1" dirty="0" err="1">
                <a:solidFill>
                  <a:schemeClr val="tx1"/>
                </a:solidFill>
              </a:rPr>
              <a:t>gult</a:t>
            </a:r>
            <a:r>
              <a:rPr lang="en-US" sz="1200" b="1" dirty="0">
                <a:solidFill>
                  <a:schemeClr val="tx1"/>
                </a:solidFill>
              </a:rPr>
              <a:t> felt for å </a:t>
            </a:r>
            <a:r>
              <a:rPr lang="en-US" sz="1200" b="1" dirty="0" err="1">
                <a:solidFill>
                  <a:schemeClr val="tx1"/>
                </a:solidFill>
              </a:rPr>
              <a:t>få</a:t>
            </a:r>
            <a:r>
              <a:rPr lang="en-US" sz="1200" b="1" dirty="0">
                <a:solidFill>
                  <a:schemeClr val="tx1"/>
                </a:solidFill>
              </a:rPr>
              <a:t> </a:t>
            </a:r>
            <a:r>
              <a:rPr lang="en-US" sz="1200" b="1" dirty="0" err="1">
                <a:solidFill>
                  <a:schemeClr val="tx1"/>
                </a:solidFill>
              </a:rPr>
              <a:t>opp</a:t>
            </a:r>
            <a:r>
              <a:rPr lang="en-US" sz="1200" b="1" dirty="0">
                <a:solidFill>
                  <a:schemeClr val="tx1"/>
                </a:solidFill>
              </a:rPr>
              <a:t> </a:t>
            </a:r>
            <a:r>
              <a:rPr lang="en-US" sz="1200" b="1" dirty="0" err="1">
                <a:solidFill>
                  <a:schemeClr val="tx1"/>
                </a:solidFill>
              </a:rPr>
              <a:t>skjermbilde</a:t>
            </a:r>
            <a:r>
              <a:rPr lang="en-US" sz="1200" b="1" dirty="0">
                <a:solidFill>
                  <a:schemeClr val="tx1"/>
                </a:solidFill>
              </a:rPr>
              <a:t> med </a:t>
            </a:r>
            <a:r>
              <a:rPr lang="en-US" sz="1200" b="1" dirty="0" err="1">
                <a:solidFill>
                  <a:schemeClr val="tx1"/>
                </a:solidFill>
              </a:rPr>
              <a:t>medlems-detaljer</a:t>
            </a:r>
            <a:r>
              <a:rPr lang="en-US" sz="1200" b="1" dirty="0">
                <a:solidFill>
                  <a:schemeClr val="tx1"/>
                </a:solidFill>
              </a:rPr>
              <a:t>. </a:t>
            </a:r>
            <a:endParaRPr lang="nb-NO" sz="1200" b="1" dirty="0">
              <a:solidFill>
                <a:schemeClr val="tx1"/>
              </a:solidFill>
            </a:endParaRPr>
          </a:p>
        </p:txBody>
      </p:sp>
      <p:sp>
        <p:nvSpPr>
          <p:cNvPr id="18" name="Bildeforklaring: bøyd linje 7">
            <a:extLst>
              <a:ext uri="{FF2B5EF4-FFF2-40B4-BE49-F238E27FC236}">
                <a16:creationId xmlns:a16="http://schemas.microsoft.com/office/drawing/2014/main" id="{78174D6E-FDAB-4961-AC43-56C32D4C557B}"/>
              </a:ext>
            </a:extLst>
          </p:cNvPr>
          <p:cNvSpPr/>
          <p:nvPr/>
        </p:nvSpPr>
        <p:spPr>
          <a:xfrm>
            <a:off x="50317" y="6016580"/>
            <a:ext cx="1440000" cy="720000"/>
          </a:xfrm>
          <a:prstGeom prst="borderCallout2">
            <a:avLst>
              <a:gd name="adj1" fmla="val 30534"/>
              <a:gd name="adj2" fmla="val 108303"/>
              <a:gd name="adj3" fmla="val 30533"/>
              <a:gd name="adj4" fmla="val 124288"/>
              <a:gd name="adj5" fmla="val 40664"/>
              <a:gd name="adj6" fmla="val 39677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Slette</a:t>
            </a:r>
            <a:r>
              <a:rPr lang="en-US" sz="1200" dirty="0">
                <a:solidFill>
                  <a:schemeClr val="tx1"/>
                </a:solidFill>
              </a:rPr>
              <a:t> </a:t>
            </a:r>
            <a:r>
              <a:rPr lang="en-US" sz="1200" dirty="0" err="1">
                <a:solidFill>
                  <a:schemeClr val="tx1"/>
                </a:solidFill>
              </a:rPr>
              <a:t>medlem</a:t>
            </a:r>
            <a:r>
              <a:rPr lang="en-US" sz="1200" dirty="0">
                <a:solidFill>
                  <a:schemeClr val="tx1"/>
                </a:solidFill>
              </a:rPr>
              <a:t> </a:t>
            </a:r>
            <a:r>
              <a:rPr lang="en-US" sz="1200" u="sng" dirty="0" err="1">
                <a:solidFill>
                  <a:schemeClr val="tx1"/>
                </a:solidFill>
              </a:rPr>
              <a:t>hvis</a:t>
            </a:r>
            <a:r>
              <a:rPr lang="en-US" sz="1200" u="sng" dirty="0">
                <a:solidFill>
                  <a:schemeClr val="tx1"/>
                </a:solidFill>
              </a:rPr>
              <a:t> </a:t>
            </a:r>
            <a:r>
              <a:rPr lang="en-US" sz="1200" u="sng" dirty="0" err="1">
                <a:solidFill>
                  <a:schemeClr val="tx1"/>
                </a:solidFill>
              </a:rPr>
              <a:t>utmeldt</a:t>
            </a:r>
            <a:r>
              <a:rPr lang="en-US" sz="1200" u="sng" dirty="0">
                <a:solidFill>
                  <a:schemeClr val="tx1"/>
                </a:solidFill>
              </a:rPr>
              <a:t>/</a:t>
            </a:r>
            <a:r>
              <a:rPr lang="en-US" sz="1200" u="sng" dirty="0" err="1">
                <a:solidFill>
                  <a:schemeClr val="tx1"/>
                </a:solidFill>
              </a:rPr>
              <a:t>strøket</a:t>
            </a:r>
            <a:r>
              <a:rPr lang="en-US" sz="1200" dirty="0">
                <a:solidFill>
                  <a:schemeClr val="tx1"/>
                </a:solidFill>
              </a:rPr>
              <a:t>.</a:t>
            </a:r>
            <a:endParaRPr lang="nb-NO" sz="1200" dirty="0">
              <a:solidFill>
                <a:schemeClr val="tx1"/>
              </a:solidFill>
            </a:endParaRPr>
          </a:p>
        </p:txBody>
      </p:sp>
      <p:sp>
        <p:nvSpPr>
          <p:cNvPr id="19" name="Bildeforklaring: bøyd linje 7">
            <a:extLst>
              <a:ext uri="{FF2B5EF4-FFF2-40B4-BE49-F238E27FC236}">
                <a16:creationId xmlns:a16="http://schemas.microsoft.com/office/drawing/2014/main" id="{6908F4FB-2717-4477-B63C-E804D5527998}"/>
              </a:ext>
            </a:extLst>
          </p:cNvPr>
          <p:cNvSpPr/>
          <p:nvPr/>
        </p:nvSpPr>
        <p:spPr>
          <a:xfrm>
            <a:off x="10633800" y="4515744"/>
            <a:ext cx="1440000" cy="720000"/>
          </a:xfrm>
          <a:prstGeom prst="borderCallout2">
            <a:avLst>
              <a:gd name="adj1" fmla="val 29225"/>
              <a:gd name="adj2" fmla="val -8223"/>
              <a:gd name="adj3" fmla="val 77667"/>
              <a:gd name="adj4" fmla="val -53774"/>
              <a:gd name="adj5" fmla="val 229025"/>
              <a:gd name="adj6" fmla="val -9335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Send e-post </a:t>
            </a:r>
            <a:r>
              <a:rPr lang="en-US" sz="1200" dirty="0" err="1">
                <a:solidFill>
                  <a:schemeClr val="tx1"/>
                </a:solidFill>
              </a:rPr>
              <a:t>til</a:t>
            </a:r>
            <a:r>
              <a:rPr lang="en-US" sz="1200" dirty="0">
                <a:solidFill>
                  <a:schemeClr val="tx1"/>
                </a:solidFill>
              </a:rPr>
              <a:t> den </a:t>
            </a:r>
            <a:r>
              <a:rPr lang="en-US" sz="1200" dirty="0" err="1">
                <a:solidFill>
                  <a:schemeClr val="tx1"/>
                </a:solidFill>
              </a:rPr>
              <a:t>personen</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valgt</a:t>
            </a:r>
            <a:r>
              <a:rPr lang="en-US" sz="1200" dirty="0">
                <a:solidFill>
                  <a:schemeClr val="tx1"/>
                </a:solidFill>
              </a:rPr>
              <a:t>.</a:t>
            </a:r>
            <a:endParaRPr lang="nb-NO" sz="1200" dirty="0">
              <a:solidFill>
                <a:schemeClr val="tx1"/>
              </a:solidFill>
            </a:endParaRPr>
          </a:p>
        </p:txBody>
      </p:sp>
      <p:sp>
        <p:nvSpPr>
          <p:cNvPr id="5" name="Plassholder for bunntekst 4">
            <a:extLst>
              <a:ext uri="{FF2B5EF4-FFF2-40B4-BE49-F238E27FC236}">
                <a16:creationId xmlns:a16="http://schemas.microsoft.com/office/drawing/2014/main" id="{74F6D7C3-398D-4B62-989B-3E1D405F1843}"/>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7" name="Action Button: Go Home 16">
            <a:hlinkClick r:id="rId3" action="ppaction://hlinksldjump" highlightClick="1"/>
            <a:extLst>
              <a:ext uri="{FF2B5EF4-FFF2-40B4-BE49-F238E27FC236}">
                <a16:creationId xmlns:a16="http://schemas.microsoft.com/office/drawing/2014/main" id="{9640FCD6-9095-4100-B21D-7989A3B0DA90}"/>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0" name="Action Button: Go Forward or Next 19">
            <a:hlinkClick r:id="" action="ppaction://hlinkshowjump?jump=nextslide" highlightClick="1"/>
            <a:extLst>
              <a:ext uri="{FF2B5EF4-FFF2-40B4-BE49-F238E27FC236}">
                <a16:creationId xmlns:a16="http://schemas.microsoft.com/office/drawing/2014/main" id="{103DFB4D-76C5-499B-928A-F9AF001249B5}"/>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Back or Previous 20">
            <a:hlinkClick r:id="" action="ppaction://hlinkshowjump?jump=previousslide" highlightClick="1"/>
            <a:extLst>
              <a:ext uri="{FF2B5EF4-FFF2-40B4-BE49-F238E27FC236}">
                <a16:creationId xmlns:a16="http://schemas.microsoft.com/office/drawing/2014/main" id="{FCD7F1C8-7DFC-4299-AB2C-6FA0E372EF69}"/>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6929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generated with very high confidence">
            <a:extLst>
              <a:ext uri="{FF2B5EF4-FFF2-40B4-BE49-F238E27FC236}">
                <a16:creationId xmlns:a16="http://schemas.microsoft.com/office/drawing/2014/main" id="{0E4298AC-EAB8-4254-80ED-3B70B0CFAEE7}"/>
              </a:ext>
            </a:extLst>
          </p:cNvPr>
          <p:cNvPicPr>
            <a:picLocks noChangeAspect="1"/>
          </p:cNvPicPr>
          <p:nvPr/>
        </p:nvPicPr>
        <p:blipFill rotWithShape="1">
          <a:blip r:embed="rId2"/>
          <a:srcRect l="55760" t="19345"/>
          <a:stretch/>
        </p:blipFill>
        <p:spPr>
          <a:xfrm>
            <a:off x="7716000" y="1555146"/>
            <a:ext cx="3020971" cy="436306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26B1A956-3140-4DA1-8687-B52CD194F415}"/>
              </a:ext>
            </a:extLst>
          </p:cNvPr>
          <p:cNvPicPr>
            <a:picLocks noChangeAspect="1"/>
          </p:cNvPicPr>
          <p:nvPr/>
        </p:nvPicPr>
        <p:blipFill rotWithShape="1">
          <a:blip r:embed="rId2"/>
          <a:srcRect t="19345" r="44644"/>
          <a:stretch/>
        </p:blipFill>
        <p:spPr>
          <a:xfrm>
            <a:off x="3756001" y="1402746"/>
            <a:ext cx="3780000" cy="4363064"/>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a:bodyPr>
          <a:lstStyle/>
          <a:p>
            <a:r>
              <a:rPr lang="nb-NO" sz="3600" dirty="0"/>
              <a:t>Endringer av medlemsopplysninger – Kvalifikasjoner (1)</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27</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84572" y="1496984"/>
            <a:ext cx="2700000" cy="1392016"/>
          </a:xfrm>
          <a:prstGeom prst="borderCallout2">
            <a:avLst>
              <a:gd name="adj1" fmla="val 30534"/>
              <a:gd name="adj2" fmla="val 108303"/>
              <a:gd name="adj3" fmla="val 30533"/>
              <a:gd name="adj4" fmla="val 124288"/>
              <a:gd name="adj5" fmla="val 108855"/>
              <a:gd name="adj6" fmla="val 13962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Du </a:t>
            </a:r>
            <a:r>
              <a:rPr lang="en-US" sz="1400" dirty="0" err="1">
                <a:solidFill>
                  <a:schemeClr val="tx1"/>
                </a:solidFill>
              </a:rPr>
              <a:t>kan</a:t>
            </a:r>
            <a:r>
              <a:rPr lang="en-US" sz="1400" dirty="0">
                <a:solidFill>
                  <a:schemeClr val="tx1"/>
                </a:solidFill>
              </a:rPr>
              <a:t> </a:t>
            </a:r>
            <a:r>
              <a:rPr lang="en-US" sz="1400" dirty="0" err="1">
                <a:solidFill>
                  <a:schemeClr val="tx1"/>
                </a:solidFill>
              </a:rPr>
              <a:t>endre</a:t>
            </a:r>
            <a:r>
              <a:rPr lang="en-US" sz="1400" dirty="0">
                <a:solidFill>
                  <a:schemeClr val="tx1"/>
                </a:solidFill>
              </a:rPr>
              <a:t> </a:t>
            </a:r>
            <a:r>
              <a:rPr lang="en-US" sz="1400" dirty="0" err="1">
                <a:solidFill>
                  <a:schemeClr val="tx1"/>
                </a:solidFill>
              </a:rPr>
              <a:t>medlemmets</a:t>
            </a:r>
            <a:r>
              <a:rPr lang="en-US" sz="1400" dirty="0">
                <a:solidFill>
                  <a:schemeClr val="tx1"/>
                </a:solidFill>
              </a:rPr>
              <a:t> </a:t>
            </a:r>
            <a:r>
              <a:rPr lang="en-US" sz="1400" dirty="0" err="1">
                <a:solidFill>
                  <a:schemeClr val="tx1"/>
                </a:solidFill>
              </a:rPr>
              <a:t>kompetanse</a:t>
            </a:r>
            <a:r>
              <a:rPr lang="en-US" sz="1400" dirty="0">
                <a:solidFill>
                  <a:schemeClr val="tx1"/>
                </a:solidFill>
              </a:rPr>
              <a:t> </a:t>
            </a:r>
            <a:r>
              <a:rPr lang="en-US" sz="1400" dirty="0" err="1">
                <a:solidFill>
                  <a:schemeClr val="tx1"/>
                </a:solidFill>
              </a:rPr>
              <a:t>ved</a:t>
            </a:r>
            <a:r>
              <a:rPr lang="en-US" sz="1400" dirty="0">
                <a:solidFill>
                  <a:schemeClr val="tx1"/>
                </a:solidFill>
              </a:rPr>
              <a:t> å </a:t>
            </a:r>
            <a:r>
              <a:rPr lang="en-US" sz="1400" dirty="0" err="1">
                <a:solidFill>
                  <a:schemeClr val="tx1"/>
                </a:solidFill>
              </a:rPr>
              <a:t>redigere</a:t>
            </a:r>
            <a:r>
              <a:rPr lang="en-US" sz="1400" dirty="0">
                <a:solidFill>
                  <a:schemeClr val="tx1"/>
                </a:solidFill>
              </a:rPr>
              <a:t> </a:t>
            </a:r>
            <a:r>
              <a:rPr lang="en-US" sz="1400" dirty="0" err="1">
                <a:solidFill>
                  <a:schemeClr val="tx1"/>
                </a:solidFill>
              </a:rPr>
              <a:t>medlemmets</a:t>
            </a:r>
            <a:r>
              <a:rPr lang="en-US" sz="1400" dirty="0">
                <a:solidFill>
                  <a:schemeClr val="tx1"/>
                </a:solidFill>
              </a:rPr>
              <a:t> </a:t>
            </a:r>
            <a:r>
              <a:rPr lang="en-US" sz="1400" dirty="0" err="1">
                <a:solidFill>
                  <a:schemeClr val="tx1"/>
                </a:solidFill>
              </a:rPr>
              <a:t>kompetanseenheter</a:t>
            </a:r>
            <a:r>
              <a:rPr lang="en-US" sz="1400" dirty="0">
                <a:solidFill>
                  <a:schemeClr val="tx1"/>
                </a:solidFill>
              </a:rPr>
              <a:t>.</a:t>
            </a:r>
          </a:p>
          <a:p>
            <a:pPr algn="r"/>
            <a:r>
              <a:rPr lang="en-US" sz="1400" dirty="0" err="1">
                <a:solidFill>
                  <a:schemeClr val="tx1"/>
                </a:solidFill>
              </a:rPr>
              <a:t>Dobbel-klikk</a:t>
            </a:r>
            <a:r>
              <a:rPr lang="en-US" sz="1400" dirty="0">
                <a:solidFill>
                  <a:schemeClr val="tx1"/>
                </a:solidFill>
              </a:rPr>
              <a:t> </a:t>
            </a:r>
            <a:r>
              <a:rPr lang="en-US" sz="1400" dirty="0" err="1">
                <a:solidFill>
                  <a:schemeClr val="tx1"/>
                </a:solidFill>
              </a:rPr>
              <a:t>ønsket</a:t>
            </a:r>
            <a:r>
              <a:rPr lang="en-US" sz="1400" dirty="0">
                <a:solidFill>
                  <a:schemeClr val="tx1"/>
                </a:solidFill>
              </a:rPr>
              <a:t> </a:t>
            </a:r>
            <a:r>
              <a:rPr lang="en-US" sz="1400" dirty="0" err="1">
                <a:solidFill>
                  <a:schemeClr val="tx1"/>
                </a:solidFill>
              </a:rPr>
              <a:t>enhet</a:t>
            </a:r>
            <a:r>
              <a:rPr lang="en-US" sz="1400" dirty="0">
                <a:solidFill>
                  <a:schemeClr val="tx1"/>
                </a:solidFill>
              </a:rPr>
              <a:t>, </a:t>
            </a:r>
            <a:r>
              <a:rPr lang="en-US" sz="1400" dirty="0" err="1">
                <a:solidFill>
                  <a:schemeClr val="tx1"/>
                </a:solidFill>
              </a:rPr>
              <a:t>f.eks</a:t>
            </a:r>
            <a:r>
              <a:rPr lang="en-US" sz="1400" dirty="0">
                <a:solidFill>
                  <a:schemeClr val="tx1"/>
                </a:solidFill>
              </a:rPr>
              <a:t>. </a:t>
            </a:r>
            <a:r>
              <a:rPr lang="en-US" sz="1400" dirty="0" err="1">
                <a:solidFill>
                  <a:schemeClr val="tx1"/>
                </a:solidFill>
              </a:rPr>
              <a:t>Skipshåndboken</a:t>
            </a:r>
            <a:endParaRPr lang="nb-NO" sz="14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284572" y="4197873"/>
            <a:ext cx="2700000" cy="2193730"/>
          </a:xfrm>
          <a:prstGeom prst="borderCallout2">
            <a:avLst>
              <a:gd name="adj1" fmla="val 37692"/>
              <a:gd name="adj2" fmla="val 105472"/>
              <a:gd name="adj3" fmla="val 35334"/>
              <a:gd name="adj4" fmla="val 147612"/>
              <a:gd name="adj5" fmla="val -85829"/>
              <a:gd name="adj6" fmla="val 29332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Etter</a:t>
            </a:r>
            <a:r>
              <a:rPr lang="en-US" sz="1400" dirty="0">
                <a:solidFill>
                  <a:schemeClr val="tx1"/>
                </a:solidFill>
              </a:rPr>
              <a:t> </a:t>
            </a:r>
            <a:r>
              <a:rPr lang="en-US" sz="1400" dirty="0" err="1">
                <a:solidFill>
                  <a:schemeClr val="tx1"/>
                </a:solidFill>
              </a:rPr>
              <a:t>dobbelt-klikking</a:t>
            </a:r>
            <a:r>
              <a:rPr lang="en-US" sz="1400" dirty="0">
                <a:solidFill>
                  <a:schemeClr val="tx1"/>
                </a:solidFill>
              </a:rPr>
              <a:t> </a:t>
            </a:r>
            <a:r>
              <a:rPr lang="en-US" sz="1400" dirty="0" err="1">
                <a:solidFill>
                  <a:schemeClr val="tx1"/>
                </a:solidFill>
              </a:rPr>
              <a:t>på</a:t>
            </a:r>
            <a:r>
              <a:rPr lang="en-US" sz="1400" dirty="0">
                <a:solidFill>
                  <a:schemeClr val="tx1"/>
                </a:solidFill>
              </a:rPr>
              <a:t> '</a:t>
            </a:r>
            <a:r>
              <a:rPr lang="en-US" sz="1400" dirty="0" err="1">
                <a:solidFill>
                  <a:schemeClr val="tx1"/>
                </a:solidFill>
              </a:rPr>
              <a:t>kompetanse</a:t>
            </a:r>
            <a:r>
              <a:rPr lang="en-US" sz="1400" dirty="0">
                <a:solidFill>
                  <a:schemeClr val="tx1"/>
                </a:solidFill>
              </a:rPr>
              <a:t>  </a:t>
            </a:r>
            <a:r>
              <a:rPr lang="en-US" sz="1400" dirty="0" err="1">
                <a:solidFill>
                  <a:schemeClr val="tx1"/>
                </a:solidFill>
              </a:rPr>
              <a:t>enhet</a:t>
            </a:r>
            <a:r>
              <a:rPr lang="en-US" sz="1400" dirty="0">
                <a:solidFill>
                  <a:schemeClr val="tx1"/>
                </a:solidFill>
              </a:rPr>
              <a:t>' </a:t>
            </a:r>
            <a:r>
              <a:rPr lang="en-US" sz="1400" dirty="0" err="1">
                <a:solidFill>
                  <a:schemeClr val="tx1"/>
                </a:solidFill>
              </a:rPr>
              <a:t>får</a:t>
            </a:r>
            <a:r>
              <a:rPr lang="en-US" sz="1400" dirty="0">
                <a:solidFill>
                  <a:schemeClr val="tx1"/>
                </a:solidFill>
              </a:rPr>
              <a:t> du </a:t>
            </a:r>
            <a:r>
              <a:rPr lang="en-US" sz="1400" dirty="0" err="1">
                <a:solidFill>
                  <a:schemeClr val="tx1"/>
                </a:solidFill>
              </a:rPr>
              <a:t>opp</a:t>
            </a:r>
            <a:r>
              <a:rPr lang="en-US" sz="1400" dirty="0">
                <a:solidFill>
                  <a:schemeClr val="tx1"/>
                </a:solidFill>
              </a:rPr>
              <a:t> </a:t>
            </a:r>
            <a:r>
              <a:rPr lang="en-US" sz="1400" dirty="0" err="1">
                <a:solidFill>
                  <a:schemeClr val="tx1"/>
                </a:solidFill>
              </a:rPr>
              <a:t>teori</a:t>
            </a:r>
            <a:r>
              <a:rPr lang="en-US" sz="1400" dirty="0">
                <a:solidFill>
                  <a:schemeClr val="tx1"/>
                </a:solidFill>
              </a:rPr>
              <a:t>- </a:t>
            </a:r>
            <a:r>
              <a:rPr lang="en-US" sz="1400" dirty="0" err="1">
                <a:solidFill>
                  <a:schemeClr val="tx1"/>
                </a:solidFill>
              </a:rPr>
              <a:t>og</a:t>
            </a:r>
            <a:r>
              <a:rPr lang="en-US" sz="1400" dirty="0">
                <a:solidFill>
                  <a:schemeClr val="tx1"/>
                </a:solidFill>
              </a:rPr>
              <a:t> </a:t>
            </a:r>
            <a:r>
              <a:rPr lang="en-US" sz="1400" dirty="0" err="1">
                <a:solidFill>
                  <a:schemeClr val="tx1"/>
                </a:solidFill>
              </a:rPr>
              <a:t>praksis</a:t>
            </a:r>
            <a:r>
              <a:rPr lang="en-US" sz="1400" dirty="0">
                <a:solidFill>
                  <a:schemeClr val="tx1"/>
                </a:solidFill>
              </a:rPr>
              <a:t> </a:t>
            </a:r>
            <a:r>
              <a:rPr lang="en-US" sz="1400" dirty="0" err="1">
                <a:solidFill>
                  <a:schemeClr val="tx1"/>
                </a:solidFill>
              </a:rPr>
              <a:t>krav</a:t>
            </a:r>
            <a:r>
              <a:rPr lang="en-US" sz="1400" dirty="0">
                <a:solidFill>
                  <a:schemeClr val="tx1"/>
                </a:solidFill>
              </a:rPr>
              <a:t>, </a:t>
            </a:r>
            <a:r>
              <a:rPr lang="en-US" sz="1400" dirty="0" err="1">
                <a:solidFill>
                  <a:schemeClr val="tx1"/>
                </a:solidFill>
              </a:rPr>
              <a:t>samt</a:t>
            </a:r>
            <a:r>
              <a:rPr lang="en-US" sz="1400" dirty="0">
                <a:solidFill>
                  <a:schemeClr val="tx1"/>
                </a:solidFill>
              </a:rPr>
              <a:t> </a:t>
            </a:r>
            <a:r>
              <a:rPr lang="en-US" sz="1400" dirty="0" err="1">
                <a:solidFill>
                  <a:schemeClr val="tx1"/>
                </a:solidFill>
              </a:rPr>
              <a:t>referanser</a:t>
            </a:r>
            <a:r>
              <a:rPr lang="en-US" sz="1400" dirty="0">
                <a:solidFill>
                  <a:schemeClr val="tx1"/>
                </a:solidFill>
              </a:rPr>
              <a:t> </a:t>
            </a:r>
            <a:r>
              <a:rPr lang="en-US" sz="1400" dirty="0" err="1">
                <a:solidFill>
                  <a:schemeClr val="tx1"/>
                </a:solidFill>
              </a:rPr>
              <a:t>mht</a:t>
            </a:r>
            <a:r>
              <a:rPr lang="en-US" sz="1400" dirty="0">
                <a:solidFill>
                  <a:schemeClr val="tx1"/>
                </a:solidFill>
              </a:rPr>
              <a:t>. </a:t>
            </a:r>
            <a:r>
              <a:rPr lang="en-US" sz="1400" dirty="0" err="1">
                <a:solidFill>
                  <a:schemeClr val="tx1"/>
                </a:solidFill>
              </a:rPr>
              <a:t>opplæring</a:t>
            </a:r>
            <a:r>
              <a:rPr lang="en-US" sz="1400" dirty="0">
                <a:solidFill>
                  <a:schemeClr val="tx1"/>
                </a:solidFill>
              </a:rPr>
              <a:t>/</a:t>
            </a:r>
            <a:r>
              <a:rPr lang="en-US" sz="1400" dirty="0" err="1">
                <a:solidFill>
                  <a:schemeClr val="tx1"/>
                </a:solidFill>
              </a:rPr>
              <a:t>ytterligere</a:t>
            </a:r>
            <a:r>
              <a:rPr lang="en-US" sz="1400" dirty="0">
                <a:solidFill>
                  <a:schemeClr val="tx1"/>
                </a:solidFill>
              </a:rPr>
              <a:t> </a:t>
            </a:r>
            <a:r>
              <a:rPr lang="en-US" sz="1400" dirty="0" err="1">
                <a:solidFill>
                  <a:schemeClr val="tx1"/>
                </a:solidFill>
              </a:rPr>
              <a:t>innformasjon</a:t>
            </a:r>
            <a:r>
              <a:rPr lang="en-US" sz="1400" dirty="0">
                <a:solidFill>
                  <a:schemeClr val="tx1"/>
                </a:solidFill>
              </a:rPr>
              <a:t>.</a:t>
            </a:r>
          </a:p>
          <a:p>
            <a:pPr algn="ctr"/>
            <a:r>
              <a:rPr lang="en-US" sz="1400" dirty="0" err="1">
                <a:solidFill>
                  <a:schemeClr val="tx1"/>
                </a:solidFill>
              </a:rPr>
              <a:t>Nederst</a:t>
            </a:r>
            <a:r>
              <a:rPr lang="en-US" sz="1400" dirty="0">
                <a:solidFill>
                  <a:schemeClr val="tx1"/>
                </a:solidFill>
              </a:rPr>
              <a:t> </a:t>
            </a:r>
            <a:r>
              <a:rPr lang="en-US" sz="1400" dirty="0" err="1">
                <a:solidFill>
                  <a:schemeClr val="tx1"/>
                </a:solidFill>
              </a:rPr>
              <a:t>finnes</a:t>
            </a:r>
            <a:r>
              <a:rPr lang="en-US" sz="1400" dirty="0">
                <a:solidFill>
                  <a:schemeClr val="tx1"/>
                </a:solidFill>
              </a:rPr>
              <a:t> </a:t>
            </a:r>
            <a:r>
              <a:rPr lang="en-US" sz="1400" dirty="0" err="1">
                <a:solidFill>
                  <a:schemeClr val="tx1"/>
                </a:solidFill>
              </a:rPr>
              <a:t>hvem</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kan</a:t>
            </a:r>
            <a:r>
              <a:rPr lang="en-US" sz="1400" dirty="0">
                <a:solidFill>
                  <a:schemeClr val="tx1"/>
                </a:solidFill>
              </a:rPr>
              <a:t> </a:t>
            </a:r>
            <a:r>
              <a:rPr lang="en-US" sz="1400" dirty="0" err="1">
                <a:solidFill>
                  <a:schemeClr val="tx1"/>
                </a:solidFill>
              </a:rPr>
              <a:t>godkjenne</a:t>
            </a:r>
            <a:r>
              <a:rPr lang="en-US" sz="1400" dirty="0">
                <a:solidFill>
                  <a:schemeClr val="tx1"/>
                </a:solidFill>
              </a:rPr>
              <a:t>, </a:t>
            </a:r>
            <a:r>
              <a:rPr lang="en-US" sz="1400" dirty="0" err="1">
                <a:solidFill>
                  <a:schemeClr val="tx1"/>
                </a:solidFill>
              </a:rPr>
              <a:t>dato</a:t>
            </a:r>
            <a:r>
              <a:rPr lang="en-US" sz="1400" dirty="0">
                <a:solidFill>
                  <a:schemeClr val="tx1"/>
                </a:solidFill>
              </a:rPr>
              <a:t> </a:t>
            </a:r>
            <a:r>
              <a:rPr lang="en-US" sz="1400" dirty="0" err="1">
                <a:solidFill>
                  <a:schemeClr val="tx1"/>
                </a:solidFill>
              </a:rPr>
              <a:t>og</a:t>
            </a:r>
            <a:r>
              <a:rPr lang="en-US" sz="1400" dirty="0">
                <a:solidFill>
                  <a:schemeClr val="tx1"/>
                </a:solidFill>
              </a:rPr>
              <a:t> </a:t>
            </a:r>
            <a:r>
              <a:rPr lang="en-US" sz="1400" dirty="0" err="1">
                <a:solidFill>
                  <a:schemeClr val="tx1"/>
                </a:solidFill>
              </a:rPr>
              <a:t>godkjenners</a:t>
            </a:r>
            <a:r>
              <a:rPr lang="en-US" sz="1400" dirty="0">
                <a:solidFill>
                  <a:schemeClr val="tx1"/>
                </a:solidFill>
              </a:rPr>
              <a:t> </a:t>
            </a:r>
            <a:r>
              <a:rPr lang="en-US" sz="1400" dirty="0" err="1">
                <a:solidFill>
                  <a:schemeClr val="tx1"/>
                </a:solidFill>
              </a:rPr>
              <a:t>navn</a:t>
            </a:r>
            <a:r>
              <a:rPr lang="en-US" sz="1400" dirty="0">
                <a:solidFill>
                  <a:schemeClr val="tx1"/>
                </a:solidFill>
              </a:rPr>
              <a:t>/stilling.</a:t>
            </a:r>
            <a:endParaRPr lang="nb-NO" sz="1400" dirty="0">
              <a:solidFill>
                <a:schemeClr val="tx1"/>
              </a:solidFill>
            </a:endParaRPr>
          </a:p>
        </p:txBody>
      </p:sp>
      <p:sp>
        <p:nvSpPr>
          <p:cNvPr id="5" name="Plassholder for bunntekst 4">
            <a:extLst>
              <a:ext uri="{FF2B5EF4-FFF2-40B4-BE49-F238E27FC236}">
                <a16:creationId xmlns:a16="http://schemas.microsoft.com/office/drawing/2014/main" id="{9BBA832D-E7DE-41B7-B962-9C2C022DFF3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Action Button: Go Home 8">
            <a:hlinkClick r:id="rId3" action="ppaction://hlinksldjump" highlightClick="1"/>
            <a:extLst>
              <a:ext uri="{FF2B5EF4-FFF2-40B4-BE49-F238E27FC236}">
                <a16:creationId xmlns:a16="http://schemas.microsoft.com/office/drawing/2014/main" id="{76E5E231-368E-4B76-88F5-ABCE710769D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Action Button: Go Forward or Next 9">
            <a:hlinkClick r:id="" action="ppaction://hlinkshowjump?jump=nextslide" highlightClick="1"/>
            <a:extLst>
              <a:ext uri="{FF2B5EF4-FFF2-40B4-BE49-F238E27FC236}">
                <a16:creationId xmlns:a16="http://schemas.microsoft.com/office/drawing/2014/main" id="{576B4EA9-801A-4442-8753-E4E3318B127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87D68462-F000-47EA-8E5B-C1C8D134CC8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4404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2E4543CF-F5CB-4EF4-8FB9-31E22F02821B}"/>
              </a:ext>
            </a:extLst>
          </p:cNvPr>
          <p:cNvPicPr>
            <a:picLocks noChangeAspect="1"/>
          </p:cNvPicPr>
          <p:nvPr/>
        </p:nvPicPr>
        <p:blipFill>
          <a:blip r:embed="rId2"/>
          <a:stretch>
            <a:fillRect/>
          </a:stretch>
        </p:blipFill>
        <p:spPr>
          <a:xfrm>
            <a:off x="3420340" y="1423538"/>
            <a:ext cx="8564762" cy="4808417"/>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a:bodyPr>
          <a:lstStyle/>
          <a:p>
            <a:r>
              <a:rPr lang="nb-NO" sz="3600" dirty="0"/>
              <a:t>Endringer av medlemsopplysninger – Kvalifikasjoner (2)</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28</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84572" y="1496984"/>
            <a:ext cx="2700000" cy="492016"/>
          </a:xfrm>
          <a:prstGeom prst="borderCallout2">
            <a:avLst>
              <a:gd name="adj1" fmla="val 30534"/>
              <a:gd name="adj2" fmla="val 108303"/>
              <a:gd name="adj3" fmla="val 110182"/>
              <a:gd name="adj4" fmla="val 339422"/>
              <a:gd name="adj5" fmla="val 220364"/>
              <a:gd name="adj6" fmla="val 35604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De </a:t>
            </a:r>
            <a:r>
              <a:rPr lang="en-US" sz="1400" dirty="0" err="1">
                <a:solidFill>
                  <a:schemeClr val="tx1"/>
                </a:solidFill>
              </a:rPr>
              <a:t>medlemmene</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er</a:t>
            </a:r>
            <a:r>
              <a:rPr lang="en-US" sz="1400" dirty="0">
                <a:solidFill>
                  <a:schemeClr val="tx1"/>
                </a:solidFill>
              </a:rPr>
              <a:t> </a:t>
            </a:r>
            <a:r>
              <a:rPr lang="en-US" sz="1400" dirty="0" err="1">
                <a:solidFill>
                  <a:schemeClr val="tx1"/>
                </a:solidFill>
              </a:rPr>
              <a:t>påmeldt</a:t>
            </a:r>
            <a:r>
              <a:rPr lang="en-US" sz="1400" dirty="0">
                <a:solidFill>
                  <a:schemeClr val="tx1"/>
                </a:solidFill>
              </a:rPr>
              <a:t> </a:t>
            </a:r>
            <a:r>
              <a:rPr lang="en-US" sz="1400" dirty="0" err="1">
                <a:solidFill>
                  <a:schemeClr val="tx1"/>
                </a:solidFill>
              </a:rPr>
              <a:t>arrangementet</a:t>
            </a:r>
            <a:r>
              <a:rPr lang="en-US" sz="1400" dirty="0">
                <a:solidFill>
                  <a:schemeClr val="tx1"/>
                </a:solidFill>
              </a:rPr>
              <a:t> </a:t>
            </a:r>
            <a:r>
              <a:rPr lang="en-US" sz="1400" dirty="0" err="1">
                <a:solidFill>
                  <a:schemeClr val="tx1"/>
                </a:solidFill>
              </a:rPr>
              <a:t>blir</a:t>
            </a:r>
            <a:r>
              <a:rPr lang="en-US" sz="1400" dirty="0">
                <a:solidFill>
                  <a:schemeClr val="tx1"/>
                </a:solidFill>
              </a:rPr>
              <a:t> </a:t>
            </a:r>
            <a:r>
              <a:rPr lang="en-US" sz="1400" dirty="0" err="1">
                <a:solidFill>
                  <a:schemeClr val="tx1"/>
                </a:solidFill>
              </a:rPr>
              <a:t>listet</a:t>
            </a:r>
            <a:r>
              <a:rPr lang="en-US" sz="1400" dirty="0">
                <a:solidFill>
                  <a:schemeClr val="tx1"/>
                </a:solidFill>
              </a:rPr>
              <a:t>.</a:t>
            </a:r>
            <a:endParaRPr lang="nb-NO" sz="14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284572" y="3587129"/>
            <a:ext cx="2700000" cy="921871"/>
          </a:xfrm>
          <a:prstGeom prst="borderCallout2">
            <a:avLst>
              <a:gd name="adj1" fmla="val 37692"/>
              <a:gd name="adj2" fmla="val 105472"/>
              <a:gd name="adj3" fmla="val 40057"/>
              <a:gd name="adj4" fmla="val 147612"/>
              <a:gd name="adj5" fmla="val 263644"/>
              <a:gd name="adj6" fmla="val 36815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Trykk</a:t>
            </a:r>
            <a:r>
              <a:rPr lang="en-US" sz="1400" dirty="0">
                <a:solidFill>
                  <a:schemeClr val="tx1"/>
                </a:solidFill>
              </a:rPr>
              <a:t> "</a:t>
            </a:r>
            <a:r>
              <a:rPr lang="en-US" sz="1400" dirty="0" err="1">
                <a:solidFill>
                  <a:schemeClr val="tx1"/>
                </a:solidFill>
              </a:rPr>
              <a:t>Registrer</a:t>
            </a:r>
            <a:r>
              <a:rPr lang="en-US" sz="1400" dirty="0">
                <a:solidFill>
                  <a:schemeClr val="tx1"/>
                </a:solidFill>
              </a:rPr>
              <a:t> </a:t>
            </a:r>
            <a:r>
              <a:rPr lang="en-US" sz="1400" dirty="0" err="1">
                <a:solidFill>
                  <a:schemeClr val="tx1"/>
                </a:solidFill>
              </a:rPr>
              <a:t>og</a:t>
            </a:r>
            <a:r>
              <a:rPr lang="en-US" sz="1400" dirty="0">
                <a:solidFill>
                  <a:schemeClr val="tx1"/>
                </a:solidFill>
              </a:rPr>
              <a:t> </a:t>
            </a:r>
            <a:r>
              <a:rPr lang="en-US" sz="1400" dirty="0" err="1">
                <a:solidFill>
                  <a:schemeClr val="tx1"/>
                </a:solidFill>
              </a:rPr>
              <a:t>nullstill</a:t>
            </a:r>
            <a:r>
              <a:rPr lang="en-US" sz="1400" dirty="0">
                <a:solidFill>
                  <a:schemeClr val="tx1"/>
                </a:solidFill>
              </a:rPr>
              <a:t>". </a:t>
            </a:r>
          </a:p>
          <a:p>
            <a:pPr algn="ctr"/>
            <a:r>
              <a:rPr lang="en-US" sz="1400" dirty="0">
                <a:solidFill>
                  <a:schemeClr val="tx1"/>
                </a:solidFill>
              </a:rPr>
              <a:t>Dato </a:t>
            </a:r>
            <a:r>
              <a:rPr lang="en-US" sz="1400" dirty="0" err="1">
                <a:solidFill>
                  <a:schemeClr val="tx1"/>
                </a:solidFill>
              </a:rPr>
              <a:t>blir</a:t>
            </a:r>
            <a:r>
              <a:rPr lang="en-US" sz="1400" dirty="0">
                <a:solidFill>
                  <a:schemeClr val="tx1"/>
                </a:solidFill>
              </a:rPr>
              <a:t> </a:t>
            </a:r>
            <a:r>
              <a:rPr lang="en-US" sz="1400" dirty="0" err="1">
                <a:solidFill>
                  <a:schemeClr val="tx1"/>
                </a:solidFill>
              </a:rPr>
              <a:t>satt</a:t>
            </a:r>
            <a:r>
              <a:rPr lang="en-US" sz="1400" dirty="0">
                <a:solidFill>
                  <a:schemeClr val="tx1"/>
                </a:solidFill>
              </a:rPr>
              <a:t> till </a:t>
            </a:r>
            <a:r>
              <a:rPr lang="en-US" sz="1400" dirty="0" err="1">
                <a:solidFill>
                  <a:schemeClr val="tx1"/>
                </a:solidFill>
              </a:rPr>
              <a:t>arrangementets</a:t>
            </a:r>
            <a:r>
              <a:rPr lang="en-US" sz="1400" dirty="0">
                <a:solidFill>
                  <a:schemeClr val="tx1"/>
                </a:solidFill>
              </a:rPr>
              <a:t> </a:t>
            </a:r>
            <a:r>
              <a:rPr lang="en-US" sz="1400" dirty="0" err="1">
                <a:solidFill>
                  <a:schemeClr val="tx1"/>
                </a:solidFill>
              </a:rPr>
              <a:t>dato</a:t>
            </a:r>
            <a:r>
              <a:rPr lang="en-US" sz="1400" dirty="0">
                <a:solidFill>
                  <a:schemeClr val="tx1"/>
                </a:solidFill>
              </a:rPr>
              <a:t>, </a:t>
            </a:r>
            <a:r>
              <a:rPr lang="en-US" sz="1400" dirty="0" err="1">
                <a:solidFill>
                  <a:schemeClr val="tx1"/>
                </a:solidFill>
              </a:rPr>
              <a:t>og</a:t>
            </a:r>
            <a:r>
              <a:rPr lang="en-US" sz="1400" dirty="0">
                <a:solidFill>
                  <a:schemeClr val="tx1"/>
                </a:solidFill>
              </a:rPr>
              <a:t> det </a:t>
            </a:r>
            <a:r>
              <a:rPr lang="en-US" sz="1400" dirty="0" err="1">
                <a:solidFill>
                  <a:schemeClr val="tx1"/>
                </a:solidFill>
              </a:rPr>
              <a:t>blir</a:t>
            </a:r>
            <a:r>
              <a:rPr lang="en-US" sz="1400" dirty="0">
                <a:solidFill>
                  <a:schemeClr val="tx1"/>
                </a:solidFill>
              </a:rPr>
              <a:t> "spurt" on </a:t>
            </a:r>
            <a:r>
              <a:rPr lang="en-US" sz="1400" dirty="0" err="1">
                <a:solidFill>
                  <a:schemeClr val="tx1"/>
                </a:solidFill>
              </a:rPr>
              <a:t>hvem</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godkjenner</a:t>
            </a:r>
            <a:r>
              <a:rPr lang="en-US" sz="1400" dirty="0">
                <a:solidFill>
                  <a:schemeClr val="tx1"/>
                </a:solidFill>
              </a:rPr>
              <a:t>.</a:t>
            </a:r>
            <a:endParaRPr lang="nb-NO" sz="1400" dirty="0">
              <a:solidFill>
                <a:schemeClr val="tx1"/>
              </a:solidFill>
            </a:endParaRPr>
          </a:p>
        </p:txBody>
      </p:sp>
      <p:sp>
        <p:nvSpPr>
          <p:cNvPr id="5" name="Plassholder for bunntekst 4">
            <a:extLst>
              <a:ext uri="{FF2B5EF4-FFF2-40B4-BE49-F238E27FC236}">
                <a16:creationId xmlns:a16="http://schemas.microsoft.com/office/drawing/2014/main" id="{9BBA832D-E7DE-41B7-B962-9C2C022DFF3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Action Button: Go Home 8">
            <a:hlinkClick r:id="rId3" action="ppaction://hlinksldjump" highlightClick="1"/>
            <a:extLst>
              <a:ext uri="{FF2B5EF4-FFF2-40B4-BE49-F238E27FC236}">
                <a16:creationId xmlns:a16="http://schemas.microsoft.com/office/drawing/2014/main" id="{76E5E231-368E-4B76-88F5-ABCE710769D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Action Button: Go Forward or Next 9">
            <a:hlinkClick r:id="" action="ppaction://hlinkshowjump?jump=nextslide" highlightClick="1"/>
            <a:extLst>
              <a:ext uri="{FF2B5EF4-FFF2-40B4-BE49-F238E27FC236}">
                <a16:creationId xmlns:a16="http://schemas.microsoft.com/office/drawing/2014/main" id="{576B4EA9-801A-4442-8753-E4E3318B127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87D68462-F000-47EA-8E5B-C1C8D134CC8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8" name="TextBox 7">
            <a:extLst>
              <a:ext uri="{FF2B5EF4-FFF2-40B4-BE49-F238E27FC236}">
                <a16:creationId xmlns:a16="http://schemas.microsoft.com/office/drawing/2014/main" id="{E315D096-0F1C-431C-9DCB-365264064593}"/>
              </a:ext>
            </a:extLst>
          </p:cNvPr>
          <p:cNvSpPr txBox="1"/>
          <p:nvPr/>
        </p:nvSpPr>
        <p:spPr>
          <a:xfrm>
            <a:off x="1056000" y="909000"/>
            <a:ext cx="9279015" cy="369332"/>
          </a:xfrm>
          <a:prstGeom prst="rect">
            <a:avLst/>
          </a:prstGeom>
          <a:noFill/>
        </p:spPr>
        <p:txBody>
          <a:bodyPr wrap="none" rtlCol="0">
            <a:spAutoFit/>
          </a:bodyPr>
          <a:lstStyle/>
          <a:p>
            <a:r>
              <a:rPr lang="nb-NO" dirty="0"/>
              <a:t>Ved å velge "</a:t>
            </a:r>
            <a:r>
              <a:rPr lang="nb-NO" dirty="0" err="1"/>
              <a:t>Kvalifikasjonsreg</a:t>
            </a:r>
            <a:r>
              <a:rPr lang="nb-NO" dirty="0"/>
              <a:t> etter opplæring" i hovedmenyen, kommer skjermbildet under frem.</a:t>
            </a:r>
          </a:p>
        </p:txBody>
      </p:sp>
      <p:sp>
        <p:nvSpPr>
          <p:cNvPr id="16" name="Bildeforklaring: bøyd linje 7">
            <a:extLst>
              <a:ext uri="{FF2B5EF4-FFF2-40B4-BE49-F238E27FC236}">
                <a16:creationId xmlns:a16="http://schemas.microsoft.com/office/drawing/2014/main" id="{C3982932-28FD-4411-AC0F-E9CEEA97D1A4}"/>
              </a:ext>
            </a:extLst>
          </p:cNvPr>
          <p:cNvSpPr/>
          <p:nvPr/>
        </p:nvSpPr>
        <p:spPr>
          <a:xfrm>
            <a:off x="284572" y="2193699"/>
            <a:ext cx="2700000" cy="492016"/>
          </a:xfrm>
          <a:prstGeom prst="borderCallout2">
            <a:avLst>
              <a:gd name="adj1" fmla="val 30534"/>
              <a:gd name="adj2" fmla="val 108303"/>
              <a:gd name="adj3" fmla="val 28763"/>
              <a:gd name="adj4" fmla="val 124933"/>
              <a:gd name="adj5" fmla="val 73456"/>
              <a:gd name="adj6" fmla="val 14284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chemeClr val="tx1"/>
                </a:solidFill>
              </a:rPr>
              <a:t>Velg</a:t>
            </a:r>
            <a:r>
              <a:rPr lang="en-US" sz="1400" dirty="0">
                <a:solidFill>
                  <a:schemeClr val="tx1"/>
                </a:solidFill>
              </a:rPr>
              <a:t> </a:t>
            </a:r>
            <a:r>
              <a:rPr lang="en-US" sz="1400" dirty="0" err="1">
                <a:solidFill>
                  <a:schemeClr val="tx1"/>
                </a:solidFill>
              </a:rPr>
              <a:t>hvilket</a:t>
            </a:r>
            <a:r>
              <a:rPr lang="en-US" sz="1400" dirty="0">
                <a:solidFill>
                  <a:schemeClr val="tx1"/>
                </a:solidFill>
              </a:rPr>
              <a:t> </a:t>
            </a:r>
            <a:r>
              <a:rPr lang="en-US" sz="1400" dirty="0" err="1">
                <a:solidFill>
                  <a:schemeClr val="tx1"/>
                </a:solidFill>
              </a:rPr>
              <a:t>kompetanse</a:t>
            </a:r>
            <a:r>
              <a:rPr lang="en-US" sz="1400" dirty="0">
                <a:solidFill>
                  <a:schemeClr val="tx1"/>
                </a:solidFill>
              </a:rPr>
              <a:t> </a:t>
            </a:r>
            <a:r>
              <a:rPr lang="en-US" sz="1400" dirty="0" err="1">
                <a:solidFill>
                  <a:schemeClr val="tx1"/>
                </a:solidFill>
              </a:rPr>
              <a:t>enhet</a:t>
            </a:r>
            <a:r>
              <a:rPr lang="en-US" sz="1400" dirty="0">
                <a:solidFill>
                  <a:schemeClr val="tx1"/>
                </a:solidFill>
              </a:rPr>
              <a:t> </a:t>
            </a:r>
            <a:r>
              <a:rPr lang="en-US" sz="1400" dirty="0" err="1">
                <a:solidFill>
                  <a:schemeClr val="tx1"/>
                </a:solidFill>
              </a:rPr>
              <a:t>som</a:t>
            </a:r>
            <a:r>
              <a:rPr lang="en-US" sz="1400" dirty="0">
                <a:solidFill>
                  <a:schemeClr val="tx1"/>
                </a:solidFill>
              </a:rPr>
              <a:t> det </a:t>
            </a:r>
            <a:r>
              <a:rPr lang="en-US" sz="1400" dirty="0" err="1">
                <a:solidFill>
                  <a:schemeClr val="tx1"/>
                </a:solidFill>
              </a:rPr>
              <a:t>skal</a:t>
            </a:r>
            <a:r>
              <a:rPr lang="en-US" sz="1400" dirty="0">
                <a:solidFill>
                  <a:schemeClr val="tx1"/>
                </a:solidFill>
              </a:rPr>
              <a:t> </a:t>
            </a:r>
            <a:r>
              <a:rPr lang="en-US" sz="1400" dirty="0" err="1">
                <a:solidFill>
                  <a:schemeClr val="tx1"/>
                </a:solidFill>
              </a:rPr>
              <a:t>gis</a:t>
            </a:r>
            <a:r>
              <a:rPr lang="en-US" sz="1400" dirty="0">
                <a:solidFill>
                  <a:schemeClr val="tx1"/>
                </a:solidFill>
              </a:rPr>
              <a:t> </a:t>
            </a:r>
            <a:r>
              <a:rPr lang="en-US" sz="1400" dirty="0" err="1">
                <a:solidFill>
                  <a:schemeClr val="tx1"/>
                </a:solidFill>
              </a:rPr>
              <a:t>godkjenning</a:t>
            </a:r>
            <a:r>
              <a:rPr lang="en-US" sz="1400" dirty="0">
                <a:solidFill>
                  <a:schemeClr val="tx1"/>
                </a:solidFill>
              </a:rPr>
              <a:t> for.</a:t>
            </a:r>
            <a:endParaRPr lang="nb-NO" sz="1400" dirty="0">
              <a:solidFill>
                <a:schemeClr val="tx1"/>
              </a:solidFill>
            </a:endParaRPr>
          </a:p>
        </p:txBody>
      </p:sp>
      <p:sp>
        <p:nvSpPr>
          <p:cNvPr id="17" name="Bildeforklaring: bøyd linje 7">
            <a:extLst>
              <a:ext uri="{FF2B5EF4-FFF2-40B4-BE49-F238E27FC236}">
                <a16:creationId xmlns:a16="http://schemas.microsoft.com/office/drawing/2014/main" id="{18215326-8C1A-49EA-BEBD-3DC9A3D40DF8}"/>
              </a:ext>
            </a:extLst>
          </p:cNvPr>
          <p:cNvSpPr/>
          <p:nvPr/>
        </p:nvSpPr>
        <p:spPr>
          <a:xfrm>
            <a:off x="284572" y="2890414"/>
            <a:ext cx="2700000" cy="492016"/>
          </a:xfrm>
          <a:prstGeom prst="borderCallout2">
            <a:avLst>
              <a:gd name="adj1" fmla="val 30534"/>
              <a:gd name="adj2" fmla="val 108303"/>
              <a:gd name="adj3" fmla="val 28763"/>
              <a:gd name="adj4" fmla="val 124933"/>
              <a:gd name="adj5" fmla="val -38053"/>
              <a:gd name="adj6" fmla="val 40733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chemeClr val="tx1"/>
                </a:solidFill>
              </a:rPr>
              <a:t>Kryss</a:t>
            </a:r>
            <a:r>
              <a:rPr lang="en-US" sz="1400" dirty="0">
                <a:solidFill>
                  <a:schemeClr val="tx1"/>
                </a:solidFill>
              </a:rPr>
              <a:t> av </a:t>
            </a:r>
            <a:r>
              <a:rPr lang="en-US" sz="1400" dirty="0" err="1">
                <a:solidFill>
                  <a:schemeClr val="tx1"/>
                </a:solidFill>
              </a:rPr>
              <a:t>på</a:t>
            </a:r>
            <a:r>
              <a:rPr lang="en-US" sz="1400" dirty="0">
                <a:solidFill>
                  <a:schemeClr val="tx1"/>
                </a:solidFill>
              </a:rPr>
              <a:t> listen for de </a:t>
            </a:r>
            <a:r>
              <a:rPr lang="en-US" sz="1400" dirty="0" err="1">
                <a:solidFill>
                  <a:schemeClr val="tx1"/>
                </a:solidFill>
              </a:rPr>
              <a:t>deltagerne</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skal</a:t>
            </a:r>
            <a:r>
              <a:rPr lang="en-US" sz="1400" dirty="0">
                <a:solidFill>
                  <a:schemeClr val="tx1"/>
                </a:solidFill>
              </a:rPr>
              <a:t> </a:t>
            </a:r>
            <a:r>
              <a:rPr lang="en-US" sz="1400" dirty="0" err="1">
                <a:solidFill>
                  <a:schemeClr val="tx1"/>
                </a:solidFill>
              </a:rPr>
              <a:t>gis</a:t>
            </a:r>
            <a:r>
              <a:rPr lang="en-US" sz="1400" dirty="0">
                <a:solidFill>
                  <a:schemeClr val="tx1"/>
                </a:solidFill>
              </a:rPr>
              <a:t> </a:t>
            </a:r>
            <a:r>
              <a:rPr lang="en-US" sz="1400" dirty="0" err="1">
                <a:solidFill>
                  <a:schemeClr val="tx1"/>
                </a:solidFill>
              </a:rPr>
              <a:t>godkjenning</a:t>
            </a:r>
            <a:r>
              <a:rPr lang="en-US" sz="1400" dirty="0">
                <a:solidFill>
                  <a:schemeClr val="tx1"/>
                </a:solidFill>
              </a:rPr>
              <a:t>.</a:t>
            </a:r>
            <a:endParaRPr lang="nb-NO" sz="1400" dirty="0">
              <a:solidFill>
                <a:schemeClr val="tx1"/>
              </a:solidFill>
            </a:endParaRPr>
          </a:p>
        </p:txBody>
      </p:sp>
    </p:spTree>
    <p:extLst>
      <p:ext uri="{BB962C8B-B14F-4D97-AF65-F5344CB8AC3E}">
        <p14:creationId xmlns:p14="http://schemas.microsoft.com/office/powerpoint/2010/main" val="424200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cell phone&#10;&#10;Description automatically generated">
            <a:extLst>
              <a:ext uri="{FF2B5EF4-FFF2-40B4-BE49-F238E27FC236}">
                <a16:creationId xmlns:a16="http://schemas.microsoft.com/office/drawing/2014/main" id="{4B69697C-098C-41EE-9092-7290B9BB3D1A}"/>
              </a:ext>
            </a:extLst>
          </p:cNvPr>
          <p:cNvPicPr>
            <a:picLocks noChangeAspect="1"/>
          </p:cNvPicPr>
          <p:nvPr/>
        </p:nvPicPr>
        <p:blipFill>
          <a:blip r:embed="rId2"/>
          <a:stretch>
            <a:fillRect/>
          </a:stretch>
        </p:blipFill>
        <p:spPr>
          <a:xfrm>
            <a:off x="3522800" y="1581331"/>
            <a:ext cx="8186251" cy="4852287"/>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Endringer av medlemsopplysninger</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918752"/>
            <a:ext cx="11230094" cy="4340297"/>
          </a:xfrm>
        </p:spPr>
        <p:txBody>
          <a:bodyPr>
            <a:normAutofit/>
          </a:bodyPr>
          <a:lstStyle/>
          <a:p>
            <a:pPr marL="0" indent="0">
              <a:lnSpc>
                <a:spcPct val="90000"/>
              </a:lnSpc>
              <a:buNone/>
            </a:pPr>
            <a:r>
              <a:rPr lang="nb-NO" sz="2000" dirty="0"/>
              <a:t>Når du har valgt medlem, kommer bildet med medlemmers detaljer opp. </a:t>
            </a:r>
          </a:p>
          <a:p>
            <a:r>
              <a:rPr lang="nb-NO" sz="1800" dirty="0"/>
              <a:t>De kontrollene som ligger innenfor de grønne firkantene kan ikke endres, det gjøres av "systemet".</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29</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78427" y="1753735"/>
            <a:ext cx="2700000" cy="607558"/>
          </a:xfrm>
          <a:prstGeom prst="borderCallout2">
            <a:avLst>
              <a:gd name="adj1" fmla="val 30534"/>
              <a:gd name="adj2" fmla="val 108303"/>
              <a:gd name="adj3" fmla="val 30533"/>
              <a:gd name="adj4" fmla="val 124288"/>
              <a:gd name="adj5" fmla="val 416653"/>
              <a:gd name="adj6" fmla="val 21955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Numrene</a:t>
            </a:r>
            <a:r>
              <a:rPr lang="en-US" sz="1200" dirty="0">
                <a:solidFill>
                  <a:schemeClr val="tx1"/>
                </a:solidFill>
              </a:rPr>
              <a:t> </a:t>
            </a:r>
            <a:r>
              <a:rPr lang="en-US" sz="1200" dirty="0" err="1">
                <a:solidFill>
                  <a:schemeClr val="tx1"/>
                </a:solidFill>
              </a:rPr>
              <a:t>genereres</a:t>
            </a:r>
            <a:r>
              <a:rPr lang="en-US" sz="1200" dirty="0">
                <a:solidFill>
                  <a:schemeClr val="tx1"/>
                </a:solidFill>
              </a:rPr>
              <a:t> </a:t>
            </a:r>
            <a:r>
              <a:rPr lang="en-US" sz="1200" dirty="0" err="1">
                <a:solidFill>
                  <a:schemeClr val="tx1"/>
                </a:solidFill>
              </a:rPr>
              <a:t>når</a:t>
            </a:r>
            <a:r>
              <a:rPr lang="en-US" sz="1200" dirty="0">
                <a:solidFill>
                  <a:schemeClr val="tx1"/>
                </a:solidFill>
              </a:rPr>
              <a:t> ID </a:t>
            </a:r>
            <a:r>
              <a:rPr lang="en-US" sz="1200" dirty="0" err="1">
                <a:solidFill>
                  <a:schemeClr val="tx1"/>
                </a:solidFill>
              </a:rPr>
              <a:t>kort</a:t>
            </a:r>
            <a:r>
              <a:rPr lang="en-US" sz="1200" dirty="0">
                <a:solidFill>
                  <a:schemeClr val="tx1"/>
                </a:solidFill>
              </a:rPr>
              <a:t> </a:t>
            </a:r>
            <a:r>
              <a:rPr lang="en-US" sz="1200" dirty="0" err="1">
                <a:solidFill>
                  <a:schemeClr val="tx1"/>
                </a:solidFill>
              </a:rPr>
              <a:t>eller</a:t>
            </a:r>
            <a:r>
              <a:rPr lang="en-US" sz="1200" dirty="0">
                <a:solidFill>
                  <a:schemeClr val="tx1"/>
                </a:solidFill>
              </a:rPr>
              <a:t> </a:t>
            </a:r>
            <a:r>
              <a:rPr lang="en-US" sz="1200" dirty="0" err="1">
                <a:solidFill>
                  <a:schemeClr val="tx1"/>
                </a:solidFill>
              </a:rPr>
              <a:t>Parkeringsoblat</a:t>
            </a:r>
            <a:r>
              <a:rPr lang="en-US" sz="1200" dirty="0">
                <a:solidFill>
                  <a:schemeClr val="tx1"/>
                </a:solidFill>
              </a:rPr>
              <a:t> </a:t>
            </a:r>
            <a:r>
              <a:rPr lang="en-US" sz="1200" dirty="0" err="1">
                <a:solidFill>
                  <a:schemeClr val="tx1"/>
                </a:solidFill>
              </a:rPr>
              <a:t>tildeles</a:t>
            </a:r>
            <a:r>
              <a:rPr lang="en-US" sz="1200" dirty="0">
                <a:solidFill>
                  <a:schemeClr val="tx1"/>
                </a:solidFill>
              </a:rPr>
              <a:t> </a:t>
            </a:r>
            <a:r>
              <a:rPr lang="en-US" sz="1200" dirty="0" err="1">
                <a:solidFill>
                  <a:schemeClr val="tx1"/>
                </a:solidFill>
              </a:rPr>
              <a:t>en</a:t>
            </a:r>
            <a:r>
              <a:rPr lang="en-US" sz="1200" dirty="0">
                <a:solidFill>
                  <a:schemeClr val="tx1"/>
                </a:solidFill>
              </a:rPr>
              <a:t> person i </a:t>
            </a:r>
            <a:r>
              <a:rPr lang="en-US" sz="1200" dirty="0" err="1">
                <a:solidFill>
                  <a:schemeClr val="tx1"/>
                </a:solidFill>
              </a:rPr>
              <a:t>hovedmenyen</a:t>
            </a:r>
            <a:r>
              <a:rPr lang="en-US" sz="1200" dirty="0">
                <a:solidFill>
                  <a:schemeClr val="tx1"/>
                </a:solidFill>
              </a:rPr>
              <a:t> </a:t>
            </a:r>
            <a:endParaRPr lang="nb-NO" sz="1200" dirty="0">
              <a:solidFill>
                <a:schemeClr val="tx1"/>
              </a:solidFill>
            </a:endParaRPr>
          </a:p>
        </p:txBody>
      </p:sp>
      <p:cxnSp>
        <p:nvCxnSpPr>
          <p:cNvPr id="16" name="Straight Connector 15">
            <a:extLst>
              <a:ext uri="{FF2B5EF4-FFF2-40B4-BE49-F238E27FC236}">
                <a16:creationId xmlns:a16="http://schemas.microsoft.com/office/drawing/2014/main" id="{5EB2136C-1878-4272-A00A-F5A84E6D5DEE}"/>
              </a:ext>
            </a:extLst>
          </p:cNvPr>
          <p:cNvCxnSpPr>
            <a:cxnSpLocks/>
          </p:cNvCxnSpPr>
          <p:nvPr/>
        </p:nvCxnSpPr>
        <p:spPr>
          <a:xfrm>
            <a:off x="3634203" y="1938575"/>
            <a:ext cx="5143420" cy="2111463"/>
          </a:xfrm>
          <a:prstGeom prst="line">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9" name="Bildeforklaring: bøyd linje 7">
            <a:extLst>
              <a:ext uri="{FF2B5EF4-FFF2-40B4-BE49-F238E27FC236}">
                <a16:creationId xmlns:a16="http://schemas.microsoft.com/office/drawing/2014/main" id="{5E5E0E59-C79C-4C46-878F-86AA13D7345C}"/>
              </a:ext>
            </a:extLst>
          </p:cNvPr>
          <p:cNvSpPr/>
          <p:nvPr/>
        </p:nvSpPr>
        <p:spPr>
          <a:xfrm>
            <a:off x="280604" y="2401255"/>
            <a:ext cx="2697823" cy="539999"/>
          </a:xfrm>
          <a:prstGeom prst="borderCallout2">
            <a:avLst>
              <a:gd name="adj1" fmla="val 44553"/>
              <a:gd name="adj2" fmla="val 107229"/>
              <a:gd name="adj3" fmla="val 46166"/>
              <a:gd name="adj4" fmla="val 124719"/>
              <a:gd name="adj5" fmla="val 343289"/>
              <a:gd name="adj6" fmla="val 20903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Kryss</a:t>
            </a:r>
            <a:r>
              <a:rPr lang="en-US" sz="1200" dirty="0">
                <a:solidFill>
                  <a:schemeClr val="tx1"/>
                </a:solidFill>
              </a:rPr>
              <a:t> her </a:t>
            </a:r>
            <a:r>
              <a:rPr lang="en-US" sz="1200" dirty="0" err="1">
                <a:solidFill>
                  <a:schemeClr val="tx1"/>
                </a:solidFill>
              </a:rPr>
              <a:t>medfører</a:t>
            </a:r>
            <a:r>
              <a:rPr lang="en-US" sz="1200" dirty="0">
                <a:solidFill>
                  <a:schemeClr val="tx1"/>
                </a:solidFill>
              </a:rPr>
              <a:t> at </a:t>
            </a:r>
            <a:r>
              <a:rPr lang="en-US" sz="1200" dirty="0" err="1">
                <a:solidFill>
                  <a:schemeClr val="tx1"/>
                </a:solidFill>
              </a:rPr>
              <a:t>personen</a:t>
            </a:r>
            <a:r>
              <a:rPr lang="en-US" sz="1200" dirty="0">
                <a:solidFill>
                  <a:schemeClr val="tx1"/>
                </a:solidFill>
              </a:rPr>
              <a:t> </a:t>
            </a:r>
            <a:r>
              <a:rPr lang="en-US" sz="1200" dirty="0" err="1">
                <a:solidFill>
                  <a:schemeClr val="tx1"/>
                </a:solidFill>
              </a:rPr>
              <a:t>blir</a:t>
            </a:r>
            <a:r>
              <a:rPr lang="en-US" sz="1200" dirty="0">
                <a:solidFill>
                  <a:schemeClr val="tx1"/>
                </a:solidFill>
              </a:rPr>
              <a:t> med </a:t>
            </a:r>
            <a:r>
              <a:rPr lang="en-US" sz="1200" dirty="0" err="1">
                <a:solidFill>
                  <a:schemeClr val="tx1"/>
                </a:solidFill>
              </a:rPr>
              <a:t>på</a:t>
            </a:r>
            <a:r>
              <a:rPr lang="en-US" sz="1200" dirty="0">
                <a:solidFill>
                  <a:schemeClr val="tx1"/>
                </a:solidFill>
              </a:rPr>
              <a:t> </a:t>
            </a:r>
            <a:r>
              <a:rPr lang="en-US" sz="1200" dirty="0" err="1">
                <a:solidFill>
                  <a:schemeClr val="tx1"/>
                </a:solidFill>
              </a:rPr>
              <a:t>alle</a:t>
            </a:r>
            <a:r>
              <a:rPr lang="en-US" sz="1200" dirty="0">
                <a:solidFill>
                  <a:schemeClr val="tx1"/>
                </a:solidFill>
              </a:rPr>
              <a:t> </a:t>
            </a:r>
            <a:r>
              <a:rPr lang="en-US" sz="1200" dirty="0" err="1">
                <a:solidFill>
                  <a:schemeClr val="tx1"/>
                </a:solidFill>
              </a:rPr>
              <a:t>søknader</a:t>
            </a:r>
            <a:r>
              <a:rPr lang="en-US" sz="1200" dirty="0">
                <a:solidFill>
                  <a:schemeClr val="tx1"/>
                </a:solidFill>
              </a:rPr>
              <a:t> om </a:t>
            </a:r>
            <a:r>
              <a:rPr lang="en-US" sz="1200" dirty="0" err="1">
                <a:solidFill>
                  <a:schemeClr val="tx1"/>
                </a:solidFill>
              </a:rPr>
              <a:t>parkeringstillatelse</a:t>
            </a:r>
            <a:endParaRPr lang="nb-NO" sz="1200" dirty="0">
              <a:solidFill>
                <a:schemeClr val="tx1"/>
              </a:solidFill>
            </a:endParaRPr>
          </a:p>
        </p:txBody>
      </p:sp>
      <p:sp>
        <p:nvSpPr>
          <p:cNvPr id="5" name="Plassholder for bunntekst 4">
            <a:extLst>
              <a:ext uri="{FF2B5EF4-FFF2-40B4-BE49-F238E27FC236}">
                <a16:creationId xmlns:a16="http://schemas.microsoft.com/office/drawing/2014/main" id="{F10DE465-D315-49BB-997A-30B2959B5E8E}"/>
              </a:ext>
            </a:extLst>
          </p:cNvPr>
          <p:cNvSpPr>
            <a:spLocks noGrp="1"/>
          </p:cNvSpPr>
          <p:nvPr>
            <p:ph type="ftr" sz="quarter" idx="11"/>
          </p:nvPr>
        </p:nvSpPr>
        <p:spPr/>
        <p:txBody>
          <a:bodyPr/>
          <a:lstStyle/>
          <a:p>
            <a:r>
              <a:rPr lang="en-US"/>
              <a:t>Begrenset distribusjon. Inneholder personopplysninger</a:t>
            </a:r>
            <a:endParaRPr lang="en-US" dirty="0"/>
          </a:p>
        </p:txBody>
      </p:sp>
      <p:pic>
        <p:nvPicPr>
          <p:cNvPr id="9" name="Bilde 8" descr="Et bilde som inneholder skjermbilde&#10;&#10;Beskrivelse som er generert med svært høy visshet">
            <a:extLst>
              <a:ext uri="{FF2B5EF4-FFF2-40B4-BE49-F238E27FC236}">
                <a16:creationId xmlns:a16="http://schemas.microsoft.com/office/drawing/2014/main" id="{DD99F102-F513-4AE2-ADBB-C04B4A1239A3}"/>
              </a:ext>
            </a:extLst>
          </p:cNvPr>
          <p:cNvPicPr>
            <a:picLocks noChangeAspect="1"/>
          </p:cNvPicPr>
          <p:nvPr/>
        </p:nvPicPr>
        <p:blipFill>
          <a:blip r:embed="rId3"/>
          <a:stretch>
            <a:fillRect/>
          </a:stretch>
        </p:blipFill>
        <p:spPr>
          <a:xfrm>
            <a:off x="125580" y="5349932"/>
            <a:ext cx="3372925" cy="1396941"/>
          </a:xfrm>
          <a:prstGeom prst="rect">
            <a:avLst/>
          </a:prstGeom>
        </p:spPr>
      </p:pic>
      <p:sp>
        <p:nvSpPr>
          <p:cNvPr id="23" name="Action Button: Go Home 22">
            <a:hlinkClick r:id="rId4" action="ppaction://hlinksldjump" highlightClick="1"/>
            <a:extLst>
              <a:ext uri="{FF2B5EF4-FFF2-40B4-BE49-F238E27FC236}">
                <a16:creationId xmlns:a16="http://schemas.microsoft.com/office/drawing/2014/main" id="{23CFF6E9-C849-4BA3-A1DA-0EDC16CA13D6}"/>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4" name="Action Button: Go Forward or Next 23">
            <a:hlinkClick r:id="" action="ppaction://hlinkshowjump?jump=nextslide" highlightClick="1"/>
            <a:extLst>
              <a:ext uri="{FF2B5EF4-FFF2-40B4-BE49-F238E27FC236}">
                <a16:creationId xmlns:a16="http://schemas.microsoft.com/office/drawing/2014/main" id="{C8BEE46A-F333-4402-90D4-31455BD0B1C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6" name="Action Button: Go Back or Previous 25">
            <a:hlinkClick r:id="" action="ppaction://hlinkshowjump?jump=previousslide" highlightClick="1"/>
            <a:extLst>
              <a:ext uri="{FF2B5EF4-FFF2-40B4-BE49-F238E27FC236}">
                <a16:creationId xmlns:a16="http://schemas.microsoft.com/office/drawing/2014/main" id="{455F1605-C943-4550-B048-00A6312434C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Callout: Bent Line 9">
            <a:extLst>
              <a:ext uri="{FF2B5EF4-FFF2-40B4-BE49-F238E27FC236}">
                <a16:creationId xmlns:a16="http://schemas.microsoft.com/office/drawing/2014/main" id="{5C707034-C0D0-496F-8BEC-BB5B544B7AF3}"/>
              </a:ext>
            </a:extLst>
          </p:cNvPr>
          <p:cNvSpPr/>
          <p:nvPr/>
        </p:nvSpPr>
        <p:spPr>
          <a:xfrm>
            <a:off x="266522" y="3464302"/>
            <a:ext cx="2697823" cy="1385587"/>
          </a:xfrm>
          <a:prstGeom prst="borderCallout2">
            <a:avLst>
              <a:gd name="adj1" fmla="val 103599"/>
              <a:gd name="adj2" fmla="val 52928"/>
              <a:gd name="adj3" fmla="val 116169"/>
              <a:gd name="adj4" fmla="val 57537"/>
              <a:gd name="adj5" fmla="val 134498"/>
              <a:gd name="adj6" fmla="val 5731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200" dirty="0">
                <a:solidFill>
                  <a:schemeClr val="tx1"/>
                </a:solidFill>
              </a:rPr>
              <a:t>Hvis navn, adresse, telefon eller epost endres, blir det generert et ny medlemsliste som automatisk genereres og, hvis '</a:t>
            </a:r>
            <a:r>
              <a:rPr lang="nb-NO" sz="1200" dirty="0" err="1">
                <a:solidFill>
                  <a:schemeClr val="tx1"/>
                </a:solidFill>
              </a:rPr>
              <a:t>Yes</a:t>
            </a:r>
            <a:r>
              <a:rPr lang="nb-NO" sz="1200" dirty="0">
                <a:solidFill>
                  <a:schemeClr val="tx1"/>
                </a:solidFill>
              </a:rPr>
              <a:t>', epost gjøres klar til å bli sendt til webmaster for oppdatering av hjemmesidene.</a:t>
            </a:r>
          </a:p>
          <a:p>
            <a:pPr algn="r"/>
            <a:endParaRPr lang="nb-NO" sz="1200" dirty="0">
              <a:solidFill>
                <a:schemeClr val="tx1"/>
              </a:solidFill>
            </a:endParaRPr>
          </a:p>
        </p:txBody>
      </p:sp>
      <p:sp>
        <p:nvSpPr>
          <p:cNvPr id="6" name="Rectangle 5">
            <a:extLst>
              <a:ext uri="{FF2B5EF4-FFF2-40B4-BE49-F238E27FC236}">
                <a16:creationId xmlns:a16="http://schemas.microsoft.com/office/drawing/2014/main" id="{70F8267E-5119-438C-A172-D49EE777072D}"/>
              </a:ext>
            </a:extLst>
          </p:cNvPr>
          <p:cNvSpPr/>
          <p:nvPr/>
        </p:nvSpPr>
        <p:spPr>
          <a:xfrm>
            <a:off x="6096000" y="4849889"/>
            <a:ext cx="1800000" cy="6557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Rectangle 17">
            <a:extLst>
              <a:ext uri="{FF2B5EF4-FFF2-40B4-BE49-F238E27FC236}">
                <a16:creationId xmlns:a16="http://schemas.microsoft.com/office/drawing/2014/main" id="{EAE657DB-3305-452D-AE49-20307B4D7F05}"/>
              </a:ext>
            </a:extLst>
          </p:cNvPr>
          <p:cNvSpPr/>
          <p:nvPr/>
        </p:nvSpPr>
        <p:spPr>
          <a:xfrm>
            <a:off x="9191795" y="2169000"/>
            <a:ext cx="720000" cy="19229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0" name="Rectangle 19">
            <a:extLst>
              <a:ext uri="{FF2B5EF4-FFF2-40B4-BE49-F238E27FC236}">
                <a16:creationId xmlns:a16="http://schemas.microsoft.com/office/drawing/2014/main" id="{9BB7AD62-983E-4486-A838-A7D6F43B7904}"/>
              </a:ext>
            </a:extLst>
          </p:cNvPr>
          <p:cNvSpPr/>
          <p:nvPr/>
        </p:nvSpPr>
        <p:spPr>
          <a:xfrm>
            <a:off x="3755999" y="3878981"/>
            <a:ext cx="854501" cy="19177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2" name="Rectangle 21">
            <a:extLst>
              <a:ext uri="{FF2B5EF4-FFF2-40B4-BE49-F238E27FC236}">
                <a16:creationId xmlns:a16="http://schemas.microsoft.com/office/drawing/2014/main" id="{D4C7EC2F-E135-4C69-80CF-1FDEB4889197}"/>
              </a:ext>
            </a:extLst>
          </p:cNvPr>
          <p:cNvSpPr/>
          <p:nvPr/>
        </p:nvSpPr>
        <p:spPr>
          <a:xfrm flipV="1">
            <a:off x="9982201" y="4644777"/>
            <a:ext cx="433800" cy="20511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5574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0" grpId="0" animBg="1"/>
      <p:bldP spid="6" grpId="0" animBg="1"/>
      <p:bldP spid="18"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p:txBody>
          <a:bodyPr/>
          <a:lstStyle/>
          <a:p>
            <a:r>
              <a:rPr lang="nb-NO" dirty="0"/>
              <a:t>Grunnleggende om databasen</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p:txBody>
          <a:bodyPr>
            <a:normAutofit fontScale="85000" lnSpcReduction="20000"/>
          </a:bodyPr>
          <a:lstStyle/>
          <a:p>
            <a:endParaRPr lang="nb-NO" dirty="0"/>
          </a:p>
          <a:p>
            <a:r>
              <a:rPr lang="nb-NO" dirty="0"/>
              <a:t>Der er to "grunnpilarer" i databasen; personer og arrangementer.</a:t>
            </a:r>
          </a:p>
          <a:p>
            <a:r>
              <a:rPr lang="nb-NO" dirty="0"/>
              <a:t>Databasen inneholder både data og applikasjoner som gjør det mulig å knyte medlemmer og arrangementer sammen og administrere disse.</a:t>
            </a:r>
          </a:p>
          <a:p>
            <a:r>
              <a:rPr lang="nb-NO" dirty="0"/>
              <a:t>Databasen heter </a:t>
            </a:r>
            <a:r>
              <a:rPr lang="nb-NO" dirty="0">
                <a:solidFill>
                  <a:schemeClr val="accent1">
                    <a:lumMod val="75000"/>
                  </a:schemeClr>
                </a:solidFill>
              </a:rPr>
              <a:t>M314Admin</a:t>
            </a:r>
            <a:r>
              <a:rPr lang="nb-NO" dirty="0"/>
              <a:t>. Databasen er en Microsoft Access database som er en front-end til en Microsoft SQL Server database. I brukerhåndboken benevnes disse med fellesbetegnelsen AdmDB.</a:t>
            </a:r>
          </a:p>
          <a:p>
            <a:r>
              <a:rPr lang="nb-NO" dirty="0"/>
              <a:t>AdmDB er i noen grad avhengig av korrollering med regnskapssystemet hva angår medlemmers adresser og status, samt kontingentinnbetalinger.</a:t>
            </a:r>
          </a:p>
          <a:p>
            <a:endParaRPr lang="nb-NO" dirty="0"/>
          </a:p>
          <a:p>
            <a:r>
              <a:rPr lang="nb-NO" dirty="0"/>
              <a:t>Utvikling og vedlikehold utføres av den som er utviklingsansvarlig i fartøylaget. Alle ønsker og feilmeldinger sendes til </a:t>
            </a:r>
            <a:r>
              <a:rPr lang="nb-NO" dirty="0">
                <a:hlinkClick r:id="rId2"/>
              </a:rPr>
              <a:t>utvikler@m314alta.org</a:t>
            </a:r>
            <a:r>
              <a:rPr lang="nb-NO" dirty="0"/>
              <a:t> med gjenpart til </a:t>
            </a:r>
            <a:r>
              <a:rPr lang="nb-NO" dirty="0">
                <a:hlinkClick r:id="rId3"/>
              </a:rPr>
              <a:t>ikt@m314alta.org</a:t>
            </a:r>
            <a:r>
              <a:rPr lang="nb-NO" dirty="0"/>
              <a:t>.</a:t>
            </a:r>
          </a:p>
          <a:p>
            <a:endParaRPr lang="nb-NO"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lstStyle/>
          <a:p>
            <a:fld id="{519954A3-9DFD-4C44-94BA-B95130A3BA1C}" type="slidenum">
              <a:rPr lang="en-US" smtClean="0"/>
              <a:t>3</a:t>
            </a:fld>
            <a:endParaRPr lang="en-US" dirty="0"/>
          </a:p>
        </p:txBody>
      </p:sp>
      <p:sp>
        <p:nvSpPr>
          <p:cNvPr id="5" name="Plassholder for bunntekst 4">
            <a:extLst>
              <a:ext uri="{FF2B5EF4-FFF2-40B4-BE49-F238E27FC236}">
                <a16:creationId xmlns:a16="http://schemas.microsoft.com/office/drawing/2014/main" id="{35C79682-9CDC-463C-9441-1EAA53DE3A8E}"/>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Action Button: Go Home 5">
            <a:hlinkClick r:id="rId4" action="ppaction://hlinksldjump" highlightClick="1"/>
            <a:extLst>
              <a:ext uri="{FF2B5EF4-FFF2-40B4-BE49-F238E27FC236}">
                <a16:creationId xmlns:a16="http://schemas.microsoft.com/office/drawing/2014/main" id="{5283622C-5E06-46A4-8024-22171F51D204}"/>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7" name="Action Button: Go Forward or Next 6">
            <a:hlinkClick r:id="" action="ppaction://hlinkshowjump?jump=nextslide" highlightClick="1"/>
            <a:extLst>
              <a:ext uri="{FF2B5EF4-FFF2-40B4-BE49-F238E27FC236}">
                <a16:creationId xmlns:a16="http://schemas.microsoft.com/office/drawing/2014/main" id="{924231B2-2CB8-4E97-8671-F98E1EA935F0}"/>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8" name="Action Button: Go Back or Previous 7">
            <a:hlinkClick r:id="" action="ppaction://hlinkshowjump?jump=previousslide" highlightClick="1"/>
            <a:extLst>
              <a:ext uri="{FF2B5EF4-FFF2-40B4-BE49-F238E27FC236}">
                <a16:creationId xmlns:a16="http://schemas.microsoft.com/office/drawing/2014/main" id="{BDCC9DB5-449B-4846-B196-48F8D2492C1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01280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023B3E65-E06C-4194-B14B-B90CBCEFDA3C}"/>
              </a:ext>
            </a:extLst>
          </p:cNvPr>
          <p:cNvPicPr>
            <a:picLocks noChangeAspect="1"/>
          </p:cNvPicPr>
          <p:nvPr/>
        </p:nvPicPr>
        <p:blipFill>
          <a:blip r:embed="rId2"/>
          <a:stretch>
            <a:fillRect/>
          </a:stretch>
        </p:blipFill>
        <p:spPr>
          <a:xfrm>
            <a:off x="9124155" y="75925"/>
            <a:ext cx="2785939" cy="2219531"/>
          </a:xfrm>
          <a:prstGeom prst="rect">
            <a:avLst/>
          </a:prstGeom>
        </p:spPr>
      </p:pic>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10515600" cy="903875"/>
          </a:xfrm>
        </p:spPr>
        <p:txBody>
          <a:bodyPr/>
          <a:lstStyle/>
          <a:p>
            <a:r>
              <a:rPr lang="nb-NO" dirty="0"/>
              <a:t>Medlemmers ID-kort</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838200" y="1825625"/>
            <a:ext cx="5077800" cy="3763375"/>
          </a:xfrm>
        </p:spPr>
        <p:txBody>
          <a:bodyPr>
            <a:normAutofit fontScale="77500" lnSpcReduction="20000"/>
          </a:bodyPr>
          <a:lstStyle/>
          <a:p>
            <a:r>
              <a:rPr lang="nb-NO" dirty="0"/>
              <a:t>Produksjon av medlemmers ID-kort utføres utenfor </a:t>
            </a:r>
            <a:r>
              <a:rPr lang="nb-NO" dirty="0" err="1"/>
              <a:t>AdmDB</a:t>
            </a:r>
            <a:r>
              <a:rPr lang="nb-NO" dirty="0"/>
              <a:t>.</a:t>
            </a:r>
          </a:p>
          <a:p>
            <a:r>
              <a:rPr lang="nb-NO" dirty="0"/>
              <a:t>Det holdes oversikt i </a:t>
            </a:r>
            <a:r>
              <a:rPr lang="nb-NO" dirty="0" err="1"/>
              <a:t>AdmDB</a:t>
            </a:r>
            <a:r>
              <a:rPr lang="nb-NO" dirty="0"/>
              <a:t> over hvem som har fått, hvilket </a:t>
            </a:r>
            <a:r>
              <a:rPr lang="nb-NO" dirty="0" err="1"/>
              <a:t>nr</a:t>
            </a:r>
            <a:r>
              <a:rPr lang="nb-NO" dirty="0"/>
              <a:t> og når. </a:t>
            </a:r>
          </a:p>
          <a:p>
            <a:r>
              <a:rPr lang="nb-NO" dirty="0"/>
              <a:t>Regnskapsføring av nytt utstedt ID-kort gjøres ved å trykke på knappen </a:t>
            </a:r>
            <a:r>
              <a:rPr lang="nb-NO" i="1" dirty="0">
                <a:solidFill>
                  <a:schemeClr val="accent5">
                    <a:lumMod val="75000"/>
                  </a:schemeClr>
                </a:solidFill>
              </a:rPr>
              <a:t>Utsted nytt ID-kort til medlem</a:t>
            </a:r>
            <a:r>
              <a:rPr lang="nb-NO" dirty="0"/>
              <a:t>, og deretter velge medlem på samme måte som bl.a. vist i skjermbildet på side 16. Alle data for medlemmet blir oppdatert med neste høyere nummer og dato.</a:t>
            </a:r>
          </a:p>
          <a:p>
            <a:r>
              <a:rPr lang="nb-NO" dirty="0"/>
              <a:t>Fjerning gjøres ved sletting av </a:t>
            </a:r>
            <a:r>
              <a:rPr lang="nb-NO" i="1" dirty="0">
                <a:solidFill>
                  <a:schemeClr val="accent5">
                    <a:lumMod val="75000"/>
                  </a:schemeClr>
                </a:solidFill>
              </a:rPr>
              <a:t>Leg </a:t>
            </a:r>
            <a:r>
              <a:rPr lang="nb-NO" i="1" dirty="0" err="1">
                <a:solidFill>
                  <a:schemeClr val="accent5">
                    <a:lumMod val="75000"/>
                  </a:schemeClr>
                </a:solidFill>
              </a:rPr>
              <a:t>nr</a:t>
            </a:r>
            <a:r>
              <a:rPr lang="nb-NO" b="1" dirty="0">
                <a:solidFill>
                  <a:srgbClr val="C00000"/>
                </a:solidFill>
              </a:rPr>
              <a:t> </a:t>
            </a:r>
            <a:r>
              <a:rPr lang="nb-NO" dirty="0"/>
              <a:t>og </a:t>
            </a:r>
            <a:r>
              <a:rPr lang="nb-NO" i="1" dirty="0">
                <a:solidFill>
                  <a:schemeClr val="accent5">
                    <a:lumMod val="75000"/>
                  </a:schemeClr>
                </a:solidFill>
              </a:rPr>
              <a:t>Utstedt dato</a:t>
            </a:r>
            <a:r>
              <a:rPr lang="nb-NO" dirty="0"/>
              <a:t>. </a:t>
            </a: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7" name="Bilde 6" descr="Et bilde som inneholder skjermbilde&#10;&#10;Beskrivelse som er generert med svært høy visshet">
            <a:extLst>
              <a:ext uri="{FF2B5EF4-FFF2-40B4-BE49-F238E27FC236}">
                <a16:creationId xmlns:a16="http://schemas.microsoft.com/office/drawing/2014/main" id="{1EF97065-0F88-4CB5-84C0-378273B89981}"/>
              </a:ext>
            </a:extLst>
          </p:cNvPr>
          <p:cNvPicPr>
            <a:picLocks noChangeAspect="1"/>
          </p:cNvPicPr>
          <p:nvPr/>
        </p:nvPicPr>
        <p:blipFill>
          <a:blip r:embed="rId3"/>
          <a:stretch>
            <a:fillRect/>
          </a:stretch>
        </p:blipFill>
        <p:spPr>
          <a:xfrm>
            <a:off x="7176000" y="2192426"/>
            <a:ext cx="3780000" cy="3803924"/>
          </a:xfrm>
          <a:prstGeom prst="rect">
            <a:avLst/>
          </a:prstGeom>
        </p:spPr>
      </p:pic>
      <p:cxnSp>
        <p:nvCxnSpPr>
          <p:cNvPr id="9" name="Rett pilkobling 8">
            <a:extLst>
              <a:ext uri="{FF2B5EF4-FFF2-40B4-BE49-F238E27FC236}">
                <a16:creationId xmlns:a16="http://schemas.microsoft.com/office/drawing/2014/main" id="{DAD82567-8972-4B38-BF0E-56D2F8E42B29}"/>
              </a:ext>
            </a:extLst>
          </p:cNvPr>
          <p:cNvCxnSpPr>
            <a:cxnSpLocks/>
          </p:cNvCxnSpPr>
          <p:nvPr/>
        </p:nvCxnSpPr>
        <p:spPr>
          <a:xfrm flipV="1">
            <a:off x="5250454" y="4679513"/>
            <a:ext cx="3360146" cy="251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a:extLst>
              <a:ext uri="{FF2B5EF4-FFF2-40B4-BE49-F238E27FC236}">
                <a16:creationId xmlns:a16="http://schemas.microsoft.com/office/drawing/2014/main" id="{F84A12FE-707F-48A0-BF40-1B3DCA1C9C2B}"/>
              </a:ext>
            </a:extLst>
          </p:cNvPr>
          <p:cNvCxnSpPr>
            <a:cxnSpLocks/>
          </p:cNvCxnSpPr>
          <p:nvPr/>
        </p:nvCxnSpPr>
        <p:spPr>
          <a:xfrm flipV="1">
            <a:off x="2676000" y="4931400"/>
            <a:ext cx="6120000" cy="275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tt pilkobling 14">
            <a:extLst>
              <a:ext uri="{FF2B5EF4-FFF2-40B4-BE49-F238E27FC236}">
                <a16:creationId xmlns:a16="http://schemas.microsoft.com/office/drawing/2014/main" id="{E3702E2C-C65E-4302-BC8C-F699FBCACCEF}"/>
              </a:ext>
            </a:extLst>
          </p:cNvPr>
          <p:cNvCxnSpPr>
            <a:cxnSpLocks/>
          </p:cNvCxnSpPr>
          <p:nvPr/>
        </p:nvCxnSpPr>
        <p:spPr>
          <a:xfrm>
            <a:off x="5556000" y="3542675"/>
            <a:ext cx="3568155" cy="2023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0FB9EE-1D3A-4686-8E8D-9EC8F74A2836}"/>
              </a:ext>
            </a:extLst>
          </p:cNvPr>
          <p:cNvCxnSpPr>
            <a:cxnSpLocks/>
          </p:cNvCxnSpPr>
          <p:nvPr/>
        </p:nvCxnSpPr>
        <p:spPr>
          <a:xfrm>
            <a:off x="5736000" y="817062"/>
            <a:ext cx="5040000" cy="75448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Action Button: Go Home 13">
            <a:hlinkClick r:id="rId4" action="ppaction://hlinksldjump" highlightClick="1"/>
            <a:extLst>
              <a:ext uri="{FF2B5EF4-FFF2-40B4-BE49-F238E27FC236}">
                <a16:creationId xmlns:a16="http://schemas.microsoft.com/office/drawing/2014/main" id="{08EC05A6-4D69-463A-A41A-3D7F69FA97F0}"/>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FD53AA9F-3991-4BD6-9BE3-56E3BC4854D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Back or Previous 16">
            <a:hlinkClick r:id="" action="ppaction://hlinkshowjump?jump=previousslide" highlightClick="1"/>
            <a:extLst>
              <a:ext uri="{FF2B5EF4-FFF2-40B4-BE49-F238E27FC236}">
                <a16:creationId xmlns:a16="http://schemas.microsoft.com/office/drawing/2014/main" id="{892BF7F1-05EF-4881-8D5E-3FC96724CB8A}"/>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28820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B00DE006-AB38-4D2A-83E7-9FE2759435D9}"/>
              </a:ext>
            </a:extLst>
          </p:cNvPr>
          <p:cNvPicPr>
            <a:picLocks noChangeAspect="1"/>
          </p:cNvPicPr>
          <p:nvPr/>
        </p:nvPicPr>
        <p:blipFill>
          <a:blip r:embed="rId2"/>
          <a:stretch>
            <a:fillRect/>
          </a:stretch>
        </p:blipFill>
        <p:spPr>
          <a:xfrm>
            <a:off x="9124155" y="75925"/>
            <a:ext cx="2785939" cy="2219531"/>
          </a:xfrm>
          <a:prstGeom prst="rect">
            <a:avLst/>
          </a:prstGeom>
        </p:spPr>
      </p:pic>
      <p:pic>
        <p:nvPicPr>
          <p:cNvPr id="9" name="Bilde 8" descr="Et bilde som inneholder skjermbilde&#10;&#10;Beskrivelse som er generert med svært høy visshet">
            <a:extLst>
              <a:ext uri="{FF2B5EF4-FFF2-40B4-BE49-F238E27FC236}">
                <a16:creationId xmlns:a16="http://schemas.microsoft.com/office/drawing/2014/main" id="{7CA2A76C-B74A-4087-B09C-FD7A426CE4AB}"/>
              </a:ext>
            </a:extLst>
          </p:cNvPr>
          <p:cNvPicPr>
            <a:picLocks noChangeAspect="1"/>
          </p:cNvPicPr>
          <p:nvPr/>
        </p:nvPicPr>
        <p:blipFill>
          <a:blip r:embed="rId3"/>
          <a:stretch>
            <a:fillRect/>
          </a:stretch>
        </p:blipFill>
        <p:spPr>
          <a:xfrm>
            <a:off x="8076000" y="2557519"/>
            <a:ext cx="3718455" cy="3774373"/>
          </a:xfrm>
          <a:prstGeom prst="rect">
            <a:avLst/>
          </a:prstGeom>
        </p:spPr>
      </p:pic>
      <p:sp>
        <p:nvSpPr>
          <p:cNvPr id="2" name="Tittel 1">
            <a:extLst>
              <a:ext uri="{FF2B5EF4-FFF2-40B4-BE49-F238E27FC236}">
                <a16:creationId xmlns:a16="http://schemas.microsoft.com/office/drawing/2014/main" id="{D8CC4C58-2872-4AD7-BD58-D43EF18C7762}"/>
              </a:ext>
            </a:extLst>
          </p:cNvPr>
          <p:cNvSpPr>
            <a:spLocks noGrp="1"/>
          </p:cNvSpPr>
          <p:nvPr>
            <p:ph type="title"/>
          </p:nvPr>
        </p:nvSpPr>
        <p:spPr/>
        <p:txBody>
          <a:bodyPr/>
          <a:lstStyle/>
          <a:p>
            <a:r>
              <a:rPr lang="nb-NO" dirty="0"/>
              <a:t>Parkeringsoblater</a:t>
            </a:r>
          </a:p>
        </p:txBody>
      </p:sp>
      <p:sp>
        <p:nvSpPr>
          <p:cNvPr id="4" name="Plassholder for bunntekst 3">
            <a:extLst>
              <a:ext uri="{FF2B5EF4-FFF2-40B4-BE49-F238E27FC236}">
                <a16:creationId xmlns:a16="http://schemas.microsoft.com/office/drawing/2014/main" id="{B3B47F3D-9BFD-4097-86CD-671F04230FD4}"/>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ECDDDA04-C9B1-4FA3-8F78-6932FD434A7A}"/>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Plassholder for innhold 2">
            <a:extLst>
              <a:ext uri="{FF2B5EF4-FFF2-40B4-BE49-F238E27FC236}">
                <a16:creationId xmlns:a16="http://schemas.microsoft.com/office/drawing/2014/main" id="{358A0E9B-929D-48C0-92E0-5B2613DD466D}"/>
              </a:ext>
            </a:extLst>
          </p:cNvPr>
          <p:cNvSpPr txBox="1">
            <a:spLocks/>
          </p:cNvSpPr>
          <p:nvPr/>
        </p:nvSpPr>
        <p:spPr>
          <a:xfrm>
            <a:off x="838200" y="1825625"/>
            <a:ext cx="5077800" cy="3763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a:t>Produksjon av parkeringsoblater utføres utenfor </a:t>
            </a:r>
            <a:r>
              <a:rPr lang="nb-NO" dirty="0" err="1"/>
              <a:t>AdmDB</a:t>
            </a:r>
            <a:r>
              <a:rPr lang="nb-NO" dirty="0"/>
              <a:t>.</a:t>
            </a:r>
          </a:p>
          <a:p>
            <a:r>
              <a:rPr lang="nb-NO" dirty="0"/>
              <a:t>Det holdes oversikt i </a:t>
            </a:r>
            <a:r>
              <a:rPr lang="nb-NO" dirty="0" err="1"/>
              <a:t>AdmDB</a:t>
            </a:r>
            <a:r>
              <a:rPr lang="nb-NO" dirty="0"/>
              <a:t> over hvem som har fått, hvilket </a:t>
            </a:r>
            <a:r>
              <a:rPr lang="nb-NO" dirty="0" err="1"/>
              <a:t>nr</a:t>
            </a:r>
            <a:r>
              <a:rPr lang="nb-NO" dirty="0"/>
              <a:t> og når. </a:t>
            </a:r>
          </a:p>
          <a:p>
            <a:r>
              <a:rPr lang="nb-NO" dirty="0"/>
              <a:t>Regnskapsføring av nytt utstedt oblat gjøres ved å trykke på knappen </a:t>
            </a:r>
            <a:r>
              <a:rPr lang="nb-NO" i="1" dirty="0">
                <a:solidFill>
                  <a:schemeClr val="accent5">
                    <a:lumMod val="75000"/>
                  </a:schemeClr>
                </a:solidFill>
              </a:rPr>
              <a:t>Utsted nytt oblat til medlem</a:t>
            </a:r>
            <a:r>
              <a:rPr lang="nb-NO" dirty="0"/>
              <a:t>, og deretter velge medlem på samme måte som bl.a. vist i skjermbildet på side 16. Alle data for medlemmet blir oppdatert med neste høyere nummer og dato.</a:t>
            </a:r>
          </a:p>
          <a:p>
            <a:r>
              <a:rPr lang="nb-NO" dirty="0"/>
              <a:t>Fjerning gjøres ved sletting av </a:t>
            </a:r>
            <a:r>
              <a:rPr lang="nb-NO" i="1" dirty="0">
                <a:solidFill>
                  <a:schemeClr val="accent5">
                    <a:lumMod val="75000"/>
                  </a:schemeClr>
                </a:solidFill>
              </a:rPr>
              <a:t>Oblat </a:t>
            </a:r>
            <a:r>
              <a:rPr lang="nb-NO" i="1" dirty="0" err="1">
                <a:solidFill>
                  <a:schemeClr val="accent5">
                    <a:lumMod val="75000"/>
                  </a:schemeClr>
                </a:solidFill>
              </a:rPr>
              <a:t>nr</a:t>
            </a:r>
            <a:r>
              <a:rPr lang="nb-NO" b="1" dirty="0">
                <a:solidFill>
                  <a:srgbClr val="C00000"/>
                </a:solidFill>
              </a:rPr>
              <a:t> </a:t>
            </a:r>
            <a:r>
              <a:rPr lang="nb-NO" dirty="0"/>
              <a:t>og </a:t>
            </a:r>
            <a:r>
              <a:rPr lang="nb-NO" i="1" dirty="0">
                <a:solidFill>
                  <a:schemeClr val="accent5">
                    <a:lumMod val="75000"/>
                  </a:schemeClr>
                </a:solidFill>
              </a:rPr>
              <a:t>Utstedt dato</a:t>
            </a:r>
            <a:r>
              <a:rPr lang="nb-NO" dirty="0"/>
              <a:t>. </a:t>
            </a:r>
          </a:p>
        </p:txBody>
      </p:sp>
      <p:cxnSp>
        <p:nvCxnSpPr>
          <p:cNvPr id="7" name="Rett pilkobling 6">
            <a:extLst>
              <a:ext uri="{FF2B5EF4-FFF2-40B4-BE49-F238E27FC236}">
                <a16:creationId xmlns:a16="http://schemas.microsoft.com/office/drawing/2014/main" id="{D7CBF467-3257-4918-8FC8-2F755444079C}"/>
              </a:ext>
            </a:extLst>
          </p:cNvPr>
          <p:cNvCxnSpPr>
            <a:cxnSpLocks/>
          </p:cNvCxnSpPr>
          <p:nvPr/>
        </p:nvCxnSpPr>
        <p:spPr>
          <a:xfrm>
            <a:off x="5556000" y="3542675"/>
            <a:ext cx="4140000" cy="25412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a:extLst>
              <a:ext uri="{FF2B5EF4-FFF2-40B4-BE49-F238E27FC236}">
                <a16:creationId xmlns:a16="http://schemas.microsoft.com/office/drawing/2014/main" id="{CA59D11A-BFFD-422B-8707-4F333239C104}"/>
              </a:ext>
            </a:extLst>
          </p:cNvPr>
          <p:cNvCxnSpPr>
            <a:cxnSpLocks/>
          </p:cNvCxnSpPr>
          <p:nvPr/>
        </p:nvCxnSpPr>
        <p:spPr>
          <a:xfrm flipV="1">
            <a:off x="5597495" y="4736350"/>
            <a:ext cx="3738505" cy="220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tt pilkobling 14">
            <a:extLst>
              <a:ext uri="{FF2B5EF4-FFF2-40B4-BE49-F238E27FC236}">
                <a16:creationId xmlns:a16="http://schemas.microsoft.com/office/drawing/2014/main" id="{6797FBCB-DE2C-43A1-9A92-A399D65DC4AE}"/>
              </a:ext>
            </a:extLst>
          </p:cNvPr>
          <p:cNvCxnSpPr>
            <a:cxnSpLocks/>
          </p:cNvCxnSpPr>
          <p:nvPr/>
        </p:nvCxnSpPr>
        <p:spPr>
          <a:xfrm flipV="1">
            <a:off x="3036000" y="3315325"/>
            <a:ext cx="6840000" cy="1913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17D70F-EF05-421C-B1BA-D522C600A50B}"/>
              </a:ext>
            </a:extLst>
          </p:cNvPr>
          <p:cNvCxnSpPr>
            <a:cxnSpLocks/>
          </p:cNvCxnSpPr>
          <p:nvPr/>
        </p:nvCxnSpPr>
        <p:spPr>
          <a:xfrm>
            <a:off x="5600298" y="1081987"/>
            <a:ext cx="5175702" cy="74363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Action Button: Go Home 12">
            <a:hlinkClick r:id="rId4" action="ppaction://hlinksldjump" highlightClick="1"/>
            <a:extLst>
              <a:ext uri="{FF2B5EF4-FFF2-40B4-BE49-F238E27FC236}">
                <a16:creationId xmlns:a16="http://schemas.microsoft.com/office/drawing/2014/main" id="{A9BBA88B-9034-4676-A780-278E91D033D4}"/>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9CB86948-181C-4BB8-A6E8-25CC90447FD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EE80D33A-02D3-409C-9C2C-7B9CC49EB4E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6749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D5A262FA-B5C6-41AF-A9D1-BED502C01663}"/>
              </a:ext>
            </a:extLst>
          </p:cNvPr>
          <p:cNvPicPr>
            <a:picLocks noChangeAspect="1"/>
          </p:cNvPicPr>
          <p:nvPr/>
        </p:nvPicPr>
        <p:blipFill>
          <a:blip r:embed="rId2"/>
          <a:stretch>
            <a:fillRect/>
          </a:stretch>
        </p:blipFill>
        <p:spPr>
          <a:xfrm>
            <a:off x="8832855" y="369000"/>
            <a:ext cx="2785939" cy="2219531"/>
          </a:xfrm>
          <a:prstGeom prst="rect">
            <a:avLst/>
          </a:prstGeom>
        </p:spPr>
      </p:pic>
      <p:pic>
        <p:nvPicPr>
          <p:cNvPr id="8" name="Bilde 7" descr="Et bilde som inneholder skjermbilde&#10;&#10;Beskrivelse som er generert med svært høy visshet">
            <a:extLst>
              <a:ext uri="{FF2B5EF4-FFF2-40B4-BE49-F238E27FC236}">
                <a16:creationId xmlns:a16="http://schemas.microsoft.com/office/drawing/2014/main" id="{76A44432-2B45-45E6-9911-EB261729E945}"/>
              </a:ext>
            </a:extLst>
          </p:cNvPr>
          <p:cNvPicPr>
            <a:picLocks noChangeAspect="1"/>
          </p:cNvPicPr>
          <p:nvPr/>
        </p:nvPicPr>
        <p:blipFill>
          <a:blip r:embed="rId3"/>
          <a:stretch>
            <a:fillRect/>
          </a:stretch>
        </p:blipFill>
        <p:spPr>
          <a:xfrm>
            <a:off x="5489554" y="3123354"/>
            <a:ext cx="6582435" cy="3232996"/>
          </a:xfrm>
          <a:prstGeom prst="rect">
            <a:avLst/>
          </a:prstGeom>
        </p:spPr>
      </p:pic>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10515600" cy="903875"/>
          </a:xfrm>
        </p:spPr>
        <p:txBody>
          <a:bodyPr/>
          <a:lstStyle/>
          <a:p>
            <a:r>
              <a:rPr lang="nb-NO" dirty="0"/>
              <a:t>Utlånte nøkler</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478200" y="1722619"/>
            <a:ext cx="5077800" cy="3763375"/>
          </a:xfrm>
        </p:spPr>
        <p:txBody>
          <a:bodyPr>
            <a:normAutofit fontScale="85000" lnSpcReduction="20000"/>
          </a:bodyPr>
          <a:lstStyle/>
          <a:p>
            <a:r>
              <a:rPr lang="nb-NO" dirty="0"/>
              <a:t>Det holdes oversikt i </a:t>
            </a:r>
            <a:r>
              <a:rPr lang="nb-NO" dirty="0" err="1"/>
              <a:t>AdmDB</a:t>
            </a:r>
            <a:r>
              <a:rPr lang="nb-NO" dirty="0"/>
              <a:t> over hvem som har fått låne nøkler, hva slags, hvilket </a:t>
            </a:r>
            <a:r>
              <a:rPr lang="nb-NO" dirty="0" err="1"/>
              <a:t>nr</a:t>
            </a:r>
            <a:r>
              <a:rPr lang="nb-NO" dirty="0"/>
              <a:t> og når. </a:t>
            </a:r>
          </a:p>
          <a:p>
            <a:r>
              <a:rPr lang="nb-NO" dirty="0"/>
              <a:t>Regnskapsføring av nytt utlån gjøres ved å trykke på knappen </a:t>
            </a:r>
            <a:r>
              <a:rPr lang="nb-NO" i="1" dirty="0">
                <a:solidFill>
                  <a:schemeClr val="accent5">
                    <a:lumMod val="75000"/>
                  </a:schemeClr>
                </a:solidFill>
              </a:rPr>
              <a:t>Legg til</a:t>
            </a:r>
            <a:r>
              <a:rPr lang="nb-NO" dirty="0"/>
              <a:t>, og deretter velge medlem på samme måte som bl.a. vist i forrige skjermbilde. Alle data for medlemmet blir oppdatert med anført dato.</a:t>
            </a:r>
          </a:p>
          <a:p>
            <a:r>
              <a:rPr lang="nb-NO" dirty="0"/>
              <a:t>Fjerning gjøres ved å velge rad og deretter trykke knappen </a:t>
            </a:r>
            <a:r>
              <a:rPr lang="nb-NO" i="1" dirty="0">
                <a:solidFill>
                  <a:schemeClr val="accent5">
                    <a:lumMod val="75000"/>
                  </a:schemeClr>
                </a:solidFill>
              </a:rPr>
              <a:t>Slette (tilbakelevert). </a:t>
            </a: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32</a:t>
            </a:fld>
            <a:endParaRPr lang="en-US" dirty="0"/>
          </a:p>
        </p:txBody>
      </p:sp>
      <p:cxnSp>
        <p:nvCxnSpPr>
          <p:cNvPr id="9" name="Rett pilkobling 8">
            <a:extLst>
              <a:ext uri="{FF2B5EF4-FFF2-40B4-BE49-F238E27FC236}">
                <a16:creationId xmlns:a16="http://schemas.microsoft.com/office/drawing/2014/main" id="{DAD82567-8972-4B38-BF0E-56D2F8E42B29}"/>
              </a:ext>
            </a:extLst>
          </p:cNvPr>
          <p:cNvCxnSpPr>
            <a:cxnSpLocks/>
          </p:cNvCxnSpPr>
          <p:nvPr/>
        </p:nvCxnSpPr>
        <p:spPr>
          <a:xfrm>
            <a:off x="4719746" y="5049000"/>
            <a:ext cx="4436254" cy="10489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tt pilkobling 14">
            <a:extLst>
              <a:ext uri="{FF2B5EF4-FFF2-40B4-BE49-F238E27FC236}">
                <a16:creationId xmlns:a16="http://schemas.microsoft.com/office/drawing/2014/main" id="{E3702E2C-C65E-4302-BC8C-F699FBCACCEF}"/>
              </a:ext>
            </a:extLst>
          </p:cNvPr>
          <p:cNvCxnSpPr>
            <a:cxnSpLocks/>
          </p:cNvCxnSpPr>
          <p:nvPr/>
        </p:nvCxnSpPr>
        <p:spPr>
          <a:xfrm>
            <a:off x="4719746" y="3154539"/>
            <a:ext cx="2636254" cy="289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E3C96C-9135-43CA-B677-72B753646F74}"/>
              </a:ext>
            </a:extLst>
          </p:cNvPr>
          <p:cNvCxnSpPr>
            <a:cxnSpLocks/>
          </p:cNvCxnSpPr>
          <p:nvPr/>
        </p:nvCxnSpPr>
        <p:spPr>
          <a:xfrm>
            <a:off x="4476000" y="811060"/>
            <a:ext cx="5940000" cy="71635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Action Button: Go Home 12">
            <a:hlinkClick r:id="rId4" action="ppaction://hlinksldjump" highlightClick="1"/>
            <a:extLst>
              <a:ext uri="{FF2B5EF4-FFF2-40B4-BE49-F238E27FC236}">
                <a16:creationId xmlns:a16="http://schemas.microsoft.com/office/drawing/2014/main" id="{9D3509F0-7DC2-46CF-ABC2-40083CDD23AC}"/>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272B9648-F62D-4762-AD5C-3F7412F66B7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21A9F3C8-9916-4779-B38E-787169B36C33}"/>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5886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DC2E3AF6-37B5-4BDF-B976-4A1AEC71D372}"/>
              </a:ext>
            </a:extLst>
          </p:cNvPr>
          <p:cNvPicPr>
            <a:picLocks noChangeAspect="1"/>
          </p:cNvPicPr>
          <p:nvPr/>
        </p:nvPicPr>
        <p:blipFill>
          <a:blip r:embed="rId2"/>
          <a:stretch>
            <a:fillRect/>
          </a:stretch>
        </p:blipFill>
        <p:spPr>
          <a:xfrm>
            <a:off x="9113278" y="279945"/>
            <a:ext cx="2785939" cy="22195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642A932-327D-40F3-8927-18ED278A52DB}"/>
              </a:ext>
            </a:extLst>
          </p:cNvPr>
          <p:cNvPicPr>
            <a:picLocks noChangeAspect="1"/>
          </p:cNvPicPr>
          <p:nvPr/>
        </p:nvPicPr>
        <p:blipFill>
          <a:blip r:embed="rId3"/>
          <a:stretch>
            <a:fillRect/>
          </a:stretch>
        </p:blipFill>
        <p:spPr>
          <a:xfrm>
            <a:off x="5916000" y="2829952"/>
            <a:ext cx="5266667" cy="2219048"/>
          </a:xfrm>
          <a:prstGeom prst="rect">
            <a:avLst/>
          </a:prstGeom>
        </p:spPr>
      </p:pic>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10515600" cy="903875"/>
          </a:xfrm>
        </p:spPr>
        <p:txBody>
          <a:bodyPr/>
          <a:lstStyle/>
          <a:p>
            <a:r>
              <a:rPr lang="nb-NO" dirty="0"/>
              <a:t>Effekter for utlån til medlemmene</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478200" y="1722619"/>
            <a:ext cx="5077800" cy="3763375"/>
          </a:xfrm>
        </p:spPr>
        <p:txBody>
          <a:bodyPr>
            <a:normAutofit fontScale="92500" lnSpcReduction="20000"/>
          </a:bodyPr>
          <a:lstStyle/>
          <a:p>
            <a:r>
              <a:rPr lang="nb-NO" dirty="0"/>
              <a:t>Det holdes oversikt i </a:t>
            </a:r>
            <a:r>
              <a:rPr lang="nb-NO" dirty="0" err="1"/>
              <a:t>AdmDB</a:t>
            </a:r>
            <a:r>
              <a:rPr lang="nb-NO" dirty="0"/>
              <a:t> over hvilke effekter som fartøylaget har for utlån. </a:t>
            </a:r>
          </a:p>
          <a:p>
            <a:r>
              <a:rPr lang="nb-NO" dirty="0">
                <a:solidFill>
                  <a:srgbClr val="FF0000"/>
                </a:solidFill>
              </a:rPr>
              <a:t>NB!</a:t>
            </a:r>
            <a:r>
              <a:rPr lang="nb-NO" dirty="0"/>
              <a:t> Regnskapsføring av nytt utlån til et medlem gjøres i skjermbildet for medlemmer, under fartøysdata.</a:t>
            </a:r>
          </a:p>
          <a:p>
            <a:r>
              <a:rPr lang="nb-NO" dirty="0"/>
              <a:t>Innlegging av en ny type effekter skjer ved å trykke knappen </a:t>
            </a:r>
            <a:r>
              <a:rPr lang="nb-NO" dirty="0">
                <a:solidFill>
                  <a:schemeClr val="accent5">
                    <a:lumMod val="75000"/>
                  </a:schemeClr>
                </a:solidFill>
              </a:rPr>
              <a:t>Ny effekt</a:t>
            </a:r>
            <a:r>
              <a:rPr lang="nb-NO" dirty="0"/>
              <a:t>. Fjerning gjøres ved å velge rad og deretter trykke knappen "</a:t>
            </a:r>
            <a:r>
              <a:rPr lang="nb-NO" dirty="0" err="1"/>
              <a:t>Delete</a:t>
            </a:r>
            <a:r>
              <a:rPr lang="nb-NO" dirty="0"/>
              <a:t>" på PC-tastaturet.</a:t>
            </a:r>
            <a:r>
              <a:rPr lang="nb-NO" i="1" dirty="0">
                <a:solidFill>
                  <a:schemeClr val="accent5">
                    <a:lumMod val="75000"/>
                  </a:schemeClr>
                </a:solidFill>
              </a:rPr>
              <a:t> </a:t>
            </a: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cxnSp>
        <p:nvCxnSpPr>
          <p:cNvPr id="15" name="Rett pilkobling 14">
            <a:extLst>
              <a:ext uri="{FF2B5EF4-FFF2-40B4-BE49-F238E27FC236}">
                <a16:creationId xmlns:a16="http://schemas.microsoft.com/office/drawing/2014/main" id="{E3702E2C-C65E-4302-BC8C-F699FBCACCEF}"/>
              </a:ext>
            </a:extLst>
          </p:cNvPr>
          <p:cNvCxnSpPr>
            <a:cxnSpLocks/>
          </p:cNvCxnSpPr>
          <p:nvPr/>
        </p:nvCxnSpPr>
        <p:spPr>
          <a:xfrm>
            <a:off x="4836000" y="4329000"/>
            <a:ext cx="3240000" cy="54000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Callout: Line 12">
            <a:extLst>
              <a:ext uri="{FF2B5EF4-FFF2-40B4-BE49-F238E27FC236}">
                <a16:creationId xmlns:a16="http://schemas.microsoft.com/office/drawing/2014/main" id="{DB2B151B-EF91-4B58-9E6B-392AE879AD1D}"/>
              </a:ext>
            </a:extLst>
          </p:cNvPr>
          <p:cNvSpPr/>
          <p:nvPr/>
        </p:nvSpPr>
        <p:spPr>
          <a:xfrm>
            <a:off x="7967790" y="5133595"/>
            <a:ext cx="4114800" cy="1354186"/>
          </a:xfrm>
          <a:prstGeom prst="borderCallout1">
            <a:avLst>
              <a:gd name="adj1" fmla="val 29986"/>
              <a:gd name="adj2" fmla="val -1574"/>
              <a:gd name="adj3" fmla="val -84135"/>
              <a:gd name="adj4" fmla="val -6842"/>
            </a:avLst>
          </a:prstGeom>
          <a:solidFill>
            <a:schemeClr val="accent2">
              <a:lumMod val="20000"/>
              <a:lumOff val="80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rgbClr val="FF0000"/>
                </a:solidFill>
              </a:rPr>
              <a:t>NB! En effekt består av BÅDE effektens navn OG størrelse.</a:t>
            </a:r>
          </a:p>
          <a:p>
            <a:pPr algn="ctr"/>
            <a:r>
              <a:rPr lang="nb-NO" dirty="0">
                <a:solidFill>
                  <a:srgbClr val="FF0000"/>
                </a:solidFill>
              </a:rPr>
              <a:t>Mao, en jakke som finnes i flere størrelser MÅ skrives inn en gang pr størrelse!</a:t>
            </a:r>
          </a:p>
        </p:txBody>
      </p:sp>
      <p:cxnSp>
        <p:nvCxnSpPr>
          <p:cNvPr id="11" name="Straight Arrow Connector 10">
            <a:extLst>
              <a:ext uri="{FF2B5EF4-FFF2-40B4-BE49-F238E27FC236}">
                <a16:creationId xmlns:a16="http://schemas.microsoft.com/office/drawing/2014/main" id="{28950289-3B00-4108-A88B-2D20C7E4CB9D}"/>
              </a:ext>
            </a:extLst>
          </p:cNvPr>
          <p:cNvCxnSpPr>
            <a:cxnSpLocks/>
          </p:cNvCxnSpPr>
          <p:nvPr/>
        </p:nvCxnSpPr>
        <p:spPr>
          <a:xfrm>
            <a:off x="8256000" y="1089000"/>
            <a:ext cx="2700000" cy="10800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Action Button: Go Home 11">
            <a:hlinkClick r:id="rId4" action="ppaction://hlinksldjump" highlightClick="1"/>
            <a:extLst>
              <a:ext uri="{FF2B5EF4-FFF2-40B4-BE49-F238E27FC236}">
                <a16:creationId xmlns:a16="http://schemas.microsoft.com/office/drawing/2014/main" id="{563242D9-9E05-4AE2-BAB0-D159072D8CE4}"/>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6591B36C-12E0-45BE-8928-E24FACE48708}"/>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B88771EF-44C5-4130-A4F0-3A4293B1650C}"/>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93466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3FA58938-B403-4639-A003-DADC456E140D}"/>
              </a:ext>
            </a:extLst>
          </p:cNvPr>
          <p:cNvPicPr>
            <a:picLocks noChangeAspect="1"/>
          </p:cNvPicPr>
          <p:nvPr/>
        </p:nvPicPr>
        <p:blipFill>
          <a:blip r:embed="rId2"/>
          <a:stretch>
            <a:fillRect/>
          </a:stretch>
        </p:blipFill>
        <p:spPr>
          <a:xfrm>
            <a:off x="9082163" y="283306"/>
            <a:ext cx="2785939" cy="221953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E4B966-2A62-46AF-AA81-13CE701A967E}"/>
              </a:ext>
            </a:extLst>
          </p:cNvPr>
          <p:cNvPicPr>
            <a:picLocks noChangeAspect="1"/>
          </p:cNvPicPr>
          <p:nvPr/>
        </p:nvPicPr>
        <p:blipFill>
          <a:blip r:embed="rId3"/>
          <a:stretch>
            <a:fillRect/>
          </a:stretch>
        </p:blipFill>
        <p:spPr>
          <a:xfrm>
            <a:off x="1518000" y="4277767"/>
            <a:ext cx="9156000" cy="2261145"/>
          </a:xfrm>
          <a:prstGeom prst="rect">
            <a:avLst/>
          </a:prstGeom>
        </p:spPr>
      </p:pic>
      <p:cxnSp>
        <p:nvCxnSpPr>
          <p:cNvPr id="19" name="Straight Arrow Connector 18">
            <a:extLst>
              <a:ext uri="{FF2B5EF4-FFF2-40B4-BE49-F238E27FC236}">
                <a16:creationId xmlns:a16="http://schemas.microsoft.com/office/drawing/2014/main" id="{08B6B9D8-2C2B-47F7-B8F6-B457482D0A27}"/>
              </a:ext>
            </a:extLst>
          </p:cNvPr>
          <p:cNvCxnSpPr>
            <a:cxnSpLocks/>
          </p:cNvCxnSpPr>
          <p:nvPr/>
        </p:nvCxnSpPr>
        <p:spPr>
          <a:xfrm>
            <a:off x="5916000" y="2565015"/>
            <a:ext cx="0" cy="230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8497800" cy="1119891"/>
          </a:xfrm>
        </p:spPr>
        <p:txBody>
          <a:bodyPr>
            <a:normAutofit fontScale="90000"/>
          </a:bodyPr>
          <a:lstStyle/>
          <a:p>
            <a:r>
              <a:rPr lang="nb-NO" dirty="0"/>
              <a:t>Oversikt over medlemmenes kompetanse</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698400" y="1809000"/>
            <a:ext cx="7957800" cy="3390473"/>
          </a:xfrm>
        </p:spPr>
        <p:txBody>
          <a:bodyPr>
            <a:normAutofit/>
          </a:bodyPr>
          <a:lstStyle/>
          <a:p>
            <a:r>
              <a:rPr lang="nb-NO" dirty="0"/>
              <a:t>Det holdes oversikt i </a:t>
            </a:r>
            <a:r>
              <a:rPr lang="nb-NO" dirty="0" err="1"/>
              <a:t>AdmDB</a:t>
            </a:r>
            <a:r>
              <a:rPr lang="nb-NO" dirty="0"/>
              <a:t> over hvem som har hva slags kompetanse. Totaler vises oppsummert.</a:t>
            </a:r>
          </a:p>
          <a:p>
            <a:r>
              <a:rPr lang="nb-NO" dirty="0"/>
              <a:t>Oppdatering skjer kun gjennom endringer for hver enkelt person.</a:t>
            </a:r>
            <a:endParaRPr lang="nb-NO" i="1" dirty="0">
              <a:solidFill>
                <a:schemeClr val="accent5">
                  <a:lumMod val="75000"/>
                </a:schemeClr>
              </a:solidFill>
            </a:endParaRP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13" name="Callout: Line 12">
            <a:extLst>
              <a:ext uri="{FF2B5EF4-FFF2-40B4-BE49-F238E27FC236}">
                <a16:creationId xmlns:a16="http://schemas.microsoft.com/office/drawing/2014/main" id="{DB2B151B-EF91-4B58-9E6B-392AE879AD1D}"/>
              </a:ext>
            </a:extLst>
          </p:cNvPr>
          <p:cNvSpPr/>
          <p:nvPr/>
        </p:nvSpPr>
        <p:spPr>
          <a:xfrm>
            <a:off x="9336000" y="3467330"/>
            <a:ext cx="2246400" cy="501670"/>
          </a:xfrm>
          <a:prstGeom prst="borderCallout1">
            <a:avLst>
              <a:gd name="adj1" fmla="val 104998"/>
              <a:gd name="adj2" fmla="val 45545"/>
              <a:gd name="adj3" fmla="val 218070"/>
              <a:gd name="adj4" fmla="val -41129"/>
            </a:avLst>
          </a:prstGeom>
          <a:solidFill>
            <a:schemeClr val="accent2">
              <a:lumMod val="20000"/>
              <a:lumOff val="80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chemeClr val="accent5">
                    <a:lumMod val="75000"/>
                  </a:schemeClr>
                </a:solidFill>
              </a:rPr>
              <a:t>Du kan velge hva slags kompetanse her</a:t>
            </a:r>
          </a:p>
        </p:txBody>
      </p:sp>
      <p:cxnSp>
        <p:nvCxnSpPr>
          <p:cNvPr id="12" name="Straight Arrow Connector 11">
            <a:extLst>
              <a:ext uri="{FF2B5EF4-FFF2-40B4-BE49-F238E27FC236}">
                <a16:creationId xmlns:a16="http://schemas.microsoft.com/office/drawing/2014/main" id="{B1D7B10D-0865-4773-8833-2E2A8CFB6636}"/>
              </a:ext>
            </a:extLst>
          </p:cNvPr>
          <p:cNvCxnSpPr>
            <a:cxnSpLocks/>
          </p:cNvCxnSpPr>
          <p:nvPr/>
        </p:nvCxnSpPr>
        <p:spPr>
          <a:xfrm>
            <a:off x="5196000" y="909000"/>
            <a:ext cx="4140000" cy="3600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Callout: Line 17">
            <a:extLst>
              <a:ext uri="{FF2B5EF4-FFF2-40B4-BE49-F238E27FC236}">
                <a16:creationId xmlns:a16="http://schemas.microsoft.com/office/drawing/2014/main" id="{B76A2A62-480B-46F1-8EEC-400080EB73F3}"/>
              </a:ext>
            </a:extLst>
          </p:cNvPr>
          <p:cNvSpPr/>
          <p:nvPr/>
        </p:nvSpPr>
        <p:spPr>
          <a:xfrm>
            <a:off x="3756000" y="3467330"/>
            <a:ext cx="3780000" cy="501670"/>
          </a:xfrm>
          <a:prstGeom prst="borderCallout1">
            <a:avLst>
              <a:gd name="adj1" fmla="val 104998"/>
              <a:gd name="adj2" fmla="val 45545"/>
              <a:gd name="adj3" fmla="val 233693"/>
              <a:gd name="adj4" fmla="val -22884"/>
            </a:avLst>
          </a:prstGeom>
          <a:solidFill>
            <a:schemeClr val="accent2">
              <a:lumMod val="20000"/>
              <a:lumOff val="80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chemeClr val="accent5">
                    <a:lumMod val="75000"/>
                  </a:schemeClr>
                </a:solidFill>
              </a:rPr>
              <a:t>Du kan velge hva slags medlemmer du ønsker å se her her</a:t>
            </a:r>
          </a:p>
        </p:txBody>
      </p:sp>
      <p:sp>
        <p:nvSpPr>
          <p:cNvPr id="14" name="Action Button: Go Home 13">
            <a:hlinkClick r:id="rId4" action="ppaction://hlinksldjump" highlightClick="1"/>
            <a:extLst>
              <a:ext uri="{FF2B5EF4-FFF2-40B4-BE49-F238E27FC236}">
                <a16:creationId xmlns:a16="http://schemas.microsoft.com/office/drawing/2014/main" id="{552D702C-3F9C-43E8-8CA3-1F5A9D84BB1B}"/>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Forward or Next 14">
            <a:hlinkClick r:id="" action="ppaction://hlinkshowjump?jump=nextslide" highlightClick="1"/>
            <a:extLst>
              <a:ext uri="{FF2B5EF4-FFF2-40B4-BE49-F238E27FC236}">
                <a16:creationId xmlns:a16="http://schemas.microsoft.com/office/drawing/2014/main" id="{14554473-80D4-4207-8387-7CF29A8706D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62B051AD-2B8F-416C-A43B-CC47A1D42272}"/>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577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screenshot of a cell phone&#10;&#10;Description automatically generated">
            <a:extLst>
              <a:ext uri="{FF2B5EF4-FFF2-40B4-BE49-F238E27FC236}">
                <a16:creationId xmlns:a16="http://schemas.microsoft.com/office/drawing/2014/main" id="{0311E0EB-4AE3-40CB-8C76-1B5874093A4F}"/>
              </a:ext>
            </a:extLst>
          </p:cNvPr>
          <p:cNvPicPr>
            <a:picLocks noChangeAspect="1"/>
          </p:cNvPicPr>
          <p:nvPr/>
        </p:nvPicPr>
        <p:blipFill>
          <a:blip r:embed="rId2"/>
          <a:stretch>
            <a:fillRect/>
          </a:stretch>
        </p:blipFill>
        <p:spPr>
          <a:xfrm>
            <a:off x="9124155" y="75925"/>
            <a:ext cx="2785939" cy="221953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AFD1E6B-A005-4310-AE31-33041DB3E594}"/>
              </a:ext>
            </a:extLst>
          </p:cNvPr>
          <p:cNvPicPr>
            <a:picLocks noChangeAspect="1"/>
          </p:cNvPicPr>
          <p:nvPr/>
        </p:nvPicPr>
        <p:blipFill>
          <a:blip r:embed="rId3"/>
          <a:stretch>
            <a:fillRect/>
          </a:stretch>
        </p:blipFill>
        <p:spPr>
          <a:xfrm>
            <a:off x="5556000" y="2401806"/>
            <a:ext cx="6309968" cy="2268919"/>
          </a:xfrm>
          <a:prstGeom prst="rect">
            <a:avLst/>
          </a:prstGeom>
        </p:spPr>
      </p:pic>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10515600" cy="903875"/>
          </a:xfrm>
        </p:spPr>
        <p:txBody>
          <a:bodyPr/>
          <a:lstStyle/>
          <a:p>
            <a:r>
              <a:rPr lang="nb-NO" dirty="0"/>
              <a:t>Stambesetning</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478200" y="1722619"/>
            <a:ext cx="5077800" cy="4633731"/>
          </a:xfrm>
        </p:spPr>
        <p:txBody>
          <a:bodyPr>
            <a:normAutofit fontScale="85000" lnSpcReduction="20000"/>
          </a:bodyPr>
          <a:lstStyle/>
          <a:p>
            <a:r>
              <a:rPr lang="nb-NO" dirty="0"/>
              <a:t>Det holdes oversikt i </a:t>
            </a:r>
            <a:r>
              <a:rPr lang="nb-NO" dirty="0" err="1"/>
              <a:t>AdmDB</a:t>
            </a:r>
            <a:r>
              <a:rPr lang="nb-NO" dirty="0"/>
              <a:t> over hvem som til enhver tid er del av fartøyets stambesetning. </a:t>
            </a:r>
          </a:p>
          <a:p>
            <a:r>
              <a:rPr lang="nb-NO" dirty="0"/>
              <a:t>Stillingskolonnen angir stillinger iht. Sjøforsvarets ruller for Sauda-klassen. De gule stillingene er de som er i bruk om bord i M314 Alta.</a:t>
            </a:r>
          </a:p>
          <a:p>
            <a:r>
              <a:rPr lang="nb-NO" dirty="0"/>
              <a:t>Grad er  bestemt av Fartøylaget, og skal ikke tilpasses den enkelte personen.</a:t>
            </a:r>
          </a:p>
          <a:p>
            <a:r>
              <a:rPr lang="nb-NO" dirty="0"/>
              <a:t>Valg av person gjøres ved å benytte pil-knappene.</a:t>
            </a:r>
          </a:p>
          <a:p>
            <a:r>
              <a:rPr lang="nb-NO" dirty="0"/>
              <a:t>Fjerning gjøres ved å velge rad og deretter trykke en av </a:t>
            </a:r>
            <a:r>
              <a:rPr lang="nb-NO" dirty="0">
                <a:solidFill>
                  <a:schemeClr val="accent5">
                    <a:lumMod val="75000"/>
                  </a:schemeClr>
                </a:solidFill>
              </a:rPr>
              <a:t>Fjern-</a:t>
            </a:r>
            <a:r>
              <a:rPr lang="nb-NO" dirty="0"/>
              <a:t>knappene. </a:t>
            </a:r>
            <a:endParaRPr lang="nb-NO" i="1" dirty="0">
              <a:solidFill>
                <a:schemeClr val="accent5">
                  <a:lumMod val="75000"/>
                </a:schemeClr>
              </a:solidFill>
            </a:endParaRP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35</a:t>
            </a:fld>
            <a:endParaRPr lang="en-US" dirty="0"/>
          </a:p>
        </p:txBody>
      </p:sp>
      <p:cxnSp>
        <p:nvCxnSpPr>
          <p:cNvPr id="9" name="Rett pilkobling 8">
            <a:extLst>
              <a:ext uri="{FF2B5EF4-FFF2-40B4-BE49-F238E27FC236}">
                <a16:creationId xmlns:a16="http://schemas.microsoft.com/office/drawing/2014/main" id="{DAD82567-8972-4B38-BF0E-56D2F8E42B29}"/>
              </a:ext>
            </a:extLst>
          </p:cNvPr>
          <p:cNvCxnSpPr>
            <a:cxnSpLocks/>
          </p:cNvCxnSpPr>
          <p:nvPr/>
        </p:nvCxnSpPr>
        <p:spPr>
          <a:xfrm flipV="1">
            <a:off x="4965185" y="3366348"/>
            <a:ext cx="5270815" cy="211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tt pilkobling 14">
            <a:extLst>
              <a:ext uri="{FF2B5EF4-FFF2-40B4-BE49-F238E27FC236}">
                <a16:creationId xmlns:a16="http://schemas.microsoft.com/office/drawing/2014/main" id="{E3702E2C-C65E-4302-BC8C-F699FBCACCEF}"/>
              </a:ext>
            </a:extLst>
          </p:cNvPr>
          <p:cNvCxnSpPr>
            <a:cxnSpLocks/>
          </p:cNvCxnSpPr>
          <p:nvPr/>
        </p:nvCxnSpPr>
        <p:spPr>
          <a:xfrm>
            <a:off x="3576000" y="3604306"/>
            <a:ext cx="2572816" cy="85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4">
            <a:extLst>
              <a:ext uri="{FF2B5EF4-FFF2-40B4-BE49-F238E27FC236}">
                <a16:creationId xmlns:a16="http://schemas.microsoft.com/office/drawing/2014/main" id="{67BFB437-0BA1-41E7-A00F-FC2A243A375B}"/>
              </a:ext>
            </a:extLst>
          </p:cNvPr>
          <p:cNvCxnSpPr>
            <a:cxnSpLocks/>
          </p:cNvCxnSpPr>
          <p:nvPr/>
        </p:nvCxnSpPr>
        <p:spPr>
          <a:xfrm flipV="1">
            <a:off x="4566000" y="3689638"/>
            <a:ext cx="2430000" cy="42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tt pilkobling 14">
            <a:extLst>
              <a:ext uri="{FF2B5EF4-FFF2-40B4-BE49-F238E27FC236}">
                <a16:creationId xmlns:a16="http://schemas.microsoft.com/office/drawing/2014/main" id="{9172886B-4908-4D87-8225-D75E66AD7465}"/>
              </a:ext>
            </a:extLst>
          </p:cNvPr>
          <p:cNvCxnSpPr>
            <a:cxnSpLocks/>
          </p:cNvCxnSpPr>
          <p:nvPr/>
        </p:nvCxnSpPr>
        <p:spPr>
          <a:xfrm flipV="1">
            <a:off x="4965185" y="3858949"/>
            <a:ext cx="2390815" cy="838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tt pilkobling 8">
            <a:extLst>
              <a:ext uri="{FF2B5EF4-FFF2-40B4-BE49-F238E27FC236}">
                <a16:creationId xmlns:a16="http://schemas.microsoft.com/office/drawing/2014/main" id="{92F7F376-316D-4121-B473-5FEF6B9084F4}"/>
              </a:ext>
            </a:extLst>
          </p:cNvPr>
          <p:cNvCxnSpPr>
            <a:cxnSpLocks/>
          </p:cNvCxnSpPr>
          <p:nvPr/>
        </p:nvCxnSpPr>
        <p:spPr>
          <a:xfrm flipV="1">
            <a:off x="4953409" y="3391190"/>
            <a:ext cx="3662591" cy="2088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C994F8-EAD6-4050-A9C3-2E781524ADBB}"/>
              </a:ext>
            </a:extLst>
          </p:cNvPr>
          <p:cNvCxnSpPr>
            <a:cxnSpLocks/>
          </p:cNvCxnSpPr>
          <p:nvPr/>
        </p:nvCxnSpPr>
        <p:spPr>
          <a:xfrm>
            <a:off x="4451388" y="866376"/>
            <a:ext cx="6324612" cy="4762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Callout: Line 16">
            <a:extLst>
              <a:ext uri="{FF2B5EF4-FFF2-40B4-BE49-F238E27FC236}">
                <a16:creationId xmlns:a16="http://schemas.microsoft.com/office/drawing/2014/main" id="{A09497A8-5D8A-4CF4-A8A4-0E18AC0A7E00}"/>
              </a:ext>
            </a:extLst>
          </p:cNvPr>
          <p:cNvSpPr/>
          <p:nvPr/>
        </p:nvSpPr>
        <p:spPr>
          <a:xfrm>
            <a:off x="5340409" y="4866528"/>
            <a:ext cx="3200400" cy="1575154"/>
          </a:xfrm>
          <a:prstGeom prst="borderCallout1">
            <a:avLst>
              <a:gd name="adj1" fmla="val -2259"/>
              <a:gd name="adj2" fmla="val 48810"/>
              <a:gd name="adj3" fmla="val -109229"/>
              <a:gd name="adj4" fmla="val 53110"/>
            </a:avLst>
          </a:prstGeom>
          <a:solidFill>
            <a:schemeClr val="accent2">
              <a:lumMod val="20000"/>
              <a:lumOff val="80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rgbClr val="FF0000"/>
                </a:solidFill>
              </a:rPr>
              <a:t>NB! Endringer i grader og hvilke stillinger som er i bruk endres under fanen '</a:t>
            </a:r>
            <a:r>
              <a:rPr lang="nb-NO" dirty="0" err="1">
                <a:solidFill>
                  <a:srgbClr val="FF0000"/>
                </a:solidFill>
              </a:rPr>
              <a:t>Parametre</a:t>
            </a:r>
            <a:r>
              <a:rPr lang="nb-NO" dirty="0">
                <a:solidFill>
                  <a:srgbClr val="FF0000"/>
                </a:solidFill>
              </a:rPr>
              <a:t>' (av Administrator)!</a:t>
            </a:r>
          </a:p>
        </p:txBody>
      </p:sp>
      <p:sp>
        <p:nvSpPr>
          <p:cNvPr id="18" name="Callout: Line 17">
            <a:extLst>
              <a:ext uri="{FF2B5EF4-FFF2-40B4-BE49-F238E27FC236}">
                <a16:creationId xmlns:a16="http://schemas.microsoft.com/office/drawing/2014/main" id="{D31BD27E-AD7C-48FD-8B0E-DD04C8D139C4}"/>
              </a:ext>
            </a:extLst>
          </p:cNvPr>
          <p:cNvSpPr/>
          <p:nvPr/>
        </p:nvSpPr>
        <p:spPr>
          <a:xfrm>
            <a:off x="8788267" y="5146320"/>
            <a:ext cx="3200401" cy="982679"/>
          </a:xfrm>
          <a:prstGeom prst="borderCallout1">
            <a:avLst>
              <a:gd name="adj1" fmla="val -7082"/>
              <a:gd name="adj2" fmla="val 48856"/>
              <a:gd name="adj3" fmla="val -68043"/>
              <a:gd name="adj4" fmla="val 16116"/>
            </a:avLst>
          </a:prstGeom>
          <a:solidFill>
            <a:schemeClr val="accent2">
              <a:lumMod val="20000"/>
              <a:lumOff val="80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chemeClr val="accent5">
                    <a:lumMod val="75000"/>
                  </a:schemeClr>
                </a:solidFill>
              </a:rPr>
              <a:t>Her kan du generere melding til både stambesetning og reserver. Meldingen kan redigeres både </a:t>
            </a:r>
            <a:r>
              <a:rPr lang="nb-NO" sz="1600" dirty="0" err="1">
                <a:solidFill>
                  <a:schemeClr val="accent5">
                    <a:lumMod val="75000"/>
                  </a:schemeClr>
                </a:solidFill>
              </a:rPr>
              <a:t>mht</a:t>
            </a:r>
            <a:r>
              <a:rPr lang="nb-NO" sz="1600" dirty="0">
                <a:solidFill>
                  <a:schemeClr val="accent5">
                    <a:lumMod val="75000"/>
                  </a:schemeClr>
                </a:solidFill>
              </a:rPr>
              <a:t> innhold og adressater</a:t>
            </a:r>
          </a:p>
        </p:txBody>
      </p:sp>
      <p:sp>
        <p:nvSpPr>
          <p:cNvPr id="19" name="Action Button: Go Home 18">
            <a:hlinkClick r:id="rId4" action="ppaction://hlinksldjump" highlightClick="1"/>
            <a:extLst>
              <a:ext uri="{FF2B5EF4-FFF2-40B4-BE49-F238E27FC236}">
                <a16:creationId xmlns:a16="http://schemas.microsoft.com/office/drawing/2014/main" id="{9DD94521-3E9C-445C-97A2-D1520372F8A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Forward or Next 20">
            <a:hlinkClick r:id="" action="ppaction://hlinkshowjump?jump=nextslide" highlightClick="1"/>
            <a:extLst>
              <a:ext uri="{FF2B5EF4-FFF2-40B4-BE49-F238E27FC236}">
                <a16:creationId xmlns:a16="http://schemas.microsoft.com/office/drawing/2014/main" id="{30DD099C-6944-4C2E-94CE-3F6865A382A7}"/>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2" name="Action Button: Go Back or Previous 21">
            <a:hlinkClick r:id="" action="ppaction://hlinkshowjump?jump=previousslide" highlightClick="1"/>
            <a:extLst>
              <a:ext uri="{FF2B5EF4-FFF2-40B4-BE49-F238E27FC236}">
                <a16:creationId xmlns:a16="http://schemas.microsoft.com/office/drawing/2014/main" id="{842D2C39-5DC5-4D89-B0B8-24ABD49141B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5057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8F36D0CB-5A79-4BA9-A5E5-4CBA5CA560A6}"/>
              </a:ext>
            </a:extLst>
          </p:cNvPr>
          <p:cNvPicPr>
            <a:picLocks noChangeAspect="1"/>
          </p:cNvPicPr>
          <p:nvPr/>
        </p:nvPicPr>
        <p:blipFill>
          <a:blip r:embed="rId2"/>
          <a:stretch>
            <a:fillRect/>
          </a:stretch>
        </p:blipFill>
        <p:spPr>
          <a:xfrm>
            <a:off x="5830074" y="2300705"/>
            <a:ext cx="6009781" cy="3468295"/>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0311E0EB-4AE3-40CB-8C76-1B5874093A4F}"/>
              </a:ext>
            </a:extLst>
          </p:cNvPr>
          <p:cNvPicPr>
            <a:picLocks noChangeAspect="1"/>
          </p:cNvPicPr>
          <p:nvPr/>
        </p:nvPicPr>
        <p:blipFill>
          <a:blip r:embed="rId3"/>
          <a:stretch>
            <a:fillRect/>
          </a:stretch>
        </p:blipFill>
        <p:spPr>
          <a:xfrm>
            <a:off x="9124155" y="75925"/>
            <a:ext cx="2785939" cy="2219531"/>
          </a:xfrm>
          <a:prstGeom prst="rect">
            <a:avLst/>
          </a:prstGeom>
        </p:spPr>
      </p:pic>
      <p:sp>
        <p:nvSpPr>
          <p:cNvPr id="2" name="Tittel 1">
            <a:extLst>
              <a:ext uri="{FF2B5EF4-FFF2-40B4-BE49-F238E27FC236}">
                <a16:creationId xmlns:a16="http://schemas.microsoft.com/office/drawing/2014/main" id="{63517FC5-7C6A-49AC-84E0-A8114AC9E17E}"/>
              </a:ext>
            </a:extLst>
          </p:cNvPr>
          <p:cNvSpPr>
            <a:spLocks noGrp="1"/>
          </p:cNvSpPr>
          <p:nvPr>
            <p:ph type="title"/>
          </p:nvPr>
        </p:nvSpPr>
        <p:spPr>
          <a:xfrm>
            <a:off x="838200" y="365125"/>
            <a:ext cx="7957800" cy="933540"/>
          </a:xfrm>
        </p:spPr>
        <p:txBody>
          <a:bodyPr>
            <a:normAutofit fontScale="90000"/>
          </a:bodyPr>
          <a:lstStyle/>
          <a:p>
            <a:r>
              <a:rPr lang="nb-NO" dirty="0"/>
              <a:t>Oversikt stemmeberettigete/kontingent</a:t>
            </a:r>
          </a:p>
        </p:txBody>
      </p:sp>
      <p:sp>
        <p:nvSpPr>
          <p:cNvPr id="3" name="Plassholder for innhold 2">
            <a:extLst>
              <a:ext uri="{FF2B5EF4-FFF2-40B4-BE49-F238E27FC236}">
                <a16:creationId xmlns:a16="http://schemas.microsoft.com/office/drawing/2014/main" id="{D62D3312-E219-4989-B3D1-DC4FB5A26DC7}"/>
              </a:ext>
            </a:extLst>
          </p:cNvPr>
          <p:cNvSpPr>
            <a:spLocks noGrp="1"/>
          </p:cNvSpPr>
          <p:nvPr>
            <p:ph idx="1"/>
          </p:nvPr>
        </p:nvSpPr>
        <p:spPr>
          <a:xfrm>
            <a:off x="172848" y="1629000"/>
            <a:ext cx="5077800" cy="4633731"/>
          </a:xfrm>
        </p:spPr>
        <p:txBody>
          <a:bodyPr>
            <a:normAutofit fontScale="70000" lnSpcReduction="20000"/>
          </a:bodyPr>
          <a:lstStyle/>
          <a:p>
            <a:r>
              <a:rPr lang="nb-NO" dirty="0"/>
              <a:t>Ifm. årsmøter kan AdmDB oppdateres med data fra regnskapssystemet. Det gjøres her.</a:t>
            </a:r>
          </a:p>
          <a:p>
            <a:r>
              <a:rPr lang="nb-NO" dirty="0"/>
              <a:t>Sesongen kan endres. Da vil en få spørsmål om listen skal oppdateres. Vanligvis er det ikke nødvendig mer enn en gang etter årsskiftet. </a:t>
            </a:r>
            <a:r>
              <a:rPr lang="nb-NO" sz="1400" dirty="0">
                <a:solidFill>
                  <a:srgbClr val="4472C4"/>
                </a:solidFill>
              </a:rPr>
              <a:t>Oppdateringen tar ca 2 minutter.</a:t>
            </a:r>
          </a:p>
          <a:p>
            <a:r>
              <a:rPr lang="nb-NO" dirty="0"/>
              <a:t>Man kan sortere listen etter navn eller medlemsnummer.</a:t>
            </a:r>
          </a:p>
          <a:p>
            <a:r>
              <a:rPr lang="nb-NO" dirty="0"/>
              <a:t>Man kan søke på bestemte personer.</a:t>
            </a:r>
          </a:p>
          <a:p>
            <a:r>
              <a:rPr lang="nb-NO" dirty="0"/>
              <a:t>En kan merke at faktura er utsendt og at medlemsskap er betalt.</a:t>
            </a:r>
          </a:p>
          <a:p>
            <a:r>
              <a:rPr lang="nb-NO" dirty="0"/>
              <a:t>Hvis "</a:t>
            </a:r>
            <a:r>
              <a:rPr lang="nb-NO" sz="2900" dirty="0">
                <a:solidFill>
                  <a:schemeClr val="accent5">
                    <a:lumMod val="75000"/>
                  </a:schemeClr>
                </a:solidFill>
              </a:rPr>
              <a:t>Tillat ekskludering</a:t>
            </a:r>
            <a:r>
              <a:rPr lang="nb-NO" dirty="0"/>
              <a:t>" er merket, kan ekskludering av medlem gjøres ved å velge rad og deretter trykke på </a:t>
            </a:r>
            <a:r>
              <a:rPr lang="nb-NO" dirty="0">
                <a:solidFill>
                  <a:schemeClr val="accent5">
                    <a:lumMod val="75000"/>
                  </a:schemeClr>
                </a:solidFill>
              </a:rPr>
              <a:t>Ekskluder-</a:t>
            </a:r>
            <a:r>
              <a:rPr lang="nb-NO" dirty="0"/>
              <a:t>knappen. Da settes ekskluderings- og utmeldelsesdato, og det blir generert en epost til regnskapsfører om at vedkommende er ekskludert. </a:t>
            </a:r>
            <a:endParaRPr lang="nb-NO" i="1" dirty="0">
              <a:solidFill>
                <a:schemeClr val="accent5">
                  <a:lumMod val="75000"/>
                </a:schemeClr>
              </a:solidFill>
            </a:endParaRPr>
          </a:p>
        </p:txBody>
      </p:sp>
      <p:sp>
        <p:nvSpPr>
          <p:cNvPr id="4" name="Plassholder for bunntekst 3">
            <a:extLst>
              <a:ext uri="{FF2B5EF4-FFF2-40B4-BE49-F238E27FC236}">
                <a16:creationId xmlns:a16="http://schemas.microsoft.com/office/drawing/2014/main" id="{A2D159C5-1B49-488C-ACB3-2CEFF35E7FC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77374656-D327-4A13-96B9-067EF423A61C}"/>
              </a:ext>
            </a:extLst>
          </p:cNvPr>
          <p:cNvSpPr>
            <a:spLocks noGrp="1"/>
          </p:cNvSpPr>
          <p:nvPr>
            <p:ph type="sldNum" sz="quarter" idx="12"/>
          </p:nvPr>
        </p:nvSpPr>
        <p:spPr/>
        <p:txBody>
          <a:bodyPr/>
          <a:lstStyle/>
          <a:p>
            <a:fld id="{D57F1E4F-1CFF-5643-939E-217C01CDF565}" type="slidenum">
              <a:rPr lang="en-US" smtClean="0"/>
              <a:pPr/>
              <a:t>36</a:t>
            </a:fld>
            <a:endParaRPr lang="en-US" dirty="0"/>
          </a:p>
        </p:txBody>
      </p:sp>
      <p:cxnSp>
        <p:nvCxnSpPr>
          <p:cNvPr id="9" name="Rett pilkobling 8">
            <a:extLst>
              <a:ext uri="{FF2B5EF4-FFF2-40B4-BE49-F238E27FC236}">
                <a16:creationId xmlns:a16="http://schemas.microsoft.com/office/drawing/2014/main" id="{DAD82567-8972-4B38-BF0E-56D2F8E42B29}"/>
              </a:ext>
            </a:extLst>
          </p:cNvPr>
          <p:cNvCxnSpPr>
            <a:cxnSpLocks/>
          </p:cNvCxnSpPr>
          <p:nvPr/>
        </p:nvCxnSpPr>
        <p:spPr>
          <a:xfrm flipV="1">
            <a:off x="3216000" y="3266308"/>
            <a:ext cx="7070815" cy="14226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Rett pilkobling 14">
            <a:extLst>
              <a:ext uri="{FF2B5EF4-FFF2-40B4-BE49-F238E27FC236}">
                <a16:creationId xmlns:a16="http://schemas.microsoft.com/office/drawing/2014/main" id="{E3702E2C-C65E-4302-BC8C-F699FBCACCEF}"/>
              </a:ext>
            </a:extLst>
          </p:cNvPr>
          <p:cNvCxnSpPr>
            <a:cxnSpLocks/>
          </p:cNvCxnSpPr>
          <p:nvPr/>
        </p:nvCxnSpPr>
        <p:spPr>
          <a:xfrm>
            <a:off x="5016000" y="1886015"/>
            <a:ext cx="2725376" cy="603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4">
            <a:extLst>
              <a:ext uri="{FF2B5EF4-FFF2-40B4-BE49-F238E27FC236}">
                <a16:creationId xmlns:a16="http://schemas.microsoft.com/office/drawing/2014/main" id="{67BFB437-0BA1-41E7-A00F-FC2A243A375B}"/>
              </a:ext>
            </a:extLst>
          </p:cNvPr>
          <p:cNvCxnSpPr>
            <a:cxnSpLocks/>
          </p:cNvCxnSpPr>
          <p:nvPr/>
        </p:nvCxnSpPr>
        <p:spPr>
          <a:xfrm>
            <a:off x="5016000" y="2331833"/>
            <a:ext cx="3420000" cy="540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tt pilkobling 14">
            <a:extLst>
              <a:ext uri="{FF2B5EF4-FFF2-40B4-BE49-F238E27FC236}">
                <a16:creationId xmlns:a16="http://schemas.microsoft.com/office/drawing/2014/main" id="{9172886B-4908-4D87-8225-D75E66AD7465}"/>
              </a:ext>
            </a:extLst>
          </p:cNvPr>
          <p:cNvCxnSpPr>
            <a:cxnSpLocks/>
          </p:cNvCxnSpPr>
          <p:nvPr/>
        </p:nvCxnSpPr>
        <p:spPr>
          <a:xfrm>
            <a:off x="4502744" y="3311149"/>
            <a:ext cx="1593256" cy="22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tt pilkobling 8">
            <a:extLst>
              <a:ext uri="{FF2B5EF4-FFF2-40B4-BE49-F238E27FC236}">
                <a16:creationId xmlns:a16="http://schemas.microsoft.com/office/drawing/2014/main" id="{92F7F376-316D-4121-B473-5FEF6B9084F4}"/>
              </a:ext>
            </a:extLst>
          </p:cNvPr>
          <p:cNvCxnSpPr>
            <a:cxnSpLocks/>
          </p:cNvCxnSpPr>
          <p:nvPr/>
        </p:nvCxnSpPr>
        <p:spPr>
          <a:xfrm flipV="1">
            <a:off x="4510926" y="3308531"/>
            <a:ext cx="3385074" cy="542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C994F8-EAD6-4050-A9C3-2E781524ADBB}"/>
              </a:ext>
            </a:extLst>
          </p:cNvPr>
          <p:cNvCxnSpPr>
            <a:cxnSpLocks/>
          </p:cNvCxnSpPr>
          <p:nvPr/>
        </p:nvCxnSpPr>
        <p:spPr>
          <a:xfrm>
            <a:off x="7356000" y="1098500"/>
            <a:ext cx="3420000" cy="10705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Action Button: Go Home 18">
            <a:hlinkClick r:id="rId4" action="ppaction://hlinksldjump" highlightClick="1"/>
            <a:extLst>
              <a:ext uri="{FF2B5EF4-FFF2-40B4-BE49-F238E27FC236}">
                <a16:creationId xmlns:a16="http://schemas.microsoft.com/office/drawing/2014/main" id="{9DD94521-3E9C-445C-97A2-D1520372F8A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Forward or Next 20">
            <a:hlinkClick r:id="" action="ppaction://hlinkshowjump?jump=nextslide" highlightClick="1"/>
            <a:extLst>
              <a:ext uri="{FF2B5EF4-FFF2-40B4-BE49-F238E27FC236}">
                <a16:creationId xmlns:a16="http://schemas.microsoft.com/office/drawing/2014/main" id="{30DD099C-6944-4C2E-94CE-3F6865A382A7}"/>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2" name="Action Button: Go Back or Previous 21">
            <a:hlinkClick r:id="" action="ppaction://hlinkshowjump?jump=previousslide" highlightClick="1"/>
            <a:extLst>
              <a:ext uri="{FF2B5EF4-FFF2-40B4-BE49-F238E27FC236}">
                <a16:creationId xmlns:a16="http://schemas.microsoft.com/office/drawing/2014/main" id="{842D2C39-5DC5-4D89-B0B8-24ABD49141B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34" name="Rett pilkobling 8">
            <a:extLst>
              <a:ext uri="{FF2B5EF4-FFF2-40B4-BE49-F238E27FC236}">
                <a16:creationId xmlns:a16="http://schemas.microsoft.com/office/drawing/2014/main" id="{DE0FE8BA-C8CA-47DC-8EEB-F988EBF62B34}"/>
              </a:ext>
            </a:extLst>
          </p:cNvPr>
          <p:cNvCxnSpPr>
            <a:cxnSpLocks/>
          </p:cNvCxnSpPr>
          <p:nvPr/>
        </p:nvCxnSpPr>
        <p:spPr>
          <a:xfrm flipV="1">
            <a:off x="5168560" y="4042086"/>
            <a:ext cx="5787440" cy="1080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Rett pilkobling 8">
            <a:extLst>
              <a:ext uri="{FF2B5EF4-FFF2-40B4-BE49-F238E27FC236}">
                <a16:creationId xmlns:a16="http://schemas.microsoft.com/office/drawing/2014/main" id="{91AA18F4-E443-4C9A-A1C9-E6DF2B06B9F6}"/>
              </a:ext>
            </a:extLst>
          </p:cNvPr>
          <p:cNvCxnSpPr>
            <a:cxnSpLocks/>
          </p:cNvCxnSpPr>
          <p:nvPr/>
        </p:nvCxnSpPr>
        <p:spPr>
          <a:xfrm flipV="1">
            <a:off x="4697635" y="3977654"/>
            <a:ext cx="6078365" cy="2027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68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820794" y="155147"/>
            <a:ext cx="10515600" cy="1325563"/>
          </a:xfrm>
        </p:spPr>
        <p:txBody>
          <a:bodyPr/>
          <a:lstStyle/>
          <a:p>
            <a:r>
              <a:rPr lang="nb-NO" dirty="0"/>
              <a:t>Hovedmeny - Arrangementer/Seilaser</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1449001"/>
            <a:ext cx="8596668" cy="4592362"/>
          </a:xfrm>
        </p:spPr>
        <p:txBody>
          <a:bodyPr>
            <a:normAutofit fontScale="92500" lnSpcReduction="20000"/>
          </a:bodyPr>
          <a:lstStyle/>
          <a:p>
            <a:r>
              <a:rPr lang="nb-NO" dirty="0">
                <a:solidFill>
                  <a:schemeClr val="tx1"/>
                </a:solidFill>
              </a:rPr>
              <a:t>Den andre "Grunnpilaren" i AdmDB er Arrangementer. Følgende arrangementsregistre finnes i AdmDB:</a:t>
            </a:r>
          </a:p>
          <a:p>
            <a:r>
              <a:rPr lang="nb-NO" b="1" dirty="0">
                <a:solidFill>
                  <a:schemeClr val="accent1">
                    <a:lumMod val="50000"/>
                  </a:schemeClr>
                </a:solidFill>
              </a:rPr>
              <a:t>Arrangement</a:t>
            </a:r>
            <a:r>
              <a:rPr lang="nb-NO" dirty="0">
                <a:solidFill>
                  <a:schemeClr val="tx1"/>
                </a:solidFill>
              </a:rPr>
              <a:t>. Alle typer arrangementer (seilaser, møter, åpent skip, osv.), unntatt dugnader.</a:t>
            </a:r>
          </a:p>
          <a:p>
            <a:r>
              <a:rPr lang="nb-NO" b="1" dirty="0">
                <a:solidFill>
                  <a:schemeClr val="accent1">
                    <a:lumMod val="50000"/>
                  </a:schemeClr>
                </a:solidFill>
              </a:rPr>
              <a:t>Dugnad</a:t>
            </a:r>
            <a:r>
              <a:rPr lang="nb-NO" dirty="0">
                <a:solidFill>
                  <a:schemeClr val="tx1"/>
                </a:solidFill>
              </a:rPr>
              <a:t>. Alle rene dugnadsaktiviteter.</a:t>
            </a:r>
          </a:p>
          <a:p>
            <a:r>
              <a:rPr lang="nb-NO" b="1" dirty="0">
                <a:solidFill>
                  <a:schemeClr val="accent1">
                    <a:lumMod val="50000"/>
                  </a:schemeClr>
                </a:solidFill>
              </a:rPr>
              <a:t>Parkeringsregistrering</a:t>
            </a:r>
            <a:r>
              <a:rPr lang="nb-NO" dirty="0">
                <a:solidFill>
                  <a:schemeClr val="tx1"/>
                </a:solidFill>
              </a:rPr>
              <a:t>. Registrering av ønsker om parkering.</a:t>
            </a:r>
          </a:p>
          <a:p>
            <a:r>
              <a:rPr lang="nb-NO" b="1" dirty="0">
                <a:solidFill>
                  <a:schemeClr val="accent1">
                    <a:lumMod val="50000"/>
                  </a:schemeClr>
                </a:solidFill>
              </a:rPr>
              <a:t>Detaljer/ruller</a:t>
            </a:r>
            <a:r>
              <a:rPr lang="nb-NO" dirty="0">
                <a:solidFill>
                  <a:schemeClr val="tx1"/>
                </a:solidFill>
              </a:rPr>
              <a:t>. Detaljer og ruller i forbindelse med arrangementer / dugnader.</a:t>
            </a:r>
          </a:p>
          <a:p>
            <a:r>
              <a:rPr lang="nb-NO" b="1" dirty="0">
                <a:solidFill>
                  <a:schemeClr val="accent1">
                    <a:lumMod val="50000"/>
                  </a:schemeClr>
                </a:solidFill>
              </a:rPr>
              <a:t>Gjest</a:t>
            </a:r>
            <a:r>
              <a:rPr lang="nb-NO" dirty="0">
                <a:solidFill>
                  <a:schemeClr val="tx1"/>
                </a:solidFill>
              </a:rPr>
              <a:t>. Personer som ikke er medlemmer, men som deltar på spesifikt tokt/seilas.</a:t>
            </a:r>
          </a:p>
          <a:p>
            <a:r>
              <a:rPr lang="nb-NO" dirty="0">
                <a:solidFill>
                  <a:schemeClr val="tx1"/>
                </a:solidFill>
              </a:rPr>
              <a:t>Alle aktivitets-relaterte data nås gjennom fanen "Arrangementer".</a:t>
            </a:r>
          </a:p>
          <a:p>
            <a:endParaRPr lang="nb-NO" dirty="0">
              <a:solidFill>
                <a:schemeClr val="tx1"/>
              </a:solidFill>
            </a:endParaRPr>
          </a:p>
          <a:p>
            <a:endParaRPr lang="nb-NO"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lstStyle/>
          <a:p>
            <a:fld id="{519954A3-9DFD-4C44-94BA-B95130A3BA1C}" type="slidenum">
              <a:rPr lang="en-US" smtClean="0"/>
              <a:t>37</a:t>
            </a:fld>
            <a:endParaRPr lang="en-US" dirty="0"/>
          </a:p>
        </p:txBody>
      </p:sp>
      <p:sp>
        <p:nvSpPr>
          <p:cNvPr id="5" name="Plassholder for bunntekst 4">
            <a:extLst>
              <a:ext uri="{FF2B5EF4-FFF2-40B4-BE49-F238E27FC236}">
                <a16:creationId xmlns:a16="http://schemas.microsoft.com/office/drawing/2014/main" id="{BA843083-1D7F-4237-9DD9-4D87E8C544DF}"/>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Action Button: Go Home 5">
            <a:hlinkClick r:id="rId2" action="ppaction://hlinksldjump" highlightClick="1"/>
            <a:extLst>
              <a:ext uri="{FF2B5EF4-FFF2-40B4-BE49-F238E27FC236}">
                <a16:creationId xmlns:a16="http://schemas.microsoft.com/office/drawing/2014/main" id="{7F182ACC-40A2-4544-871A-AD74CB23DFB8}"/>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7" name="Action Button: Go Forward or Next 6">
            <a:hlinkClick r:id="" action="ppaction://hlinkshowjump?jump=nextslide" highlightClick="1"/>
            <a:extLst>
              <a:ext uri="{FF2B5EF4-FFF2-40B4-BE49-F238E27FC236}">
                <a16:creationId xmlns:a16="http://schemas.microsoft.com/office/drawing/2014/main" id="{861C1617-ED0A-41C2-8E9A-45730E2C88F2}"/>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8" name="Action Button: Go Back or Previous 7">
            <a:hlinkClick r:id="" action="ppaction://hlinkshowjump?jump=previousslide" highlightClick="1"/>
            <a:extLst>
              <a:ext uri="{FF2B5EF4-FFF2-40B4-BE49-F238E27FC236}">
                <a16:creationId xmlns:a16="http://schemas.microsoft.com/office/drawing/2014/main" id="{4AA3F9A9-042B-49A2-9C23-E5F42371CD90}"/>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6996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A screenshot of a social media post&#10;&#10;Description automatically generated">
            <a:extLst>
              <a:ext uri="{FF2B5EF4-FFF2-40B4-BE49-F238E27FC236}">
                <a16:creationId xmlns:a16="http://schemas.microsoft.com/office/drawing/2014/main" id="{FC224E62-74D4-4CD1-9CC9-3BC61BEF7899}"/>
              </a:ext>
            </a:extLst>
          </p:cNvPr>
          <p:cNvPicPr>
            <a:picLocks noChangeAspect="1"/>
          </p:cNvPicPr>
          <p:nvPr/>
        </p:nvPicPr>
        <p:blipFill>
          <a:blip r:embed="rId2"/>
          <a:stretch>
            <a:fillRect/>
          </a:stretch>
        </p:blipFill>
        <p:spPr>
          <a:xfrm>
            <a:off x="7526166" y="1082183"/>
            <a:ext cx="3968374" cy="2424869"/>
          </a:xfrm>
          <a:prstGeom prst="rect">
            <a:avLst/>
          </a:prstGeom>
        </p:spPr>
      </p:pic>
      <p:pic>
        <p:nvPicPr>
          <p:cNvPr id="25" name="Picture 24" descr="A screenshot of a social media post&#10;&#10;Description automatically generated">
            <a:extLst>
              <a:ext uri="{FF2B5EF4-FFF2-40B4-BE49-F238E27FC236}">
                <a16:creationId xmlns:a16="http://schemas.microsoft.com/office/drawing/2014/main" id="{7F5D4F6B-309F-4D46-A4D0-8EC3C222CD0C}"/>
              </a:ext>
            </a:extLst>
          </p:cNvPr>
          <p:cNvPicPr>
            <a:picLocks noChangeAspect="1"/>
          </p:cNvPicPr>
          <p:nvPr/>
        </p:nvPicPr>
        <p:blipFill>
          <a:blip r:embed="rId3"/>
          <a:stretch>
            <a:fillRect/>
          </a:stretch>
        </p:blipFill>
        <p:spPr>
          <a:xfrm>
            <a:off x="7443425" y="3931481"/>
            <a:ext cx="3968374" cy="2424869"/>
          </a:xfrm>
          <a:prstGeom prst="rect">
            <a:avLst/>
          </a:prstGeom>
        </p:spPr>
      </p:pic>
      <p:pic>
        <p:nvPicPr>
          <p:cNvPr id="26" name="Picture 25" descr="A screenshot of a social media post&#10;&#10;Description automatically generated">
            <a:extLst>
              <a:ext uri="{FF2B5EF4-FFF2-40B4-BE49-F238E27FC236}">
                <a16:creationId xmlns:a16="http://schemas.microsoft.com/office/drawing/2014/main" id="{5857D9CC-D90E-4661-A44C-273824F47C26}"/>
              </a:ext>
            </a:extLst>
          </p:cNvPr>
          <p:cNvPicPr>
            <a:picLocks noChangeAspect="1"/>
          </p:cNvPicPr>
          <p:nvPr/>
        </p:nvPicPr>
        <p:blipFill rotWithShape="1">
          <a:blip r:embed="rId4"/>
          <a:srcRect r="31217" b="63971"/>
          <a:stretch/>
        </p:blipFill>
        <p:spPr>
          <a:xfrm>
            <a:off x="876000" y="2842081"/>
            <a:ext cx="4320000" cy="1382699"/>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p:txBody>
          <a:bodyPr anchor="t">
            <a:normAutofit/>
          </a:bodyPr>
          <a:lstStyle/>
          <a:p>
            <a:r>
              <a:rPr lang="nb-NO" dirty="0"/>
              <a:t>Hva finnes i "Arrangementer/Seilas" fanen?</a:t>
            </a:r>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38</a:t>
            </a:fld>
            <a:endParaRPr lang="en-US"/>
          </a:p>
        </p:txBody>
      </p:sp>
      <p:sp>
        <p:nvSpPr>
          <p:cNvPr id="9" name="TekstSylinder 8">
            <a:extLst>
              <a:ext uri="{FF2B5EF4-FFF2-40B4-BE49-F238E27FC236}">
                <a16:creationId xmlns:a16="http://schemas.microsoft.com/office/drawing/2014/main" id="{43DCFD2C-EAB3-4256-810A-471F8C7BC07A}"/>
              </a:ext>
            </a:extLst>
          </p:cNvPr>
          <p:cNvSpPr txBox="1"/>
          <p:nvPr/>
        </p:nvSpPr>
        <p:spPr>
          <a:xfrm>
            <a:off x="876000" y="1414811"/>
            <a:ext cx="6249010" cy="1384995"/>
          </a:xfrm>
          <a:prstGeom prst="rect">
            <a:avLst/>
          </a:prstGeom>
          <a:noFill/>
        </p:spPr>
        <p:txBody>
          <a:bodyPr wrap="square" rtlCol="0">
            <a:spAutoFit/>
          </a:bodyPr>
          <a:lstStyle/>
          <a:p>
            <a:r>
              <a:rPr lang="nb-NO" sz="2400" dirty="0"/>
              <a:t>Denne fanen inneholder alt som er nødvendig for å administrere et "arrangement". </a:t>
            </a:r>
          </a:p>
          <a:p>
            <a:r>
              <a:rPr lang="nb-NO" b="1" dirty="0">
                <a:solidFill>
                  <a:srgbClr val="FF0000"/>
                </a:solidFill>
              </a:rPr>
              <a:t>For å kunne administrere et bestemt arrangement, MÅ riktig arrangement være valgt.</a:t>
            </a:r>
          </a:p>
        </p:txBody>
      </p:sp>
      <p:cxnSp>
        <p:nvCxnSpPr>
          <p:cNvPr id="15" name="Rett pilkobling 14">
            <a:extLst>
              <a:ext uri="{FF2B5EF4-FFF2-40B4-BE49-F238E27FC236}">
                <a16:creationId xmlns:a16="http://schemas.microsoft.com/office/drawing/2014/main" id="{9908AE2B-D139-47A2-81FD-11A30673AFA2}"/>
              </a:ext>
            </a:extLst>
          </p:cNvPr>
          <p:cNvCxnSpPr>
            <a:cxnSpLocks/>
          </p:cNvCxnSpPr>
          <p:nvPr/>
        </p:nvCxnSpPr>
        <p:spPr>
          <a:xfrm flipH="1">
            <a:off x="1416000" y="2709000"/>
            <a:ext cx="180000" cy="1159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kstSylinder 15">
            <a:extLst>
              <a:ext uri="{FF2B5EF4-FFF2-40B4-BE49-F238E27FC236}">
                <a16:creationId xmlns:a16="http://schemas.microsoft.com/office/drawing/2014/main" id="{7314C672-C2FD-4939-AFDC-C7F082FD21A6}"/>
              </a:ext>
            </a:extLst>
          </p:cNvPr>
          <p:cNvSpPr txBox="1"/>
          <p:nvPr/>
        </p:nvSpPr>
        <p:spPr>
          <a:xfrm>
            <a:off x="1956000" y="4551901"/>
            <a:ext cx="3669737" cy="2031325"/>
          </a:xfrm>
          <a:prstGeom prst="rect">
            <a:avLst/>
          </a:prstGeom>
          <a:noFill/>
        </p:spPr>
        <p:txBody>
          <a:bodyPr wrap="square" rtlCol="0">
            <a:spAutoFit/>
          </a:bodyPr>
          <a:lstStyle/>
          <a:p>
            <a:r>
              <a:rPr lang="nb-NO" dirty="0"/>
              <a:t>Avhengig av type arrangement som er valgt, gis adgang til funksjonalitet som benyttes for hhv. seilaser/tokt</a:t>
            </a:r>
          </a:p>
          <a:p>
            <a:r>
              <a:rPr lang="nb-NO" dirty="0"/>
              <a:t>og andre, landbaserte arrangementer, der irrelevante knapper/rapporter er gjort utilgjengelige.</a:t>
            </a:r>
          </a:p>
        </p:txBody>
      </p:sp>
      <p:cxnSp>
        <p:nvCxnSpPr>
          <p:cNvPr id="18" name="Rett pilkobling 17">
            <a:extLst>
              <a:ext uri="{FF2B5EF4-FFF2-40B4-BE49-F238E27FC236}">
                <a16:creationId xmlns:a16="http://schemas.microsoft.com/office/drawing/2014/main" id="{8B6839A0-0253-46AF-AF23-FA82DA88BC79}"/>
              </a:ext>
            </a:extLst>
          </p:cNvPr>
          <p:cNvCxnSpPr>
            <a:cxnSpLocks/>
          </p:cNvCxnSpPr>
          <p:nvPr/>
        </p:nvCxnSpPr>
        <p:spPr>
          <a:xfrm flipV="1">
            <a:off x="5276609" y="3069002"/>
            <a:ext cx="2259391" cy="2159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tt pilkobling 19">
            <a:extLst>
              <a:ext uri="{FF2B5EF4-FFF2-40B4-BE49-F238E27FC236}">
                <a16:creationId xmlns:a16="http://schemas.microsoft.com/office/drawing/2014/main" id="{B544FEB2-227F-4E40-AEDC-BAA10B5872FE}"/>
              </a:ext>
            </a:extLst>
          </p:cNvPr>
          <p:cNvCxnSpPr>
            <a:cxnSpLocks/>
          </p:cNvCxnSpPr>
          <p:nvPr/>
        </p:nvCxnSpPr>
        <p:spPr>
          <a:xfrm flipV="1">
            <a:off x="4246305" y="5601545"/>
            <a:ext cx="325666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Plassholder for bunntekst 13">
            <a:extLst>
              <a:ext uri="{FF2B5EF4-FFF2-40B4-BE49-F238E27FC236}">
                <a16:creationId xmlns:a16="http://schemas.microsoft.com/office/drawing/2014/main" id="{253AAB27-B5F2-4BBC-A4DC-AB81C764DDD6}"/>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7" name="Action Button: Go Home 16">
            <a:hlinkClick r:id="rId5" action="ppaction://hlinksldjump" highlightClick="1"/>
            <a:extLst>
              <a:ext uri="{FF2B5EF4-FFF2-40B4-BE49-F238E27FC236}">
                <a16:creationId xmlns:a16="http://schemas.microsoft.com/office/drawing/2014/main" id="{905F1B4E-3599-4CA2-98FF-125B9CD905B2}"/>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E104D500-3245-41E6-B5C8-A60882507F3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Back or Previous 20">
            <a:hlinkClick r:id="" action="ppaction://hlinkshowjump?jump=previousslide" highlightClick="1"/>
            <a:extLst>
              <a:ext uri="{FF2B5EF4-FFF2-40B4-BE49-F238E27FC236}">
                <a16:creationId xmlns:a16="http://schemas.microsoft.com/office/drawing/2014/main" id="{0C45CEA2-527F-440B-B660-97C924A346AE}"/>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9656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screenshot of a social media post&#10;&#10;Description automatically generated">
            <a:extLst>
              <a:ext uri="{FF2B5EF4-FFF2-40B4-BE49-F238E27FC236}">
                <a16:creationId xmlns:a16="http://schemas.microsoft.com/office/drawing/2014/main" id="{61E7E9CD-95CF-4C2C-B448-81A37FAD72E7}"/>
              </a:ext>
            </a:extLst>
          </p:cNvPr>
          <p:cNvPicPr>
            <a:picLocks noChangeAspect="1"/>
          </p:cNvPicPr>
          <p:nvPr/>
        </p:nvPicPr>
        <p:blipFill>
          <a:blip r:embed="rId2"/>
          <a:stretch>
            <a:fillRect/>
          </a:stretch>
        </p:blipFill>
        <p:spPr>
          <a:xfrm>
            <a:off x="7137061" y="766193"/>
            <a:ext cx="4412939" cy="2696520"/>
          </a:xfrm>
          <a:prstGeom prst="rect">
            <a:avLst/>
          </a:prstGeom>
        </p:spPr>
      </p:pic>
      <p:pic>
        <p:nvPicPr>
          <p:cNvPr id="21" name="Picture 20" descr="A screenshot of a social media post&#10;&#10;Description automatically generated">
            <a:extLst>
              <a:ext uri="{FF2B5EF4-FFF2-40B4-BE49-F238E27FC236}">
                <a16:creationId xmlns:a16="http://schemas.microsoft.com/office/drawing/2014/main" id="{5F5DC81E-1566-4D92-94B6-A4C376149E12}"/>
              </a:ext>
            </a:extLst>
          </p:cNvPr>
          <p:cNvPicPr>
            <a:picLocks noChangeAspect="1"/>
          </p:cNvPicPr>
          <p:nvPr/>
        </p:nvPicPr>
        <p:blipFill rotWithShape="1">
          <a:blip r:embed="rId3"/>
          <a:srcRect t="33117" r="73420" b="47646"/>
          <a:stretch/>
        </p:blipFill>
        <p:spPr>
          <a:xfrm>
            <a:off x="6597973" y="2445858"/>
            <a:ext cx="2637334" cy="1166379"/>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a:xfrm>
            <a:off x="764400" y="121925"/>
            <a:ext cx="11091600" cy="954913"/>
          </a:xfrm>
        </p:spPr>
        <p:txBody>
          <a:bodyPr anchor="t">
            <a:noAutofit/>
          </a:bodyPr>
          <a:lstStyle/>
          <a:p>
            <a:r>
              <a:rPr lang="nb-NO" dirty="0"/>
              <a:t>Innlegging av nytt "Arrangement" - Menyvalg</a:t>
            </a:r>
            <a:br>
              <a:rPr lang="nb-NO" dirty="0"/>
            </a:br>
            <a:endParaRPr lang="nb-NO"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a:xfrm>
            <a:off x="8610600" y="6356350"/>
            <a:ext cx="2743200" cy="365125"/>
          </a:xfrm>
        </p:spPr>
        <p:txBody>
          <a:bodyPr>
            <a:normAutofit/>
          </a:bodyPr>
          <a:lstStyle/>
          <a:p>
            <a:pPr>
              <a:spcAft>
                <a:spcPts val="600"/>
              </a:spcAft>
            </a:pPr>
            <a:fld id="{519954A3-9DFD-4C44-94BA-B95130A3BA1C}" type="slidenum">
              <a:rPr lang="en-US" smtClean="0"/>
              <a:pPr>
                <a:spcAft>
                  <a:spcPts val="600"/>
                </a:spcAft>
              </a:pPr>
              <a:t>39</a:t>
            </a:fld>
            <a:endParaRPr lang="en-US"/>
          </a:p>
        </p:txBody>
      </p:sp>
      <p:cxnSp>
        <p:nvCxnSpPr>
          <p:cNvPr id="12" name="Rett linje 11">
            <a:extLst>
              <a:ext uri="{FF2B5EF4-FFF2-40B4-BE49-F238E27FC236}">
                <a16:creationId xmlns:a16="http://schemas.microsoft.com/office/drawing/2014/main" id="{6E7A1B0E-2B72-431E-82C6-E1B792A4BFF3}"/>
              </a:ext>
            </a:extLst>
          </p:cNvPr>
          <p:cNvCxnSpPr>
            <a:cxnSpLocks/>
          </p:cNvCxnSpPr>
          <p:nvPr/>
        </p:nvCxnSpPr>
        <p:spPr>
          <a:xfrm flipH="1">
            <a:off x="6636000" y="1647205"/>
            <a:ext cx="540000" cy="77915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Rett linje 18">
            <a:extLst>
              <a:ext uri="{FF2B5EF4-FFF2-40B4-BE49-F238E27FC236}">
                <a16:creationId xmlns:a16="http://schemas.microsoft.com/office/drawing/2014/main" id="{F23DDDB4-A1DC-4557-9849-F5E1F4E946BA}"/>
              </a:ext>
            </a:extLst>
          </p:cNvPr>
          <p:cNvCxnSpPr>
            <a:cxnSpLocks/>
          </p:cNvCxnSpPr>
          <p:nvPr/>
        </p:nvCxnSpPr>
        <p:spPr>
          <a:xfrm>
            <a:off x="8229900" y="1647205"/>
            <a:ext cx="926100" cy="77915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Rektangel 21">
            <a:extLst>
              <a:ext uri="{FF2B5EF4-FFF2-40B4-BE49-F238E27FC236}">
                <a16:creationId xmlns:a16="http://schemas.microsoft.com/office/drawing/2014/main" id="{E3103267-D66F-465C-ACC2-93A6C7F5A261}"/>
              </a:ext>
            </a:extLst>
          </p:cNvPr>
          <p:cNvSpPr/>
          <p:nvPr/>
        </p:nvSpPr>
        <p:spPr>
          <a:xfrm>
            <a:off x="7176000" y="1647205"/>
            <a:ext cx="1080000" cy="521795"/>
          </a:xfrm>
          <a:prstGeom prst="rect">
            <a:avLst/>
          </a:prstGeom>
          <a:solidFill>
            <a:srgbClr val="D9D9D9">
              <a:alpha val="50980"/>
            </a:srgb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5" name="Content Placeholder 2">
            <a:extLst>
              <a:ext uri="{FF2B5EF4-FFF2-40B4-BE49-F238E27FC236}">
                <a16:creationId xmlns:a16="http://schemas.microsoft.com/office/drawing/2014/main" id="{8511161D-3DF6-4A78-9A03-89211AB8C5F2}"/>
              </a:ext>
            </a:extLst>
          </p:cNvPr>
          <p:cNvSpPr txBox="1">
            <a:spLocks/>
          </p:cNvSpPr>
          <p:nvPr/>
        </p:nvSpPr>
        <p:spPr>
          <a:xfrm>
            <a:off x="527754" y="1026361"/>
            <a:ext cx="5598666" cy="384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dirty="0"/>
              <a:t>Det er to steder du kan legge inn et arrangement i databasen, inkludert seilaser og åpent skip.</a:t>
            </a:r>
          </a:p>
          <a:p>
            <a:pPr lvl="1"/>
            <a:r>
              <a:rPr lang="nb-NO" sz="2000" dirty="0"/>
              <a:t>Knappen</a:t>
            </a:r>
            <a:r>
              <a:rPr lang="nb-NO" sz="2000" b="1" dirty="0"/>
              <a:t> </a:t>
            </a:r>
            <a:r>
              <a:rPr lang="nb-NO" sz="2000" i="1" dirty="0">
                <a:solidFill>
                  <a:schemeClr val="accent5">
                    <a:lumMod val="75000"/>
                  </a:schemeClr>
                </a:solidFill>
              </a:rPr>
              <a:t>Nytt arrangement. </a:t>
            </a:r>
            <a:r>
              <a:rPr lang="nb-NO" sz="2000" dirty="0"/>
              <a:t>Alle slike typer arrangementer kan legges inn i </a:t>
            </a:r>
            <a:r>
              <a:rPr lang="nb-NO" sz="2000" dirty="0" err="1"/>
              <a:t>AdmDB</a:t>
            </a:r>
            <a:r>
              <a:rPr lang="nb-NO" sz="2000" dirty="0"/>
              <a:t> ved å trykke på denne knappen. </a:t>
            </a:r>
          </a:p>
          <a:p>
            <a:pPr lvl="1"/>
            <a:r>
              <a:rPr lang="nb-NO" sz="2000" dirty="0"/>
              <a:t>Det finnes en tilsvarende knapp nederst på det skjermbildet som kommer opp om du trykker knappen </a:t>
            </a:r>
            <a:r>
              <a:rPr lang="nb-NO" sz="2000" i="1" dirty="0">
                <a:solidFill>
                  <a:schemeClr val="accent5">
                    <a:lumMod val="75000"/>
                  </a:schemeClr>
                </a:solidFill>
              </a:rPr>
              <a:t>Alle arrangementer</a:t>
            </a:r>
            <a:r>
              <a:rPr lang="nb-NO" sz="2000" dirty="0"/>
              <a:t>.</a:t>
            </a:r>
          </a:p>
          <a:p>
            <a:pPr lvl="1"/>
            <a:endParaRPr lang="nb-NO" sz="2000" dirty="0"/>
          </a:p>
        </p:txBody>
      </p:sp>
      <p:cxnSp>
        <p:nvCxnSpPr>
          <p:cNvPr id="27" name="Rett pilkobling 26">
            <a:extLst>
              <a:ext uri="{FF2B5EF4-FFF2-40B4-BE49-F238E27FC236}">
                <a16:creationId xmlns:a16="http://schemas.microsoft.com/office/drawing/2014/main" id="{C9571D2D-09F3-4000-8DAF-D82D45B38784}"/>
              </a:ext>
            </a:extLst>
          </p:cNvPr>
          <p:cNvCxnSpPr>
            <a:cxnSpLocks/>
          </p:cNvCxnSpPr>
          <p:nvPr/>
        </p:nvCxnSpPr>
        <p:spPr>
          <a:xfrm flipV="1">
            <a:off x="5376000" y="3474199"/>
            <a:ext cx="1530000" cy="252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2">
            <a:extLst>
              <a:ext uri="{FF2B5EF4-FFF2-40B4-BE49-F238E27FC236}">
                <a16:creationId xmlns:a16="http://schemas.microsoft.com/office/drawing/2014/main" id="{1E1935D0-88E9-4542-BC5A-BAF745D7C76D}"/>
              </a:ext>
            </a:extLst>
          </p:cNvPr>
          <p:cNvCxnSpPr>
            <a:cxnSpLocks/>
          </p:cNvCxnSpPr>
          <p:nvPr/>
        </p:nvCxnSpPr>
        <p:spPr>
          <a:xfrm>
            <a:off x="5916000" y="2466361"/>
            <a:ext cx="99000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Plassholder for bunntekst 2">
            <a:extLst>
              <a:ext uri="{FF2B5EF4-FFF2-40B4-BE49-F238E27FC236}">
                <a16:creationId xmlns:a16="http://schemas.microsoft.com/office/drawing/2014/main" id="{503B9AB2-9D2D-4581-880A-C28E0B3B32AC}"/>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5" name="Action Button: Go Home 14">
            <a:hlinkClick r:id="rId4" action="ppaction://hlinksldjump" highlightClick="1"/>
            <a:extLst>
              <a:ext uri="{FF2B5EF4-FFF2-40B4-BE49-F238E27FC236}">
                <a16:creationId xmlns:a16="http://schemas.microsoft.com/office/drawing/2014/main" id="{F18CB802-307B-4755-902C-557468663F3B}"/>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dirty="0"/>
          </a:p>
        </p:txBody>
      </p:sp>
      <p:sp>
        <p:nvSpPr>
          <p:cNvPr id="16" name="Action Button: Go Forward or Next 15">
            <a:hlinkClick r:id="" action="ppaction://hlinkshowjump?jump=nextslide" highlightClick="1"/>
            <a:extLst>
              <a:ext uri="{FF2B5EF4-FFF2-40B4-BE49-F238E27FC236}">
                <a16:creationId xmlns:a16="http://schemas.microsoft.com/office/drawing/2014/main" id="{624BB261-38F7-48D8-9C24-BB57EE24442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8" name="Action Button: Go Back or Previous 17">
            <a:hlinkClick r:id="" action="ppaction://hlinkshowjump?jump=previousslide" highlightClick="1"/>
            <a:extLst>
              <a:ext uri="{FF2B5EF4-FFF2-40B4-BE49-F238E27FC236}">
                <a16:creationId xmlns:a16="http://schemas.microsoft.com/office/drawing/2014/main" id="{381070CF-B543-4848-89A4-D91F10AB88F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8" name="Picture 7" descr="A screenshot of a cell phone&#10;&#10;Description automatically generated">
            <a:extLst>
              <a:ext uri="{FF2B5EF4-FFF2-40B4-BE49-F238E27FC236}">
                <a16:creationId xmlns:a16="http://schemas.microsoft.com/office/drawing/2014/main" id="{A993C54A-D327-41A2-A750-66FC5A67E0D9}"/>
              </a:ext>
            </a:extLst>
          </p:cNvPr>
          <p:cNvPicPr>
            <a:picLocks noChangeAspect="1"/>
          </p:cNvPicPr>
          <p:nvPr/>
        </p:nvPicPr>
        <p:blipFill>
          <a:blip r:embed="rId5"/>
          <a:stretch>
            <a:fillRect/>
          </a:stretch>
        </p:blipFill>
        <p:spPr>
          <a:xfrm>
            <a:off x="6557591" y="4192237"/>
            <a:ext cx="3923809" cy="2009524"/>
          </a:xfrm>
          <a:prstGeom prst="rect">
            <a:avLst/>
          </a:prstGeom>
        </p:spPr>
      </p:pic>
      <p:sp>
        <p:nvSpPr>
          <p:cNvPr id="23" name="Bildeforklaring: bøyd linje 7">
            <a:extLst>
              <a:ext uri="{FF2B5EF4-FFF2-40B4-BE49-F238E27FC236}">
                <a16:creationId xmlns:a16="http://schemas.microsoft.com/office/drawing/2014/main" id="{60B1B1DC-298A-402E-BF35-FE7D911113F1}"/>
              </a:ext>
            </a:extLst>
          </p:cNvPr>
          <p:cNvSpPr/>
          <p:nvPr/>
        </p:nvSpPr>
        <p:spPr>
          <a:xfrm>
            <a:off x="764400" y="4869000"/>
            <a:ext cx="4611600" cy="1260000"/>
          </a:xfrm>
          <a:prstGeom prst="borderCallout2">
            <a:avLst>
              <a:gd name="adj1" fmla="val 49044"/>
              <a:gd name="adj2" fmla="val 100884"/>
              <a:gd name="adj3" fmla="val 48711"/>
              <a:gd name="adj4" fmla="val 105030"/>
              <a:gd name="adj5" fmla="val 52375"/>
              <a:gd name="adj6" fmla="val 125210"/>
            </a:avLst>
          </a:prstGeom>
          <a:solidFill>
            <a:schemeClr val="bg1"/>
          </a:solid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Denne </a:t>
            </a:r>
            <a:r>
              <a:rPr lang="en-US" sz="1400" dirty="0" err="1">
                <a:solidFill>
                  <a:schemeClr val="tx1"/>
                </a:solidFill>
              </a:rPr>
              <a:t>advarselen</a:t>
            </a:r>
            <a:r>
              <a:rPr lang="en-US" sz="1400" dirty="0">
                <a:solidFill>
                  <a:schemeClr val="tx1"/>
                </a:solidFill>
              </a:rPr>
              <a:t> </a:t>
            </a:r>
            <a:r>
              <a:rPr lang="en-US" sz="1400" dirty="0" err="1">
                <a:solidFill>
                  <a:schemeClr val="tx1"/>
                </a:solidFill>
              </a:rPr>
              <a:t>kommer</a:t>
            </a:r>
            <a:r>
              <a:rPr lang="en-US" sz="1400" dirty="0">
                <a:solidFill>
                  <a:schemeClr val="tx1"/>
                </a:solidFill>
              </a:rPr>
              <a:t> </a:t>
            </a:r>
            <a:r>
              <a:rPr lang="en-US" sz="1400" dirty="0" err="1">
                <a:solidFill>
                  <a:schemeClr val="tx1"/>
                </a:solidFill>
              </a:rPr>
              <a:t>opp</a:t>
            </a:r>
            <a:r>
              <a:rPr lang="en-US" sz="1400" dirty="0">
                <a:solidFill>
                  <a:schemeClr val="tx1"/>
                </a:solidFill>
              </a:rPr>
              <a:t> </a:t>
            </a:r>
            <a:r>
              <a:rPr lang="en-US" sz="1400" dirty="0" err="1">
                <a:solidFill>
                  <a:schemeClr val="tx1"/>
                </a:solidFill>
              </a:rPr>
              <a:t>når</a:t>
            </a:r>
            <a:r>
              <a:rPr lang="en-US" sz="1400" dirty="0">
                <a:solidFill>
                  <a:schemeClr val="tx1"/>
                </a:solidFill>
              </a:rPr>
              <a:t> du har </a:t>
            </a:r>
            <a:r>
              <a:rPr lang="en-US" sz="1400" dirty="0" err="1">
                <a:solidFill>
                  <a:schemeClr val="tx1"/>
                </a:solidFill>
              </a:rPr>
              <a:t>trykket</a:t>
            </a:r>
            <a:r>
              <a:rPr lang="en-US" sz="1400" dirty="0">
                <a:solidFill>
                  <a:schemeClr val="tx1"/>
                </a:solidFill>
              </a:rPr>
              <a:t> </a:t>
            </a:r>
            <a:r>
              <a:rPr lang="en-US" sz="1400" dirty="0" err="1">
                <a:solidFill>
                  <a:schemeClr val="accent5">
                    <a:lumMod val="75000"/>
                  </a:schemeClr>
                </a:solidFill>
              </a:rPr>
              <a:t>Nytt</a:t>
            </a:r>
            <a:r>
              <a:rPr lang="en-US" sz="1400" dirty="0">
                <a:solidFill>
                  <a:schemeClr val="accent5">
                    <a:lumMod val="75000"/>
                  </a:schemeClr>
                </a:solidFill>
              </a:rPr>
              <a:t> arrangement</a:t>
            </a:r>
            <a:r>
              <a:rPr lang="en-US" sz="1400" dirty="0">
                <a:solidFill>
                  <a:schemeClr val="tx1"/>
                </a:solidFill>
              </a:rPr>
              <a:t>-</a:t>
            </a:r>
            <a:r>
              <a:rPr lang="en-US" sz="1400" dirty="0" err="1">
                <a:solidFill>
                  <a:schemeClr val="tx1"/>
                </a:solidFill>
              </a:rPr>
              <a:t>knappen</a:t>
            </a:r>
            <a:r>
              <a:rPr lang="en-US" sz="1400" dirty="0">
                <a:solidFill>
                  <a:schemeClr val="tx1"/>
                </a:solidFill>
              </a:rPr>
              <a:t>.</a:t>
            </a:r>
          </a:p>
          <a:p>
            <a:r>
              <a:rPr lang="en-US" sz="1400" b="1" dirty="0">
                <a:solidFill>
                  <a:srgbClr val="FF0000"/>
                </a:solidFill>
              </a:rPr>
              <a:t>NB! </a:t>
            </a:r>
            <a:r>
              <a:rPr lang="en-US" sz="1400" dirty="0">
                <a:solidFill>
                  <a:schemeClr val="tx1"/>
                </a:solidFill>
              </a:rPr>
              <a:t>Les </a:t>
            </a:r>
            <a:r>
              <a:rPr lang="en-US" sz="1400" dirty="0" err="1">
                <a:solidFill>
                  <a:schemeClr val="tx1"/>
                </a:solidFill>
              </a:rPr>
              <a:t>teksten</a:t>
            </a:r>
            <a:r>
              <a:rPr lang="en-US" sz="1400" dirty="0">
                <a:solidFill>
                  <a:schemeClr val="tx1"/>
                </a:solidFill>
              </a:rPr>
              <a:t> </a:t>
            </a:r>
            <a:r>
              <a:rPr lang="en-US" sz="1400" dirty="0" err="1">
                <a:solidFill>
                  <a:schemeClr val="tx1"/>
                </a:solidFill>
              </a:rPr>
              <a:t>nøye</a:t>
            </a:r>
            <a:r>
              <a:rPr lang="en-US" sz="1400" dirty="0">
                <a:solidFill>
                  <a:schemeClr val="tx1"/>
                </a:solidFill>
              </a:rPr>
              <a:t>! </a:t>
            </a:r>
            <a:r>
              <a:rPr lang="en-US" sz="1400" dirty="0" err="1">
                <a:solidFill>
                  <a:schemeClr val="tx1"/>
                </a:solidFill>
              </a:rPr>
              <a:t>Alle</a:t>
            </a:r>
            <a:r>
              <a:rPr lang="en-US" sz="1400" dirty="0">
                <a:solidFill>
                  <a:schemeClr val="tx1"/>
                </a:solidFill>
              </a:rPr>
              <a:t> </a:t>
            </a:r>
            <a:r>
              <a:rPr lang="en-US" sz="1400" dirty="0" err="1">
                <a:solidFill>
                  <a:schemeClr val="tx1"/>
                </a:solidFill>
              </a:rPr>
              <a:t>arrangementer</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legger</a:t>
            </a:r>
            <a:r>
              <a:rPr lang="en-US" sz="1400" dirty="0">
                <a:solidFill>
                  <a:schemeClr val="tx1"/>
                </a:solidFill>
              </a:rPr>
              <a:t> </a:t>
            </a:r>
            <a:r>
              <a:rPr lang="en-US" sz="1400" dirty="0" err="1">
                <a:solidFill>
                  <a:schemeClr val="tx1"/>
                </a:solidFill>
              </a:rPr>
              <a:t>beslag</a:t>
            </a:r>
            <a:r>
              <a:rPr lang="en-US" sz="1400" dirty="0">
                <a:solidFill>
                  <a:schemeClr val="tx1"/>
                </a:solidFill>
              </a:rPr>
              <a:t> </a:t>
            </a:r>
            <a:r>
              <a:rPr lang="en-US" sz="1400" dirty="0" err="1">
                <a:solidFill>
                  <a:schemeClr val="tx1"/>
                </a:solidFill>
              </a:rPr>
              <a:t>på</a:t>
            </a:r>
            <a:r>
              <a:rPr lang="en-US" sz="1400" dirty="0">
                <a:solidFill>
                  <a:schemeClr val="tx1"/>
                </a:solidFill>
              </a:rPr>
              <a:t> </a:t>
            </a:r>
            <a:r>
              <a:rPr lang="en-US" sz="1400" dirty="0" err="1">
                <a:solidFill>
                  <a:schemeClr val="tx1"/>
                </a:solidFill>
              </a:rPr>
              <a:t>messene</a:t>
            </a:r>
            <a:r>
              <a:rPr lang="en-US" sz="1400" dirty="0">
                <a:solidFill>
                  <a:schemeClr val="tx1"/>
                </a:solidFill>
              </a:rPr>
              <a:t> </a:t>
            </a:r>
            <a:r>
              <a:rPr lang="en-US" sz="1400" dirty="0" err="1">
                <a:solidFill>
                  <a:schemeClr val="tx1"/>
                </a:solidFill>
              </a:rPr>
              <a:t>ombord</a:t>
            </a:r>
            <a:r>
              <a:rPr lang="en-US" sz="1400" dirty="0">
                <a:solidFill>
                  <a:schemeClr val="tx1"/>
                </a:solidFill>
              </a:rPr>
              <a:t>, men </a:t>
            </a:r>
            <a:r>
              <a:rPr lang="en-US" sz="1400" dirty="0" err="1">
                <a:solidFill>
                  <a:schemeClr val="tx1"/>
                </a:solidFill>
              </a:rPr>
              <a:t>som</a:t>
            </a:r>
            <a:r>
              <a:rPr lang="en-US" sz="1400" dirty="0">
                <a:solidFill>
                  <a:schemeClr val="tx1"/>
                </a:solidFill>
              </a:rPr>
              <a:t> det </a:t>
            </a:r>
            <a:r>
              <a:rPr lang="en-US" sz="1400" dirty="0" err="1">
                <a:solidFill>
                  <a:schemeClr val="tx1"/>
                </a:solidFill>
              </a:rPr>
              <a:t>ikke</a:t>
            </a:r>
            <a:r>
              <a:rPr lang="en-US" sz="1400" dirty="0">
                <a:solidFill>
                  <a:schemeClr val="tx1"/>
                </a:solidFill>
              </a:rPr>
              <a:t> </a:t>
            </a:r>
            <a:r>
              <a:rPr lang="en-US" sz="1400" dirty="0" err="1">
                <a:solidFill>
                  <a:schemeClr val="tx1"/>
                </a:solidFill>
              </a:rPr>
              <a:t>kreves</a:t>
            </a:r>
            <a:r>
              <a:rPr lang="en-US" sz="1400" dirty="0">
                <a:solidFill>
                  <a:schemeClr val="tx1"/>
                </a:solidFill>
              </a:rPr>
              <a:t> </a:t>
            </a:r>
            <a:r>
              <a:rPr lang="en-US" sz="1400" dirty="0" err="1">
                <a:solidFill>
                  <a:schemeClr val="tx1"/>
                </a:solidFill>
              </a:rPr>
              <a:t>påmelding</a:t>
            </a:r>
            <a:r>
              <a:rPr lang="en-US" sz="1400" dirty="0">
                <a:solidFill>
                  <a:schemeClr val="tx1"/>
                </a:solidFill>
              </a:rPr>
              <a:t> </a:t>
            </a:r>
            <a:r>
              <a:rPr lang="en-US" sz="1400" dirty="0" err="1">
                <a:solidFill>
                  <a:schemeClr val="tx1"/>
                </a:solidFill>
              </a:rPr>
              <a:t>til</a:t>
            </a:r>
            <a:r>
              <a:rPr lang="en-US" sz="1400" dirty="0">
                <a:solidFill>
                  <a:schemeClr val="tx1"/>
                </a:solidFill>
              </a:rPr>
              <a:t>, SKAL </a:t>
            </a:r>
            <a:r>
              <a:rPr lang="en-US" sz="1400" dirty="0" err="1">
                <a:solidFill>
                  <a:schemeClr val="tx1"/>
                </a:solidFill>
              </a:rPr>
              <a:t>registreres</a:t>
            </a:r>
            <a:r>
              <a:rPr lang="en-US" sz="1400" dirty="0">
                <a:solidFill>
                  <a:schemeClr val="tx1"/>
                </a:solidFill>
              </a:rPr>
              <a:t> i </a:t>
            </a:r>
            <a:r>
              <a:rPr lang="en-US" sz="1400" dirty="0" err="1">
                <a:solidFill>
                  <a:schemeClr val="tx1"/>
                </a:solidFill>
              </a:rPr>
              <a:t>Selskapsdatabasenn</a:t>
            </a:r>
            <a:r>
              <a:rPr lang="en-US" sz="1400" dirty="0">
                <a:solidFill>
                  <a:schemeClr val="tx1"/>
                </a:solidFill>
              </a:rPr>
              <a:t> (&lt;Win&gt;+&lt;1&gt;)</a:t>
            </a:r>
            <a:endParaRPr lang="nb-NO" sz="1400" dirty="0">
              <a:solidFill>
                <a:schemeClr val="tx1"/>
              </a:solidFill>
            </a:endParaRPr>
          </a:p>
        </p:txBody>
      </p:sp>
    </p:spTree>
    <p:extLst>
      <p:ext uri="{BB962C8B-B14F-4D97-AF65-F5344CB8AC3E}">
        <p14:creationId xmlns:p14="http://schemas.microsoft.com/office/powerpoint/2010/main" val="354044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childTnLst>
                          </p:cTn>
                        </p:par>
                        <p:par>
                          <p:cTn id="15" fill="hold">
                            <p:stCondLst>
                              <p:cond delay="0"/>
                            </p:stCondLst>
                            <p:childTnLst>
                              <p:par>
                                <p:cTn id="16" presetID="53" presetClass="entr" presetSubtype="16"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Denne brukerhåndboken</a:t>
            </a:r>
          </a:p>
        </p:txBody>
      </p:sp>
      <p:sp>
        <p:nvSpPr>
          <p:cNvPr id="3" name="Content Placeholder 2"/>
          <p:cNvSpPr>
            <a:spLocks noGrp="1"/>
          </p:cNvSpPr>
          <p:nvPr>
            <p:ph idx="1"/>
          </p:nvPr>
        </p:nvSpPr>
        <p:spPr>
          <a:xfrm>
            <a:off x="677334" y="1629000"/>
            <a:ext cx="8596668" cy="4859999"/>
          </a:xfrm>
        </p:spPr>
        <p:txBody>
          <a:bodyPr>
            <a:normAutofit/>
          </a:bodyPr>
          <a:lstStyle/>
          <a:p>
            <a:r>
              <a:rPr lang="nb-NO" sz="2000" dirty="0"/>
              <a:t>Denne brukerhåndboken er illustrert med bilder ("snapshots") fra AdmDB som hele tiden i noen grad er under utvikling. Da skjer erfaringsmessig alltid fire ting:</a:t>
            </a:r>
          </a:p>
          <a:p>
            <a:pPr lvl="1"/>
            <a:r>
              <a:rPr lang="nb-NO" sz="1800" dirty="0"/>
              <a:t>Terminologien er ikke konsekvent gjennomført! </a:t>
            </a:r>
            <a:r>
              <a:rPr lang="nb-NO" sz="1800" dirty="0">
                <a:solidFill>
                  <a:schemeClr val="accent1">
                    <a:lumMod val="50000"/>
                  </a:schemeClr>
                </a:solidFill>
              </a:rPr>
              <a:t>Det er ikke farlig, det vil bli rettet etter hvert.</a:t>
            </a:r>
          </a:p>
          <a:p>
            <a:pPr lvl="1"/>
            <a:r>
              <a:rPr lang="nb-NO" sz="1800" dirty="0"/>
              <a:t>Ved bruk av AdmDB viser det seg at skjermbildene og rapportene som vises ikke stemmer helt med det en finner i denne brukerhåndboken. </a:t>
            </a:r>
            <a:r>
              <a:rPr lang="nb-NO" sz="1800" dirty="0">
                <a:solidFill>
                  <a:schemeClr val="accent1">
                    <a:lumMod val="50000"/>
                  </a:schemeClr>
                </a:solidFill>
              </a:rPr>
              <a:t>Det er greit, det viktigste er at </a:t>
            </a:r>
            <a:r>
              <a:rPr lang="nb-NO" sz="1800" dirty="0" err="1">
                <a:solidFill>
                  <a:schemeClr val="accent1">
                    <a:lumMod val="50000"/>
                  </a:schemeClr>
                </a:solidFill>
              </a:rPr>
              <a:t>AdmDB</a:t>
            </a:r>
            <a:r>
              <a:rPr lang="nb-NO" sz="1800" dirty="0">
                <a:solidFill>
                  <a:schemeClr val="accent1">
                    <a:lumMod val="50000"/>
                  </a:schemeClr>
                </a:solidFill>
              </a:rPr>
              <a:t> er blitt forbedret.</a:t>
            </a:r>
          </a:p>
          <a:p>
            <a:pPr lvl="1"/>
            <a:r>
              <a:rPr lang="nb-NO" sz="1800" dirty="0"/>
              <a:t>En blir stadig gjort oppmerksom på at "Brukerhåndboken er feil!". </a:t>
            </a:r>
            <a:r>
              <a:rPr lang="nb-NO" sz="1800" dirty="0">
                <a:solidFill>
                  <a:schemeClr val="accent1">
                    <a:lumMod val="50000"/>
                  </a:schemeClr>
                </a:solidFill>
              </a:rPr>
              <a:t>Vi, som står bak AdmDB, vet det! Vi har bare ikke hatt tid til å rette opp brukerhåndboken. Vi kommer til å revidere brukerhåndboken, - da vil alle bli spurt om sine opplevde inkonsistenser og feil.</a:t>
            </a:r>
          </a:p>
          <a:p>
            <a:pPr lvl="1"/>
            <a:r>
              <a:rPr lang="nb-NO" sz="1800" dirty="0">
                <a:solidFill>
                  <a:schemeClr val="tx1"/>
                </a:solidFill>
              </a:rPr>
              <a:t>Det kommer 'feilmeldinger'. </a:t>
            </a:r>
            <a:r>
              <a:rPr lang="nb-NO" sz="1800" dirty="0">
                <a:solidFill>
                  <a:schemeClr val="accent1">
                    <a:lumMod val="50000"/>
                  </a:schemeClr>
                </a:solidFill>
              </a:rPr>
              <a:t>Si i fra til utviklings-ansvarlig (utvikling@m314alta.org), så vil feil bli rettet fortløpende.</a:t>
            </a:r>
          </a:p>
          <a:p>
            <a:r>
              <a:rPr lang="nb-NO" sz="2000" dirty="0">
                <a:solidFill>
                  <a:schemeClr val="tx1"/>
                </a:solidFill>
              </a:rPr>
              <a:t>At du har siste versjon av </a:t>
            </a:r>
            <a:r>
              <a:rPr lang="nb-NO" sz="2000" dirty="0" err="1">
                <a:solidFill>
                  <a:schemeClr val="tx1"/>
                </a:solidFill>
              </a:rPr>
              <a:t>AdmDB</a:t>
            </a:r>
            <a:r>
              <a:rPr lang="nb-NO" sz="2000" dirty="0">
                <a:solidFill>
                  <a:schemeClr val="tx1"/>
                </a:solidFill>
              </a:rPr>
              <a:t> blir automatisk kontrollert hver gang du starter AdmDB. Hvis en nyere versjon finnes blir denne automatisk lastet ned og installert, bare følg instruksen på skjermen!</a:t>
            </a:r>
            <a:endParaRPr lang="nb-NO" sz="2000" dirty="0">
              <a:solidFill>
                <a:srgbClr val="FF0000"/>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solidFill>
                  <a:srgbClr val="00B0F0"/>
                </a:solidFill>
              </a:rPr>
              <a:t>4</a:t>
            </a:fld>
            <a:endParaRPr lang="en-US" dirty="0">
              <a:solidFill>
                <a:srgbClr val="00B0F0"/>
              </a:solidFill>
            </a:endParaRPr>
          </a:p>
        </p:txBody>
      </p:sp>
      <p:sp>
        <p:nvSpPr>
          <p:cNvPr id="5" name="Plassholder for bunntekst 4">
            <a:extLst>
              <a:ext uri="{FF2B5EF4-FFF2-40B4-BE49-F238E27FC236}">
                <a16:creationId xmlns:a16="http://schemas.microsoft.com/office/drawing/2014/main" id="{051B18E7-7B37-482F-9011-0EEAC62FB5A1}"/>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Action Button: Go Home 8">
            <a:hlinkClick r:id="rId2" action="ppaction://hlinksldjump" highlightClick="1"/>
            <a:extLst>
              <a:ext uri="{FF2B5EF4-FFF2-40B4-BE49-F238E27FC236}">
                <a16:creationId xmlns:a16="http://schemas.microsoft.com/office/drawing/2014/main" id="{2C230BA3-BAD8-41BE-B1E2-5F8A1AA0685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Action Button: Go Forward or Next 9">
            <a:hlinkClick r:id="" action="ppaction://hlinkshowjump?jump=nextslide" highlightClick="1"/>
            <a:extLst>
              <a:ext uri="{FF2B5EF4-FFF2-40B4-BE49-F238E27FC236}">
                <a16:creationId xmlns:a16="http://schemas.microsoft.com/office/drawing/2014/main" id="{62675737-326F-48C9-B0C6-0C4FB05D1E32}"/>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2331E2BA-9151-4FAE-A80E-38BADF9703D9}"/>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9892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47F250F4-64A5-4AAB-B775-3C13231B21C5}"/>
              </a:ext>
            </a:extLst>
          </p:cNvPr>
          <p:cNvPicPr>
            <a:picLocks noChangeAspect="1"/>
          </p:cNvPicPr>
          <p:nvPr/>
        </p:nvPicPr>
        <p:blipFill>
          <a:blip r:embed="rId2"/>
          <a:stretch>
            <a:fillRect/>
          </a:stretch>
        </p:blipFill>
        <p:spPr>
          <a:xfrm>
            <a:off x="2336510" y="991214"/>
            <a:ext cx="7019048" cy="5847619"/>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a:xfrm>
            <a:off x="764400" y="121925"/>
            <a:ext cx="11091600" cy="954913"/>
          </a:xfrm>
        </p:spPr>
        <p:txBody>
          <a:bodyPr anchor="t">
            <a:noAutofit/>
          </a:bodyPr>
          <a:lstStyle/>
          <a:p>
            <a:r>
              <a:rPr lang="nb-NO" dirty="0"/>
              <a:t>Innlegging av nytt "Arrangement" - </a:t>
            </a:r>
            <a:r>
              <a:rPr lang="nb-NO" dirty="0" err="1"/>
              <a:t>Parametre</a:t>
            </a:r>
            <a:br>
              <a:rPr lang="nb-NO" dirty="0"/>
            </a:br>
            <a:endParaRPr lang="nb-NO"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a:xfrm>
            <a:off x="8610600" y="6356350"/>
            <a:ext cx="2743200" cy="365125"/>
          </a:xfrm>
        </p:spPr>
        <p:txBody>
          <a:bodyPr>
            <a:normAutofit/>
          </a:bodyPr>
          <a:lstStyle/>
          <a:p>
            <a:pPr>
              <a:spcAft>
                <a:spcPts val="600"/>
              </a:spcAft>
            </a:pPr>
            <a:fld id="{519954A3-9DFD-4C44-94BA-B95130A3BA1C}" type="slidenum">
              <a:rPr lang="en-US" smtClean="0"/>
              <a:pPr>
                <a:spcAft>
                  <a:spcPts val="600"/>
                </a:spcAft>
              </a:pPr>
              <a:t>40</a:t>
            </a:fld>
            <a:endParaRPr lang="en-US" dirty="0"/>
          </a:p>
        </p:txBody>
      </p:sp>
      <p:sp>
        <p:nvSpPr>
          <p:cNvPr id="16" name="Bildeforklaring: bøyd linje 7">
            <a:extLst>
              <a:ext uri="{FF2B5EF4-FFF2-40B4-BE49-F238E27FC236}">
                <a16:creationId xmlns:a16="http://schemas.microsoft.com/office/drawing/2014/main" id="{C9362782-DF1F-4053-87F0-E04F88305B3A}"/>
              </a:ext>
            </a:extLst>
          </p:cNvPr>
          <p:cNvSpPr/>
          <p:nvPr/>
        </p:nvSpPr>
        <p:spPr>
          <a:xfrm>
            <a:off x="9479722" y="3773524"/>
            <a:ext cx="2546966" cy="968893"/>
          </a:xfrm>
          <a:prstGeom prst="borderCallout2">
            <a:avLst>
              <a:gd name="adj1" fmla="val 49368"/>
              <a:gd name="adj2" fmla="val -2373"/>
              <a:gd name="adj3" fmla="val 21010"/>
              <a:gd name="adj4" fmla="val -21620"/>
              <a:gd name="adj5" fmla="val -106647"/>
              <a:gd name="adj6" fmla="val -9395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Denne </a:t>
            </a:r>
            <a:r>
              <a:rPr lang="en-US" sz="1200" dirty="0" err="1">
                <a:solidFill>
                  <a:schemeClr val="tx1"/>
                </a:solidFill>
              </a:rPr>
              <a:t>boksen</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hvis</a:t>
            </a:r>
            <a:r>
              <a:rPr lang="en-US" sz="1200" dirty="0">
                <a:solidFill>
                  <a:schemeClr val="tx1"/>
                </a:solidFill>
              </a:rPr>
              <a:t> </a:t>
            </a:r>
            <a:r>
              <a:rPr lang="en-US" sz="1200" dirty="0" err="1">
                <a:solidFill>
                  <a:schemeClr val="tx1"/>
                </a:solidFill>
              </a:rPr>
              <a:t>oppsett</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venteliste</a:t>
            </a:r>
            <a:r>
              <a:rPr lang="en-US" sz="1200" dirty="0">
                <a:solidFill>
                  <a:schemeClr val="tx1"/>
                </a:solidFill>
              </a:rPr>
              <a:t> </a:t>
            </a:r>
            <a:r>
              <a:rPr lang="en-US" sz="1200" dirty="0" err="1">
                <a:solidFill>
                  <a:schemeClr val="tx1"/>
                </a:solidFill>
              </a:rPr>
              <a:t>tilbys</a:t>
            </a:r>
            <a:r>
              <a:rPr lang="en-US" sz="1200" dirty="0">
                <a:solidFill>
                  <a:schemeClr val="tx1"/>
                </a:solidFill>
              </a:rPr>
              <a:t>. </a:t>
            </a:r>
            <a:r>
              <a:rPr lang="en-US" sz="1200" dirty="0" err="1">
                <a:solidFill>
                  <a:schemeClr val="tx1"/>
                </a:solidFill>
              </a:rPr>
              <a:t>Gjør</a:t>
            </a:r>
            <a:r>
              <a:rPr lang="en-US" sz="1200" dirty="0">
                <a:solidFill>
                  <a:schemeClr val="tx1"/>
                </a:solidFill>
              </a:rPr>
              <a:t> at </a:t>
            </a:r>
            <a:r>
              <a:rPr lang="en-US" sz="1200" dirty="0" err="1">
                <a:solidFill>
                  <a:schemeClr val="tx1"/>
                </a:solidFill>
              </a:rPr>
              <a:t>påmeldingsnummer</a:t>
            </a:r>
            <a:r>
              <a:rPr lang="en-US" sz="1200" dirty="0">
                <a:solidFill>
                  <a:schemeClr val="tx1"/>
                </a:solidFill>
              </a:rPr>
              <a:t> vises i </a:t>
            </a:r>
            <a:r>
              <a:rPr lang="en-US" sz="1200" dirty="0" err="1">
                <a:solidFill>
                  <a:schemeClr val="tx1"/>
                </a:solidFill>
              </a:rPr>
              <a:t>alle</a:t>
            </a:r>
            <a:r>
              <a:rPr lang="en-US" sz="1200" dirty="0">
                <a:solidFill>
                  <a:schemeClr val="tx1"/>
                </a:solidFill>
              </a:rPr>
              <a:t> lister!</a:t>
            </a:r>
            <a:endParaRPr lang="nb-NO" sz="1200" dirty="0">
              <a:solidFill>
                <a:schemeClr val="tx1"/>
              </a:solidFill>
            </a:endParaRPr>
          </a:p>
        </p:txBody>
      </p:sp>
      <p:sp>
        <p:nvSpPr>
          <p:cNvPr id="18" name="Bildeforklaring: bøyd linje 7">
            <a:extLst>
              <a:ext uri="{FF2B5EF4-FFF2-40B4-BE49-F238E27FC236}">
                <a16:creationId xmlns:a16="http://schemas.microsoft.com/office/drawing/2014/main" id="{5CC14836-EE72-4FDC-B8F2-F162AEC959B1}"/>
              </a:ext>
            </a:extLst>
          </p:cNvPr>
          <p:cNvSpPr/>
          <p:nvPr/>
        </p:nvSpPr>
        <p:spPr>
          <a:xfrm>
            <a:off x="9448569" y="991214"/>
            <a:ext cx="2419533" cy="720000"/>
          </a:xfrm>
          <a:prstGeom prst="borderCallout2">
            <a:avLst>
              <a:gd name="adj1" fmla="val 18750"/>
              <a:gd name="adj2" fmla="val -8333"/>
              <a:gd name="adj3" fmla="val 18750"/>
              <a:gd name="adj4" fmla="val -16667"/>
              <a:gd name="adj5" fmla="val 130107"/>
              <a:gd name="adj6" fmla="val -75096"/>
            </a:avLst>
          </a:prstGeom>
          <a:solidFill>
            <a:schemeClr val="bg1"/>
          </a:solid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NB! </a:t>
            </a:r>
            <a:r>
              <a:rPr lang="en-US" sz="1400" dirty="0">
                <a:solidFill>
                  <a:schemeClr val="tx1"/>
                </a:solidFill>
              </a:rPr>
              <a:t>Her </a:t>
            </a:r>
            <a:r>
              <a:rPr lang="en-US" sz="1400" dirty="0" err="1">
                <a:solidFill>
                  <a:schemeClr val="tx1"/>
                </a:solidFill>
              </a:rPr>
              <a:t>merker</a:t>
            </a:r>
            <a:r>
              <a:rPr lang="en-US" sz="1400" dirty="0">
                <a:solidFill>
                  <a:schemeClr val="tx1"/>
                </a:solidFill>
              </a:rPr>
              <a:t> du </a:t>
            </a:r>
            <a:r>
              <a:rPr lang="en-US" sz="1400" dirty="0" err="1">
                <a:solidFill>
                  <a:schemeClr val="tx1"/>
                </a:solidFill>
              </a:rPr>
              <a:t>av</a:t>
            </a:r>
            <a:r>
              <a:rPr lang="en-US" sz="1400" dirty="0">
                <a:solidFill>
                  <a:schemeClr val="tx1"/>
                </a:solidFill>
              </a:rPr>
              <a:t> </a:t>
            </a:r>
            <a:r>
              <a:rPr lang="en-US" sz="1400" dirty="0" err="1">
                <a:solidFill>
                  <a:schemeClr val="tx1"/>
                </a:solidFill>
              </a:rPr>
              <a:t>hvis</a:t>
            </a:r>
            <a:r>
              <a:rPr lang="en-US" sz="1400" dirty="0">
                <a:solidFill>
                  <a:schemeClr val="tx1"/>
                </a:solidFill>
              </a:rPr>
              <a:t> </a:t>
            </a:r>
            <a:r>
              <a:rPr lang="en-US" sz="1400" dirty="0" err="1">
                <a:solidFill>
                  <a:schemeClr val="tx1"/>
                </a:solidFill>
              </a:rPr>
              <a:t>arrangementet</a:t>
            </a:r>
            <a:r>
              <a:rPr lang="en-US" sz="1400" dirty="0">
                <a:solidFill>
                  <a:schemeClr val="tx1"/>
                </a:solidFill>
              </a:rPr>
              <a:t> </a:t>
            </a:r>
            <a:r>
              <a:rPr lang="en-US" sz="1400" dirty="0" err="1">
                <a:solidFill>
                  <a:schemeClr val="tx1"/>
                </a:solidFill>
              </a:rPr>
              <a:t>er</a:t>
            </a:r>
            <a:r>
              <a:rPr lang="en-US" sz="1400" dirty="0">
                <a:solidFill>
                  <a:schemeClr val="tx1"/>
                </a:solidFill>
              </a:rPr>
              <a:t> </a:t>
            </a:r>
            <a:r>
              <a:rPr lang="en-US" sz="1400" dirty="0" err="1">
                <a:solidFill>
                  <a:schemeClr val="tx1"/>
                </a:solidFill>
              </a:rPr>
              <a:t>en</a:t>
            </a:r>
            <a:r>
              <a:rPr lang="en-US" sz="1400" dirty="0">
                <a:solidFill>
                  <a:schemeClr val="tx1"/>
                </a:solidFill>
              </a:rPr>
              <a:t> </a:t>
            </a:r>
            <a:r>
              <a:rPr lang="en-US" sz="1400" dirty="0" err="1">
                <a:solidFill>
                  <a:schemeClr val="tx1"/>
                </a:solidFill>
              </a:rPr>
              <a:t>seilas</a:t>
            </a:r>
            <a:endParaRPr lang="nb-NO" sz="1400" dirty="0">
              <a:solidFill>
                <a:schemeClr val="tx1"/>
              </a:solidFill>
            </a:endParaRPr>
          </a:p>
        </p:txBody>
      </p:sp>
      <p:sp>
        <p:nvSpPr>
          <p:cNvPr id="20" name="Bildeforklaring: bøyd linje 7">
            <a:extLst>
              <a:ext uri="{FF2B5EF4-FFF2-40B4-BE49-F238E27FC236}">
                <a16:creationId xmlns:a16="http://schemas.microsoft.com/office/drawing/2014/main" id="{4E90ECFC-D1E5-4D19-ADC1-D8CBBA650BBD}"/>
              </a:ext>
            </a:extLst>
          </p:cNvPr>
          <p:cNvSpPr/>
          <p:nvPr/>
        </p:nvSpPr>
        <p:spPr>
          <a:xfrm>
            <a:off x="81186" y="716838"/>
            <a:ext cx="1986214" cy="1092162"/>
          </a:xfrm>
          <a:prstGeom prst="borderCallout2">
            <a:avLst>
              <a:gd name="adj1" fmla="val 56641"/>
              <a:gd name="adj2" fmla="val 102858"/>
              <a:gd name="adj3" fmla="val 81848"/>
              <a:gd name="adj4" fmla="val 120328"/>
              <a:gd name="adj5" fmla="val 109563"/>
              <a:gd name="adj6" fmla="val 17559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skrives</a:t>
            </a:r>
            <a:r>
              <a:rPr lang="en-US" sz="1200" dirty="0">
                <a:solidFill>
                  <a:schemeClr val="tx1"/>
                </a:solidFill>
              </a:rPr>
              <a:t> </a:t>
            </a:r>
            <a:r>
              <a:rPr lang="en-US" sz="1200" dirty="0" err="1">
                <a:solidFill>
                  <a:schemeClr val="tx1"/>
                </a:solidFill>
              </a:rPr>
              <a:t>navnet</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arrangementet</a:t>
            </a:r>
            <a:r>
              <a:rPr lang="en-US" sz="1200" dirty="0">
                <a:solidFill>
                  <a:schemeClr val="tx1"/>
                </a:solidFill>
              </a:rPr>
              <a:t>. </a:t>
            </a:r>
            <a:r>
              <a:rPr lang="en-US" sz="1200" dirty="0" err="1">
                <a:solidFill>
                  <a:schemeClr val="tx1"/>
                </a:solidFill>
              </a:rPr>
              <a:t>Hvis</a:t>
            </a:r>
            <a:r>
              <a:rPr lang="en-US" sz="1200" dirty="0">
                <a:solidFill>
                  <a:schemeClr val="tx1"/>
                </a:solidFill>
              </a:rPr>
              <a:t> </a:t>
            </a:r>
            <a:r>
              <a:rPr lang="en-US" sz="1200" dirty="0" err="1">
                <a:solidFill>
                  <a:schemeClr val="tx1"/>
                </a:solidFill>
              </a:rPr>
              <a:t>seilas</a:t>
            </a:r>
            <a:r>
              <a:rPr lang="en-US" sz="1200" dirty="0">
                <a:solidFill>
                  <a:schemeClr val="tx1"/>
                </a:solidFill>
              </a:rPr>
              <a:t> </a:t>
            </a:r>
            <a:r>
              <a:rPr lang="en-US" sz="1200" dirty="0" err="1">
                <a:solidFill>
                  <a:schemeClr val="tx1"/>
                </a:solidFill>
              </a:rPr>
              <a:t>skrives</a:t>
            </a:r>
            <a:r>
              <a:rPr lang="en-US" sz="1200" dirty="0">
                <a:solidFill>
                  <a:schemeClr val="tx1"/>
                </a:solidFill>
              </a:rPr>
              <a:t> </a:t>
            </a:r>
            <a:r>
              <a:rPr lang="en-US" sz="1200" dirty="0" err="1">
                <a:solidFill>
                  <a:schemeClr val="tx1"/>
                </a:solidFill>
              </a:rPr>
              <a:t>kun</a:t>
            </a:r>
            <a:r>
              <a:rPr lang="en-US" sz="1200" dirty="0">
                <a:solidFill>
                  <a:schemeClr val="tx1"/>
                </a:solidFill>
              </a:rPr>
              <a:t> </a:t>
            </a:r>
            <a:r>
              <a:rPr lang="en-US" sz="1200" dirty="0" err="1">
                <a:solidFill>
                  <a:schemeClr val="tx1"/>
                </a:solidFill>
              </a:rPr>
              <a:t>strekningen</a:t>
            </a:r>
            <a:r>
              <a:rPr lang="en-US" sz="1200" dirty="0">
                <a:solidFill>
                  <a:schemeClr val="tx1"/>
                </a:solidFill>
              </a:rPr>
              <a:t>, </a:t>
            </a:r>
            <a:r>
              <a:rPr lang="en-US" sz="1200" dirty="0" err="1">
                <a:solidFill>
                  <a:schemeClr val="tx1"/>
                </a:solidFill>
              </a:rPr>
              <a:t>f.eks</a:t>
            </a:r>
            <a:r>
              <a:rPr lang="en-US" sz="1200" dirty="0">
                <a:solidFill>
                  <a:schemeClr val="tx1"/>
                </a:solidFill>
              </a:rPr>
              <a:t>. Oslo – </a:t>
            </a:r>
            <a:r>
              <a:rPr lang="en-US" sz="1200" dirty="0" err="1">
                <a:solidFill>
                  <a:schemeClr val="tx1"/>
                </a:solidFill>
              </a:rPr>
              <a:t>Langesund</a:t>
            </a:r>
            <a:r>
              <a:rPr lang="en-US" sz="1200" dirty="0">
                <a:solidFill>
                  <a:schemeClr val="tx1"/>
                </a:solidFill>
              </a:rPr>
              <a:t>, - </a:t>
            </a:r>
            <a:r>
              <a:rPr lang="en-US" sz="1200" dirty="0" err="1">
                <a:solidFill>
                  <a:schemeClr val="tx1"/>
                </a:solidFill>
              </a:rPr>
              <a:t>og</a:t>
            </a:r>
            <a:r>
              <a:rPr lang="en-US" sz="1200" dirty="0">
                <a:solidFill>
                  <a:schemeClr val="tx1"/>
                </a:solidFill>
              </a:rPr>
              <a:t> </a:t>
            </a:r>
            <a:r>
              <a:rPr lang="en-US" sz="1200" dirty="0" err="1">
                <a:solidFill>
                  <a:schemeClr val="tx1"/>
                </a:solidFill>
              </a:rPr>
              <a:t>ikke</a:t>
            </a:r>
            <a:r>
              <a:rPr lang="en-US" sz="1200" dirty="0">
                <a:solidFill>
                  <a:schemeClr val="tx1"/>
                </a:solidFill>
              </a:rPr>
              <a:t> '</a:t>
            </a:r>
            <a:r>
              <a:rPr lang="en-US" sz="1200" dirty="0" err="1">
                <a:solidFill>
                  <a:schemeClr val="tx1"/>
                </a:solidFill>
              </a:rPr>
              <a:t>Sommertokt'eller</a:t>
            </a:r>
            <a:r>
              <a:rPr lang="en-US" sz="1200" dirty="0">
                <a:solidFill>
                  <a:schemeClr val="tx1"/>
                </a:solidFill>
              </a:rPr>
              <a:t> </a:t>
            </a:r>
            <a:r>
              <a:rPr lang="en-US" sz="1200" dirty="0" err="1">
                <a:solidFill>
                  <a:schemeClr val="tx1"/>
                </a:solidFill>
              </a:rPr>
              <a:t>lignende</a:t>
            </a:r>
            <a:r>
              <a:rPr lang="en-US" sz="1200" dirty="0">
                <a:solidFill>
                  <a:schemeClr val="tx1"/>
                </a:solidFill>
              </a:rPr>
              <a:t>.</a:t>
            </a:r>
            <a:endParaRPr lang="nb-NO" sz="1200" dirty="0">
              <a:solidFill>
                <a:schemeClr val="tx1"/>
              </a:solidFill>
            </a:endParaRPr>
          </a:p>
        </p:txBody>
      </p:sp>
      <p:sp>
        <p:nvSpPr>
          <p:cNvPr id="21" name="Bildeforklaring: bøyd linje 7">
            <a:extLst>
              <a:ext uri="{FF2B5EF4-FFF2-40B4-BE49-F238E27FC236}">
                <a16:creationId xmlns:a16="http://schemas.microsoft.com/office/drawing/2014/main" id="{CBF3BC01-E376-4355-920A-42A6AD2CE98E}"/>
              </a:ext>
            </a:extLst>
          </p:cNvPr>
          <p:cNvSpPr/>
          <p:nvPr/>
        </p:nvSpPr>
        <p:spPr>
          <a:xfrm>
            <a:off x="74763" y="3222449"/>
            <a:ext cx="1986213" cy="720000"/>
          </a:xfrm>
          <a:prstGeom prst="borderCallout2">
            <a:avLst>
              <a:gd name="adj1" fmla="val 42824"/>
              <a:gd name="adj2" fmla="val 99888"/>
              <a:gd name="adj3" fmla="val 14809"/>
              <a:gd name="adj4" fmla="val 126480"/>
              <a:gd name="adj5" fmla="val -59410"/>
              <a:gd name="adj6" fmla="val 16885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Kontingent</a:t>
            </a:r>
            <a:r>
              <a:rPr lang="en-US" sz="1200" dirty="0">
                <a:solidFill>
                  <a:schemeClr val="tx1"/>
                </a:solidFill>
              </a:rPr>
              <a:t>/</a:t>
            </a:r>
            <a:r>
              <a:rPr lang="en-US" sz="1200" dirty="0" err="1">
                <a:solidFill>
                  <a:schemeClr val="tx1"/>
                </a:solidFill>
              </a:rPr>
              <a:t>bidrag</a:t>
            </a:r>
            <a:r>
              <a:rPr lang="en-US" sz="1200" dirty="0">
                <a:solidFill>
                  <a:schemeClr val="tx1"/>
                </a:solidFill>
              </a:rPr>
              <a:t> </a:t>
            </a:r>
            <a:r>
              <a:rPr lang="en-US" sz="1200" dirty="0" err="1">
                <a:solidFill>
                  <a:schemeClr val="tx1"/>
                </a:solidFill>
              </a:rPr>
              <a:t>angis</a:t>
            </a:r>
            <a:r>
              <a:rPr lang="en-US" sz="1200" dirty="0">
                <a:solidFill>
                  <a:schemeClr val="tx1"/>
                </a:solidFill>
              </a:rPr>
              <a:t> </a:t>
            </a:r>
            <a:r>
              <a:rPr lang="en-US" sz="1200" dirty="0" err="1">
                <a:solidFill>
                  <a:schemeClr val="tx1"/>
                </a:solidFill>
              </a:rPr>
              <a:t>hvis</a:t>
            </a:r>
            <a:r>
              <a:rPr lang="en-US" sz="1200" dirty="0">
                <a:solidFill>
                  <a:schemeClr val="tx1"/>
                </a:solidFill>
              </a:rPr>
              <a:t> det </a:t>
            </a:r>
            <a:r>
              <a:rPr lang="en-US" sz="1200" dirty="0" err="1">
                <a:solidFill>
                  <a:schemeClr val="tx1"/>
                </a:solidFill>
              </a:rPr>
              <a:t>må</a:t>
            </a:r>
            <a:r>
              <a:rPr lang="en-US" sz="1200" dirty="0">
                <a:solidFill>
                  <a:schemeClr val="tx1"/>
                </a:solidFill>
              </a:rPr>
              <a:t> </a:t>
            </a:r>
            <a:r>
              <a:rPr lang="en-US" sz="1200" dirty="0" err="1">
                <a:solidFill>
                  <a:schemeClr val="tx1"/>
                </a:solidFill>
              </a:rPr>
              <a:t>betales</a:t>
            </a:r>
            <a:r>
              <a:rPr lang="en-US" sz="1200" dirty="0">
                <a:solidFill>
                  <a:schemeClr val="tx1"/>
                </a:solidFill>
              </a:rPr>
              <a:t> for </a:t>
            </a:r>
            <a:r>
              <a:rPr lang="en-US" sz="1200" dirty="0" err="1">
                <a:solidFill>
                  <a:schemeClr val="tx1"/>
                </a:solidFill>
              </a:rPr>
              <a:t>deltagelse</a:t>
            </a:r>
            <a:r>
              <a:rPr lang="en-US" sz="1200" dirty="0">
                <a:solidFill>
                  <a:schemeClr val="tx1"/>
                </a:solidFill>
              </a:rPr>
              <a:t> i </a:t>
            </a:r>
            <a:r>
              <a:rPr lang="en-US" sz="1200" dirty="0" err="1">
                <a:solidFill>
                  <a:schemeClr val="tx1"/>
                </a:solidFill>
              </a:rPr>
              <a:t>arrangementet</a:t>
            </a:r>
            <a:endParaRPr lang="nb-NO" sz="1200" dirty="0">
              <a:solidFill>
                <a:schemeClr val="tx1"/>
              </a:solidFill>
            </a:endParaRPr>
          </a:p>
        </p:txBody>
      </p:sp>
      <p:sp>
        <p:nvSpPr>
          <p:cNvPr id="23" name="Bildeforklaring: bøyd linje 7">
            <a:extLst>
              <a:ext uri="{FF2B5EF4-FFF2-40B4-BE49-F238E27FC236}">
                <a16:creationId xmlns:a16="http://schemas.microsoft.com/office/drawing/2014/main" id="{CBCB34B8-E543-46A1-AC0A-BA19EB252CED}"/>
              </a:ext>
            </a:extLst>
          </p:cNvPr>
          <p:cNvSpPr/>
          <p:nvPr/>
        </p:nvSpPr>
        <p:spPr>
          <a:xfrm>
            <a:off x="9461513" y="2610154"/>
            <a:ext cx="2583297" cy="635626"/>
          </a:xfrm>
          <a:prstGeom prst="borderCallout2">
            <a:avLst>
              <a:gd name="adj1" fmla="val 29225"/>
              <a:gd name="adj2" fmla="val -8223"/>
              <a:gd name="adj3" fmla="val -21267"/>
              <a:gd name="adj4" fmla="val -78435"/>
              <a:gd name="adj5" fmla="val -42111"/>
              <a:gd name="adj6" fmla="val -11365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Seilasens</a:t>
            </a:r>
            <a:r>
              <a:rPr lang="en-US" sz="1200" dirty="0">
                <a:solidFill>
                  <a:schemeClr val="tx1"/>
                </a:solidFill>
              </a:rPr>
              <a:t> </a:t>
            </a:r>
            <a:r>
              <a:rPr lang="en-US" sz="1200" dirty="0" err="1">
                <a:solidFill>
                  <a:schemeClr val="tx1"/>
                </a:solidFill>
              </a:rPr>
              <a:t>antatte</a:t>
            </a:r>
            <a:r>
              <a:rPr lang="en-US" sz="1200" dirty="0">
                <a:solidFill>
                  <a:schemeClr val="tx1"/>
                </a:solidFill>
              </a:rPr>
              <a:t> </a:t>
            </a:r>
            <a:r>
              <a:rPr lang="en-US" sz="1200" dirty="0" err="1">
                <a:solidFill>
                  <a:schemeClr val="tx1"/>
                </a:solidFill>
              </a:rPr>
              <a:t>varighet</a:t>
            </a:r>
            <a:r>
              <a:rPr lang="en-US" sz="1200" dirty="0">
                <a:solidFill>
                  <a:schemeClr val="tx1"/>
                </a:solidFill>
              </a:rPr>
              <a:t>, </a:t>
            </a:r>
            <a:r>
              <a:rPr lang="en-US" sz="1200" dirty="0" err="1">
                <a:solidFill>
                  <a:schemeClr val="tx1"/>
                </a:solidFill>
              </a:rPr>
              <a:t>sjøvakters</a:t>
            </a:r>
            <a:r>
              <a:rPr lang="en-US" sz="1200" dirty="0">
                <a:solidFill>
                  <a:schemeClr val="tx1"/>
                </a:solidFill>
              </a:rPr>
              <a:t> </a:t>
            </a:r>
            <a:r>
              <a:rPr lang="en-US" sz="1200" dirty="0" err="1">
                <a:solidFill>
                  <a:schemeClr val="tx1"/>
                </a:solidFill>
              </a:rPr>
              <a:t>lengde</a:t>
            </a:r>
            <a:r>
              <a:rPr lang="en-US" sz="1200" dirty="0">
                <a:solidFill>
                  <a:schemeClr val="tx1"/>
                </a:solidFill>
              </a:rPr>
              <a:t>. (Vises </a:t>
            </a:r>
            <a:r>
              <a:rPr lang="en-US" sz="1200" dirty="0" err="1">
                <a:solidFill>
                  <a:schemeClr val="tx1"/>
                </a:solidFill>
              </a:rPr>
              <a:t>kun</a:t>
            </a:r>
            <a:r>
              <a:rPr lang="en-US" sz="1200" dirty="0">
                <a:solidFill>
                  <a:schemeClr val="tx1"/>
                </a:solidFill>
              </a:rPr>
              <a:t> </a:t>
            </a:r>
            <a:r>
              <a:rPr lang="en-US" sz="1200" dirty="0" err="1">
                <a:solidFill>
                  <a:schemeClr val="tx1"/>
                </a:solidFill>
              </a:rPr>
              <a:t>hvis</a:t>
            </a:r>
            <a:r>
              <a:rPr lang="en-US" sz="1200" dirty="0">
                <a:solidFill>
                  <a:schemeClr val="tx1"/>
                </a:solidFill>
              </a:rPr>
              <a:t> '</a:t>
            </a:r>
            <a:r>
              <a:rPr lang="en-US" sz="1200" dirty="0" err="1">
                <a:solidFill>
                  <a:schemeClr val="tx1"/>
                </a:solidFill>
              </a:rPr>
              <a:t>Seilas</a:t>
            </a:r>
            <a:r>
              <a:rPr lang="en-US" sz="1200" dirty="0">
                <a:solidFill>
                  <a:schemeClr val="tx1"/>
                </a:solidFill>
              </a:rPr>
              <a:t>' </a:t>
            </a:r>
            <a:r>
              <a:rPr lang="en-US" sz="1200" dirty="0" err="1">
                <a:solidFill>
                  <a:schemeClr val="tx1"/>
                </a:solidFill>
              </a:rPr>
              <a:t>er</a:t>
            </a:r>
            <a:r>
              <a:rPr lang="en-US" sz="1200" dirty="0">
                <a:solidFill>
                  <a:schemeClr val="tx1"/>
                </a:solidFill>
              </a:rPr>
              <a:t> market!)</a:t>
            </a:r>
            <a:endParaRPr lang="nb-NO" sz="1200" dirty="0">
              <a:solidFill>
                <a:schemeClr val="tx1"/>
              </a:solidFill>
            </a:endParaRPr>
          </a:p>
        </p:txBody>
      </p:sp>
      <p:sp>
        <p:nvSpPr>
          <p:cNvPr id="24" name="Bildeforklaring: bøyd linje 7">
            <a:extLst>
              <a:ext uri="{FF2B5EF4-FFF2-40B4-BE49-F238E27FC236}">
                <a16:creationId xmlns:a16="http://schemas.microsoft.com/office/drawing/2014/main" id="{3629CB93-EE50-40CF-86BD-928D5C0CBD06}"/>
              </a:ext>
            </a:extLst>
          </p:cNvPr>
          <p:cNvSpPr/>
          <p:nvPr/>
        </p:nvSpPr>
        <p:spPr>
          <a:xfrm>
            <a:off x="80550" y="1906958"/>
            <a:ext cx="1986214" cy="598715"/>
          </a:xfrm>
          <a:prstGeom prst="borderCallout2">
            <a:avLst>
              <a:gd name="adj1" fmla="val 52383"/>
              <a:gd name="adj2" fmla="val 101868"/>
              <a:gd name="adj3" fmla="val 42823"/>
              <a:gd name="adj4" fmla="val 124783"/>
              <a:gd name="adj5" fmla="val 29877"/>
              <a:gd name="adj6" fmla="val 17511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Skriv</a:t>
            </a:r>
            <a:r>
              <a:rPr lang="en-US" sz="1200" dirty="0">
                <a:solidFill>
                  <a:schemeClr val="tx1"/>
                </a:solidFill>
              </a:rPr>
              <a:t> in </a:t>
            </a:r>
            <a:r>
              <a:rPr lang="en-US" sz="1200" dirty="0" err="1">
                <a:solidFill>
                  <a:schemeClr val="tx1"/>
                </a:solidFill>
              </a:rPr>
              <a:t>sted</a:t>
            </a:r>
            <a:r>
              <a:rPr lang="en-US" sz="1200" dirty="0">
                <a:solidFill>
                  <a:schemeClr val="tx1"/>
                </a:solidFill>
              </a:rPr>
              <a:t> for arrange-</a:t>
            </a:r>
            <a:r>
              <a:rPr lang="en-US" sz="1200" dirty="0" err="1">
                <a:solidFill>
                  <a:schemeClr val="tx1"/>
                </a:solidFill>
              </a:rPr>
              <a:t>mentet</a:t>
            </a:r>
            <a:r>
              <a:rPr lang="en-US" sz="1200" dirty="0">
                <a:solidFill>
                  <a:schemeClr val="tx1"/>
                </a:solidFill>
              </a:rPr>
              <a:t>. (</a:t>
            </a:r>
            <a:r>
              <a:rPr lang="en-US" sz="1200" dirty="0" err="1">
                <a:solidFill>
                  <a:schemeClr val="tx1"/>
                </a:solidFill>
              </a:rPr>
              <a:t>Ved</a:t>
            </a:r>
            <a:r>
              <a:rPr lang="en-US" sz="1200" dirty="0">
                <a:solidFill>
                  <a:schemeClr val="tx1"/>
                </a:solidFill>
              </a:rPr>
              <a:t> </a:t>
            </a:r>
            <a:r>
              <a:rPr lang="en-US" sz="1200" dirty="0" err="1">
                <a:solidFill>
                  <a:schemeClr val="tx1"/>
                </a:solidFill>
              </a:rPr>
              <a:t>seilaser</a:t>
            </a:r>
            <a:r>
              <a:rPr lang="en-US" sz="1200" dirty="0">
                <a:solidFill>
                  <a:schemeClr val="tx1"/>
                </a:solidFill>
              </a:rPr>
              <a:t> </a:t>
            </a:r>
            <a:r>
              <a:rPr lang="en-US" sz="1200" dirty="0" err="1">
                <a:solidFill>
                  <a:schemeClr val="tx1"/>
                </a:solidFill>
              </a:rPr>
              <a:t>skrives</a:t>
            </a:r>
            <a:r>
              <a:rPr lang="en-US" sz="1200" dirty="0">
                <a:solidFill>
                  <a:schemeClr val="tx1"/>
                </a:solidFill>
              </a:rPr>
              <a:t> </a:t>
            </a:r>
            <a:r>
              <a:rPr lang="en-US" sz="1200" dirty="0" err="1">
                <a:solidFill>
                  <a:schemeClr val="tx1"/>
                </a:solidFill>
              </a:rPr>
              <a:t>avgangshavnen</a:t>
            </a:r>
            <a:r>
              <a:rPr lang="en-US" sz="1200" dirty="0">
                <a:solidFill>
                  <a:schemeClr val="tx1"/>
                </a:solidFill>
              </a:rPr>
              <a:t>.)</a:t>
            </a:r>
            <a:endParaRPr lang="nb-NO" sz="1200" dirty="0">
              <a:solidFill>
                <a:schemeClr val="tx1"/>
              </a:solidFill>
            </a:endParaRPr>
          </a:p>
        </p:txBody>
      </p:sp>
      <p:sp>
        <p:nvSpPr>
          <p:cNvPr id="28" name="Bildeforklaring: bøyd linje 7">
            <a:extLst>
              <a:ext uri="{FF2B5EF4-FFF2-40B4-BE49-F238E27FC236}">
                <a16:creationId xmlns:a16="http://schemas.microsoft.com/office/drawing/2014/main" id="{BCCFE7F8-347E-4917-BD72-DAD0F8588447}"/>
              </a:ext>
            </a:extLst>
          </p:cNvPr>
          <p:cNvSpPr/>
          <p:nvPr/>
        </p:nvSpPr>
        <p:spPr>
          <a:xfrm>
            <a:off x="9473569" y="3329652"/>
            <a:ext cx="2583297" cy="360000"/>
          </a:xfrm>
          <a:prstGeom prst="borderCallout2">
            <a:avLst>
              <a:gd name="adj1" fmla="val 43207"/>
              <a:gd name="adj2" fmla="val -4001"/>
              <a:gd name="adj3" fmla="val 11521"/>
              <a:gd name="adj4" fmla="val -11372"/>
              <a:gd name="adj5" fmla="val -129448"/>
              <a:gd name="adj6" fmla="val -2630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Seilasens</a:t>
            </a:r>
            <a:r>
              <a:rPr lang="en-US" sz="1200" dirty="0">
                <a:solidFill>
                  <a:schemeClr val="tx1"/>
                </a:solidFill>
              </a:rPr>
              <a:t> </a:t>
            </a:r>
            <a:r>
              <a:rPr lang="en-US" sz="1200" dirty="0" err="1">
                <a:solidFill>
                  <a:schemeClr val="tx1"/>
                </a:solidFill>
              </a:rPr>
              <a:t>antatte</a:t>
            </a:r>
            <a:r>
              <a:rPr lang="en-US" sz="1200" dirty="0">
                <a:solidFill>
                  <a:schemeClr val="tx1"/>
                </a:solidFill>
              </a:rPr>
              <a:t> </a:t>
            </a:r>
            <a:r>
              <a:rPr lang="en-US" sz="1200" dirty="0" err="1">
                <a:solidFill>
                  <a:schemeClr val="tx1"/>
                </a:solidFill>
              </a:rPr>
              <a:t>antall</a:t>
            </a:r>
            <a:r>
              <a:rPr lang="en-US" sz="1200" dirty="0">
                <a:solidFill>
                  <a:schemeClr val="tx1"/>
                </a:solidFill>
              </a:rPr>
              <a:t> </a:t>
            </a:r>
            <a:r>
              <a:rPr lang="en-US" sz="1200" dirty="0" err="1">
                <a:solidFill>
                  <a:schemeClr val="tx1"/>
                </a:solidFill>
              </a:rPr>
              <a:t>kostdøgn</a:t>
            </a:r>
            <a:r>
              <a:rPr lang="en-US" sz="1200" dirty="0">
                <a:solidFill>
                  <a:schemeClr val="tx1"/>
                </a:solidFill>
              </a:rPr>
              <a:t>. </a:t>
            </a:r>
            <a:r>
              <a:rPr lang="en-US" sz="1200" dirty="0" err="1">
                <a:solidFill>
                  <a:schemeClr val="tx1"/>
                </a:solidFill>
              </a:rPr>
              <a:t>Vaktenes</a:t>
            </a:r>
            <a:r>
              <a:rPr lang="en-US" sz="1200" dirty="0">
                <a:solidFill>
                  <a:schemeClr val="tx1"/>
                </a:solidFill>
              </a:rPr>
              <a:t> </a:t>
            </a:r>
            <a:r>
              <a:rPr lang="en-US" sz="1200" dirty="0" err="1">
                <a:solidFill>
                  <a:schemeClr val="tx1"/>
                </a:solidFill>
              </a:rPr>
              <a:t>varighet</a:t>
            </a:r>
            <a:r>
              <a:rPr lang="en-US" sz="1200" dirty="0">
                <a:solidFill>
                  <a:schemeClr val="tx1"/>
                </a:solidFill>
              </a:rPr>
              <a:t> under land.</a:t>
            </a:r>
            <a:endParaRPr lang="nb-NO" sz="1200" dirty="0">
              <a:solidFill>
                <a:schemeClr val="tx1"/>
              </a:solidFill>
            </a:endParaRPr>
          </a:p>
        </p:txBody>
      </p:sp>
      <p:sp>
        <p:nvSpPr>
          <p:cNvPr id="12" name="Bildeforklaring: bøyd linje 7">
            <a:extLst>
              <a:ext uri="{FF2B5EF4-FFF2-40B4-BE49-F238E27FC236}">
                <a16:creationId xmlns:a16="http://schemas.microsoft.com/office/drawing/2014/main" id="{7FD3AA9D-9796-4206-AD39-D11A98521934}"/>
              </a:ext>
            </a:extLst>
          </p:cNvPr>
          <p:cNvSpPr/>
          <p:nvPr/>
        </p:nvSpPr>
        <p:spPr>
          <a:xfrm>
            <a:off x="81187" y="5113767"/>
            <a:ext cx="1979790" cy="1725066"/>
          </a:xfrm>
          <a:prstGeom prst="borderCallout2">
            <a:avLst>
              <a:gd name="adj1" fmla="val 48495"/>
              <a:gd name="adj2" fmla="val 101864"/>
              <a:gd name="adj3" fmla="val 1697"/>
              <a:gd name="adj4" fmla="val 123948"/>
              <a:gd name="adj5" fmla="val -117532"/>
              <a:gd name="adj6" fmla="val 25972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Hvis</a:t>
            </a:r>
            <a:r>
              <a:rPr lang="en-US" sz="1200" dirty="0">
                <a:solidFill>
                  <a:schemeClr val="tx1"/>
                </a:solidFill>
              </a:rPr>
              <a:t> </a:t>
            </a:r>
            <a:r>
              <a:rPr lang="en-US" sz="1200" dirty="0" err="1">
                <a:solidFill>
                  <a:schemeClr val="tx1"/>
                </a:solidFill>
              </a:rPr>
              <a:t>seilasen</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delt</a:t>
            </a:r>
            <a:r>
              <a:rPr lang="en-US" sz="1200" dirty="0">
                <a:solidFill>
                  <a:schemeClr val="tx1"/>
                </a:solidFill>
              </a:rPr>
              <a:t> i to, </a:t>
            </a:r>
            <a:r>
              <a:rPr lang="en-US" sz="1200" dirty="0" err="1">
                <a:solidFill>
                  <a:schemeClr val="tx1"/>
                </a:solidFill>
              </a:rPr>
              <a:t>kan</a:t>
            </a:r>
            <a:r>
              <a:rPr lang="en-US" sz="1200" dirty="0">
                <a:solidFill>
                  <a:schemeClr val="tx1"/>
                </a:solidFill>
              </a:rPr>
              <a:t> den </a:t>
            </a:r>
            <a:r>
              <a:rPr lang="en-US" sz="1200" dirty="0" err="1">
                <a:solidFill>
                  <a:schemeClr val="tx1"/>
                </a:solidFill>
              </a:rPr>
              <a:t>andre</a:t>
            </a:r>
            <a:r>
              <a:rPr lang="en-US" sz="1200" dirty="0">
                <a:solidFill>
                  <a:schemeClr val="tx1"/>
                </a:solidFill>
              </a:rPr>
              <a:t> </a:t>
            </a:r>
            <a:r>
              <a:rPr lang="en-US" sz="1200" dirty="0" err="1">
                <a:solidFill>
                  <a:schemeClr val="tx1"/>
                </a:solidFill>
              </a:rPr>
              <a:t>delen</a:t>
            </a:r>
            <a:r>
              <a:rPr lang="en-US" sz="1200" dirty="0">
                <a:solidFill>
                  <a:schemeClr val="tx1"/>
                </a:solidFill>
              </a:rPr>
              <a:t> </a:t>
            </a:r>
            <a:r>
              <a:rPr lang="en-US" sz="1200" dirty="0" err="1">
                <a:solidFill>
                  <a:schemeClr val="tx1"/>
                </a:solidFill>
              </a:rPr>
              <a:t>velges</a:t>
            </a:r>
            <a:r>
              <a:rPr lang="en-US" sz="1200" dirty="0">
                <a:solidFill>
                  <a:schemeClr val="tx1"/>
                </a:solidFill>
              </a:rPr>
              <a:t> her, </a:t>
            </a:r>
            <a:r>
              <a:rPr lang="en-US" sz="1200" dirty="0" err="1">
                <a:solidFill>
                  <a:schemeClr val="tx1"/>
                </a:solidFill>
              </a:rPr>
              <a:t>etter</a:t>
            </a:r>
            <a:r>
              <a:rPr lang="en-US" sz="1200" dirty="0">
                <a:solidFill>
                  <a:schemeClr val="tx1"/>
                </a:solidFill>
              </a:rPr>
              <a:t> at </a:t>
            </a:r>
            <a:r>
              <a:rPr lang="en-US" sz="1200" dirty="0" err="1">
                <a:solidFill>
                  <a:schemeClr val="tx1"/>
                </a:solidFill>
              </a:rPr>
              <a:t>det</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opp</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eget</a:t>
            </a:r>
            <a:r>
              <a:rPr lang="en-US" sz="1200" dirty="0">
                <a:solidFill>
                  <a:schemeClr val="tx1"/>
                </a:solidFill>
              </a:rPr>
              <a:t> arrangement. </a:t>
            </a:r>
            <a:r>
              <a:rPr lang="en-US" sz="1200" dirty="0" err="1">
                <a:solidFill>
                  <a:schemeClr val="tx1"/>
                </a:solidFill>
              </a:rPr>
              <a:t>Dette</a:t>
            </a:r>
            <a:r>
              <a:rPr lang="en-US" sz="1200" dirty="0">
                <a:solidFill>
                  <a:schemeClr val="tx1"/>
                </a:solidFill>
              </a:rPr>
              <a:t> </a:t>
            </a:r>
            <a:r>
              <a:rPr lang="en-US" sz="1200" dirty="0" err="1">
                <a:solidFill>
                  <a:schemeClr val="tx1"/>
                </a:solidFill>
              </a:rPr>
              <a:t>medfører</a:t>
            </a:r>
            <a:r>
              <a:rPr lang="en-US" sz="1200" dirty="0">
                <a:solidFill>
                  <a:schemeClr val="tx1"/>
                </a:solidFill>
              </a:rPr>
              <a:t> at </a:t>
            </a:r>
            <a:r>
              <a:rPr lang="en-US" sz="1200" dirty="0" err="1">
                <a:solidFill>
                  <a:schemeClr val="tx1"/>
                </a:solidFill>
              </a:rPr>
              <a:t>ved</a:t>
            </a:r>
            <a:r>
              <a:rPr lang="en-US" sz="1200" dirty="0">
                <a:solidFill>
                  <a:schemeClr val="tx1"/>
                </a:solidFill>
              </a:rPr>
              <a:t> Påmelding </a:t>
            </a:r>
            <a:r>
              <a:rPr lang="en-US" sz="1200" dirty="0" err="1">
                <a:solidFill>
                  <a:schemeClr val="tx1"/>
                </a:solidFill>
              </a:rPr>
              <a:t>av</a:t>
            </a:r>
            <a:r>
              <a:rPr lang="en-US" sz="1200" dirty="0">
                <a:solidFill>
                  <a:schemeClr val="tx1"/>
                </a:solidFill>
              </a:rPr>
              <a:t> </a:t>
            </a:r>
            <a:r>
              <a:rPr lang="en-US" sz="1200" dirty="0" err="1">
                <a:solidFill>
                  <a:schemeClr val="tx1"/>
                </a:solidFill>
              </a:rPr>
              <a:t>en</a:t>
            </a:r>
            <a:r>
              <a:rPr lang="en-US" sz="1200" dirty="0">
                <a:solidFill>
                  <a:schemeClr val="tx1"/>
                </a:solidFill>
              </a:rPr>
              <a:t> person </a:t>
            </a:r>
            <a:r>
              <a:rPr lang="en-US" sz="1200" dirty="0" err="1">
                <a:solidFill>
                  <a:schemeClr val="tx1"/>
                </a:solidFill>
              </a:rPr>
              <a:t>til</a:t>
            </a:r>
            <a:r>
              <a:rPr lang="en-US" sz="1200" dirty="0">
                <a:solidFill>
                  <a:schemeClr val="tx1"/>
                </a:solidFill>
              </a:rPr>
              <a:t> </a:t>
            </a:r>
            <a:r>
              <a:rPr lang="en-US" sz="1200" dirty="0" err="1">
                <a:solidFill>
                  <a:schemeClr val="tx1"/>
                </a:solidFill>
              </a:rPr>
              <a:t>ett</a:t>
            </a:r>
            <a:r>
              <a:rPr lang="en-US" sz="1200" dirty="0">
                <a:solidFill>
                  <a:schemeClr val="tx1"/>
                </a:solidFill>
              </a:rPr>
              <a:t> arrangement </a:t>
            </a:r>
            <a:r>
              <a:rPr lang="en-US" sz="1200" dirty="0" err="1">
                <a:solidFill>
                  <a:schemeClr val="tx1"/>
                </a:solidFill>
              </a:rPr>
              <a:t>blir</a:t>
            </a:r>
            <a:r>
              <a:rPr lang="en-US" sz="1200" dirty="0">
                <a:solidFill>
                  <a:schemeClr val="tx1"/>
                </a:solidFill>
              </a:rPr>
              <a:t> </a:t>
            </a:r>
            <a:r>
              <a:rPr lang="en-US" sz="1200" dirty="0" err="1">
                <a:solidFill>
                  <a:schemeClr val="tx1"/>
                </a:solidFill>
              </a:rPr>
              <a:t>en</a:t>
            </a:r>
            <a:r>
              <a:rPr lang="en-US" sz="1200" dirty="0">
                <a:solidFill>
                  <a:schemeClr val="tx1"/>
                </a:solidFill>
              </a:rPr>
              <a:t> spurt om </a:t>
            </a:r>
            <a:r>
              <a:rPr lang="en-US" sz="1200" dirty="0" err="1">
                <a:solidFill>
                  <a:schemeClr val="tx1"/>
                </a:solidFill>
              </a:rPr>
              <a:t>påmeldingen</a:t>
            </a:r>
            <a:r>
              <a:rPr lang="en-US" sz="1200" dirty="0">
                <a:solidFill>
                  <a:schemeClr val="tx1"/>
                </a:solidFill>
              </a:rPr>
              <a:t> </a:t>
            </a:r>
            <a:r>
              <a:rPr lang="en-US" sz="1200" dirty="0" err="1">
                <a:solidFill>
                  <a:schemeClr val="tx1"/>
                </a:solidFill>
              </a:rPr>
              <a:t>gjelder</a:t>
            </a:r>
            <a:r>
              <a:rPr lang="en-US" sz="1200" dirty="0">
                <a:solidFill>
                  <a:schemeClr val="tx1"/>
                </a:solidFill>
              </a:rPr>
              <a:t> </a:t>
            </a:r>
            <a:r>
              <a:rPr lang="en-US" sz="1200" dirty="0" err="1">
                <a:solidFill>
                  <a:schemeClr val="tx1"/>
                </a:solidFill>
              </a:rPr>
              <a:t>begge</a:t>
            </a:r>
            <a:r>
              <a:rPr lang="en-US" sz="1200" dirty="0">
                <a:solidFill>
                  <a:schemeClr val="tx1"/>
                </a:solidFill>
              </a:rPr>
              <a:t> </a:t>
            </a:r>
            <a:r>
              <a:rPr lang="en-US" sz="1200" dirty="0" err="1">
                <a:solidFill>
                  <a:schemeClr val="tx1"/>
                </a:solidFill>
              </a:rPr>
              <a:t>arrangementene</a:t>
            </a:r>
            <a:r>
              <a:rPr lang="en-US" sz="1200" dirty="0">
                <a:solidFill>
                  <a:schemeClr val="tx1"/>
                </a:solidFill>
              </a:rPr>
              <a:t>.</a:t>
            </a:r>
            <a:endParaRPr lang="nb-NO" sz="1200" dirty="0">
              <a:solidFill>
                <a:schemeClr val="tx1"/>
              </a:solidFill>
            </a:endParaRPr>
          </a:p>
        </p:txBody>
      </p:sp>
      <p:sp>
        <p:nvSpPr>
          <p:cNvPr id="17" name="Bildeforklaring: bøyd linje 7">
            <a:extLst>
              <a:ext uri="{FF2B5EF4-FFF2-40B4-BE49-F238E27FC236}">
                <a16:creationId xmlns:a16="http://schemas.microsoft.com/office/drawing/2014/main" id="{7EDDC3FC-AB11-406B-A743-76C34ECB3C9D}"/>
              </a:ext>
            </a:extLst>
          </p:cNvPr>
          <p:cNvSpPr/>
          <p:nvPr/>
        </p:nvSpPr>
        <p:spPr>
          <a:xfrm>
            <a:off x="81187" y="3993787"/>
            <a:ext cx="1986213" cy="1068642"/>
          </a:xfrm>
          <a:prstGeom prst="borderCallout2">
            <a:avLst>
              <a:gd name="adj1" fmla="val 56296"/>
              <a:gd name="adj2" fmla="val 101373"/>
              <a:gd name="adj3" fmla="val 30533"/>
              <a:gd name="adj4" fmla="val 124288"/>
              <a:gd name="adj5" fmla="val -108353"/>
              <a:gd name="adj6" fmla="val 26288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Disse</a:t>
            </a:r>
            <a:r>
              <a:rPr lang="en-US" sz="1200" dirty="0">
                <a:solidFill>
                  <a:schemeClr val="tx1"/>
                </a:solidFill>
              </a:rPr>
              <a:t> </a:t>
            </a:r>
            <a:r>
              <a:rPr lang="en-US" sz="1200" dirty="0" err="1">
                <a:solidFill>
                  <a:schemeClr val="tx1"/>
                </a:solidFill>
              </a:rPr>
              <a:t>boksene</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hvis</a:t>
            </a:r>
            <a:r>
              <a:rPr lang="en-US" sz="1200" dirty="0">
                <a:solidFill>
                  <a:schemeClr val="tx1"/>
                </a:solidFill>
              </a:rPr>
              <a:t> </a:t>
            </a:r>
            <a:r>
              <a:rPr lang="en-US" sz="1200" dirty="0" err="1">
                <a:solidFill>
                  <a:schemeClr val="tx1"/>
                </a:solidFill>
              </a:rPr>
              <a:t>hhv</a:t>
            </a:r>
            <a:r>
              <a:rPr lang="en-US" sz="1200" dirty="0">
                <a:solidFill>
                  <a:schemeClr val="tx1"/>
                </a:solidFill>
              </a:rPr>
              <a:t>. </a:t>
            </a:r>
            <a:r>
              <a:rPr lang="en-US" sz="1200" dirty="0" err="1">
                <a:solidFill>
                  <a:schemeClr val="tx1"/>
                </a:solidFill>
              </a:rPr>
              <a:t>overnatting</a:t>
            </a:r>
            <a:r>
              <a:rPr lang="en-US" sz="1200" dirty="0">
                <a:solidFill>
                  <a:schemeClr val="tx1"/>
                </a:solidFill>
              </a:rPr>
              <a:t> </a:t>
            </a:r>
            <a:r>
              <a:rPr lang="en-US" sz="1200" dirty="0" err="1">
                <a:solidFill>
                  <a:schemeClr val="tx1"/>
                </a:solidFill>
              </a:rPr>
              <a:t>eller</a:t>
            </a:r>
            <a:r>
              <a:rPr lang="en-US" sz="1200" dirty="0">
                <a:solidFill>
                  <a:schemeClr val="tx1"/>
                </a:solidFill>
              </a:rPr>
              <a:t> </a:t>
            </a:r>
            <a:r>
              <a:rPr lang="en-US" sz="1200" dirty="0" err="1">
                <a:solidFill>
                  <a:schemeClr val="tx1"/>
                </a:solidFill>
              </a:rPr>
              <a:t>parkering</a:t>
            </a:r>
            <a:r>
              <a:rPr lang="en-US" sz="1200" dirty="0">
                <a:solidFill>
                  <a:schemeClr val="tx1"/>
                </a:solidFill>
              </a:rPr>
              <a:t> </a:t>
            </a:r>
            <a:r>
              <a:rPr lang="en-US" sz="1200" dirty="0" err="1">
                <a:solidFill>
                  <a:schemeClr val="tx1"/>
                </a:solidFill>
              </a:rPr>
              <a:t>tilbys</a:t>
            </a:r>
            <a:r>
              <a:rPr lang="en-US" sz="1200" dirty="0">
                <a:solidFill>
                  <a:schemeClr val="tx1"/>
                </a:solidFill>
              </a:rPr>
              <a:t>! For å </a:t>
            </a:r>
            <a:r>
              <a:rPr lang="en-US" sz="1200" dirty="0" err="1">
                <a:solidFill>
                  <a:schemeClr val="tx1"/>
                </a:solidFill>
              </a:rPr>
              <a:t>kunne</a:t>
            </a:r>
            <a:r>
              <a:rPr lang="en-US" sz="1200" dirty="0">
                <a:solidFill>
                  <a:schemeClr val="tx1"/>
                </a:solidFill>
              </a:rPr>
              <a:t> </a:t>
            </a:r>
            <a:r>
              <a:rPr lang="en-US" sz="1200" dirty="0" err="1">
                <a:solidFill>
                  <a:schemeClr val="tx1"/>
                </a:solidFill>
              </a:rPr>
              <a:t>fordele</a:t>
            </a:r>
            <a:r>
              <a:rPr lang="en-US" sz="1200" dirty="0">
                <a:solidFill>
                  <a:schemeClr val="tx1"/>
                </a:solidFill>
              </a:rPr>
              <a:t> </a:t>
            </a:r>
            <a:r>
              <a:rPr lang="en-US" sz="1200" dirty="0" err="1">
                <a:solidFill>
                  <a:schemeClr val="tx1"/>
                </a:solidFill>
              </a:rPr>
              <a:t>køyer</a:t>
            </a:r>
            <a:r>
              <a:rPr lang="en-US" sz="1200" dirty="0">
                <a:solidFill>
                  <a:schemeClr val="tx1"/>
                </a:solidFill>
              </a:rPr>
              <a:t> under </a:t>
            </a:r>
            <a:r>
              <a:rPr lang="en-US" sz="1200" dirty="0" err="1">
                <a:solidFill>
                  <a:schemeClr val="tx1"/>
                </a:solidFill>
              </a:rPr>
              <a:t>landbasert</a:t>
            </a:r>
            <a:r>
              <a:rPr lang="en-US" sz="1200" dirty="0">
                <a:solidFill>
                  <a:schemeClr val="tx1"/>
                </a:solidFill>
              </a:rPr>
              <a:t> arrangement, </a:t>
            </a:r>
            <a:r>
              <a:rPr lang="en-US" sz="1200" dirty="0" err="1">
                <a:solidFill>
                  <a:schemeClr val="tx1"/>
                </a:solidFill>
              </a:rPr>
              <a:t>må</a:t>
            </a:r>
            <a:r>
              <a:rPr lang="en-US" sz="1200" dirty="0">
                <a:solidFill>
                  <a:schemeClr val="tx1"/>
                </a:solidFill>
              </a:rPr>
              <a:t> </a:t>
            </a:r>
            <a:r>
              <a:rPr lang="en-US" sz="1200" dirty="0" err="1">
                <a:solidFill>
                  <a:schemeClr val="tx1"/>
                </a:solidFill>
              </a:rPr>
              <a:t>overnattingsboksen</a:t>
            </a:r>
            <a:r>
              <a:rPr lang="en-US" sz="1200" dirty="0">
                <a:solidFill>
                  <a:schemeClr val="tx1"/>
                </a:solidFill>
              </a:rPr>
              <a:t> </a:t>
            </a:r>
            <a:r>
              <a:rPr lang="en-US" sz="1200" dirty="0" err="1">
                <a:solidFill>
                  <a:schemeClr val="tx1"/>
                </a:solidFill>
              </a:rPr>
              <a:t>merkes</a:t>
            </a:r>
            <a:r>
              <a:rPr lang="en-US" sz="1200" dirty="0">
                <a:solidFill>
                  <a:schemeClr val="tx1"/>
                </a:solidFill>
              </a:rPr>
              <a:t>. </a:t>
            </a:r>
            <a:endParaRPr lang="nb-NO" sz="1200" dirty="0">
              <a:solidFill>
                <a:schemeClr val="tx1"/>
              </a:solidFill>
            </a:endParaRPr>
          </a:p>
        </p:txBody>
      </p:sp>
      <p:sp>
        <p:nvSpPr>
          <p:cNvPr id="8" name="Rektangel 7">
            <a:extLst>
              <a:ext uri="{FF2B5EF4-FFF2-40B4-BE49-F238E27FC236}">
                <a16:creationId xmlns:a16="http://schemas.microsoft.com/office/drawing/2014/main" id="{F35588E0-0F93-4CBA-BB05-ED69417F450A}"/>
              </a:ext>
            </a:extLst>
          </p:cNvPr>
          <p:cNvSpPr/>
          <p:nvPr/>
        </p:nvSpPr>
        <p:spPr>
          <a:xfrm>
            <a:off x="4656000" y="3582449"/>
            <a:ext cx="2546967" cy="1534566"/>
          </a:xfrm>
          <a:prstGeom prst="rect">
            <a:avLst/>
          </a:prstGeom>
          <a:solidFill>
            <a:srgbClr val="C0C0C0">
              <a:alpha val="3568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dirty="0">
                <a:solidFill>
                  <a:schemeClr val="tx1"/>
                </a:solidFill>
              </a:rPr>
              <a:t>I de øvrige feltene er teksten i standard meldinger som genereres som forslag.</a:t>
            </a:r>
          </a:p>
          <a:p>
            <a:pPr algn="ctr"/>
            <a:r>
              <a:rPr lang="nb-NO" sz="1600" dirty="0">
                <a:solidFill>
                  <a:schemeClr val="tx1"/>
                </a:solidFill>
              </a:rPr>
              <a:t>Tekstforslaget kan endres. </a:t>
            </a:r>
          </a:p>
        </p:txBody>
      </p:sp>
      <p:sp>
        <p:nvSpPr>
          <p:cNvPr id="3" name="Plassholder for bunntekst 2">
            <a:extLst>
              <a:ext uri="{FF2B5EF4-FFF2-40B4-BE49-F238E27FC236}">
                <a16:creationId xmlns:a16="http://schemas.microsoft.com/office/drawing/2014/main" id="{1BE4AB41-8530-46DF-8176-5D64D157EA3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22" name="Action Button: Go Home 21">
            <a:hlinkClick r:id="rId3" action="ppaction://hlinksldjump" highlightClick="1"/>
            <a:extLst>
              <a:ext uri="{FF2B5EF4-FFF2-40B4-BE49-F238E27FC236}">
                <a16:creationId xmlns:a16="http://schemas.microsoft.com/office/drawing/2014/main" id="{304DE13C-A94B-4DB5-A9D1-3C5FF804FDBA}"/>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5" name="Action Button: Go Forward or Next 24">
            <a:hlinkClick r:id="" action="ppaction://hlinkshowjump?jump=nextslide" highlightClick="1"/>
            <a:extLst>
              <a:ext uri="{FF2B5EF4-FFF2-40B4-BE49-F238E27FC236}">
                <a16:creationId xmlns:a16="http://schemas.microsoft.com/office/drawing/2014/main" id="{52F9AE2F-90EB-47E5-BD1B-F96EA5AA253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6" name="Action Button: Go Back or Previous 25">
            <a:hlinkClick r:id="" action="ppaction://hlinkshowjump?jump=previousslide" highlightClick="1"/>
            <a:extLst>
              <a:ext uri="{FF2B5EF4-FFF2-40B4-BE49-F238E27FC236}">
                <a16:creationId xmlns:a16="http://schemas.microsoft.com/office/drawing/2014/main" id="{9AC871EF-7EFF-411D-AC70-A785E173825E}"/>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7" name="Bildeforklaring: bøyd linje 7">
            <a:extLst>
              <a:ext uri="{FF2B5EF4-FFF2-40B4-BE49-F238E27FC236}">
                <a16:creationId xmlns:a16="http://schemas.microsoft.com/office/drawing/2014/main" id="{C64AB496-E672-430B-92AA-48C0DA78DA73}"/>
              </a:ext>
            </a:extLst>
          </p:cNvPr>
          <p:cNvSpPr/>
          <p:nvPr/>
        </p:nvSpPr>
        <p:spPr>
          <a:xfrm>
            <a:off x="9448569" y="1809000"/>
            <a:ext cx="2419533" cy="720000"/>
          </a:xfrm>
          <a:prstGeom prst="borderCallout2">
            <a:avLst>
              <a:gd name="adj1" fmla="val 18750"/>
              <a:gd name="adj2" fmla="val -8333"/>
              <a:gd name="adj3" fmla="val 18750"/>
              <a:gd name="adj4" fmla="val -16667"/>
              <a:gd name="adj5" fmla="val 39017"/>
              <a:gd name="adj6" fmla="val -75687"/>
            </a:avLst>
          </a:prstGeom>
          <a:solidFill>
            <a:schemeClr val="bg1"/>
          </a:solid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NB! </a:t>
            </a:r>
            <a:r>
              <a:rPr lang="en-US" sz="1400" dirty="0">
                <a:solidFill>
                  <a:schemeClr val="tx1"/>
                </a:solidFill>
              </a:rPr>
              <a:t>Her </a:t>
            </a:r>
            <a:r>
              <a:rPr lang="en-US" sz="1400" dirty="0" err="1">
                <a:solidFill>
                  <a:schemeClr val="tx1"/>
                </a:solidFill>
              </a:rPr>
              <a:t>merker</a:t>
            </a:r>
            <a:r>
              <a:rPr lang="en-US" sz="1400" dirty="0">
                <a:solidFill>
                  <a:schemeClr val="tx1"/>
                </a:solidFill>
              </a:rPr>
              <a:t> du av </a:t>
            </a:r>
            <a:r>
              <a:rPr lang="en-US" sz="1400" dirty="0" err="1">
                <a:solidFill>
                  <a:schemeClr val="tx1"/>
                </a:solidFill>
              </a:rPr>
              <a:t>hvis</a:t>
            </a:r>
            <a:r>
              <a:rPr lang="en-US" sz="1400" dirty="0">
                <a:solidFill>
                  <a:schemeClr val="tx1"/>
                </a:solidFill>
              </a:rPr>
              <a:t> </a:t>
            </a:r>
            <a:r>
              <a:rPr lang="en-US" sz="1400" dirty="0" err="1">
                <a:solidFill>
                  <a:schemeClr val="tx1"/>
                </a:solidFill>
              </a:rPr>
              <a:t>arrangementet</a:t>
            </a:r>
            <a:r>
              <a:rPr lang="en-US" sz="1400" dirty="0">
                <a:solidFill>
                  <a:schemeClr val="tx1"/>
                </a:solidFill>
              </a:rPr>
              <a:t> </a:t>
            </a:r>
            <a:r>
              <a:rPr lang="en-US" sz="1400" dirty="0" err="1">
                <a:solidFill>
                  <a:schemeClr val="tx1"/>
                </a:solidFill>
              </a:rPr>
              <a:t>er</a:t>
            </a:r>
            <a:r>
              <a:rPr lang="en-US" sz="1400" dirty="0">
                <a:solidFill>
                  <a:schemeClr val="tx1"/>
                </a:solidFill>
              </a:rPr>
              <a:t> et </a:t>
            </a:r>
            <a:r>
              <a:rPr lang="en-US" sz="1400" dirty="0" err="1">
                <a:solidFill>
                  <a:schemeClr val="tx1"/>
                </a:solidFill>
              </a:rPr>
              <a:t>selskap</a:t>
            </a:r>
            <a:r>
              <a:rPr lang="en-US" sz="1400" dirty="0">
                <a:solidFill>
                  <a:schemeClr val="tx1"/>
                </a:solidFill>
              </a:rPr>
              <a:t> </a:t>
            </a:r>
            <a:r>
              <a:rPr lang="en-US" sz="1400" dirty="0" err="1">
                <a:solidFill>
                  <a:schemeClr val="tx1"/>
                </a:solidFill>
              </a:rPr>
              <a:t>som</a:t>
            </a:r>
            <a:r>
              <a:rPr lang="en-US" sz="1400" dirty="0">
                <a:solidFill>
                  <a:schemeClr val="tx1"/>
                </a:solidFill>
              </a:rPr>
              <a:t> </a:t>
            </a:r>
            <a:r>
              <a:rPr lang="en-US" sz="1400" dirty="0" err="1">
                <a:solidFill>
                  <a:schemeClr val="tx1"/>
                </a:solidFill>
              </a:rPr>
              <a:t>krever</a:t>
            </a:r>
            <a:r>
              <a:rPr lang="en-US" sz="1400" dirty="0">
                <a:solidFill>
                  <a:schemeClr val="tx1"/>
                </a:solidFill>
              </a:rPr>
              <a:t> </a:t>
            </a:r>
            <a:r>
              <a:rPr lang="en-US" sz="1400" dirty="0" err="1">
                <a:solidFill>
                  <a:schemeClr val="tx1"/>
                </a:solidFill>
              </a:rPr>
              <a:t>påmelding</a:t>
            </a:r>
            <a:endParaRPr lang="nb-NO" sz="1400" dirty="0">
              <a:solidFill>
                <a:schemeClr val="tx1"/>
              </a:solidFill>
            </a:endParaRPr>
          </a:p>
        </p:txBody>
      </p:sp>
      <p:sp>
        <p:nvSpPr>
          <p:cNvPr id="29" name="Bildeforklaring: bøyd linje 7">
            <a:extLst>
              <a:ext uri="{FF2B5EF4-FFF2-40B4-BE49-F238E27FC236}">
                <a16:creationId xmlns:a16="http://schemas.microsoft.com/office/drawing/2014/main" id="{C4F7E54F-CAC5-4B20-960E-D105BC53E848}"/>
              </a:ext>
            </a:extLst>
          </p:cNvPr>
          <p:cNvSpPr/>
          <p:nvPr/>
        </p:nvSpPr>
        <p:spPr>
          <a:xfrm>
            <a:off x="74763" y="2572396"/>
            <a:ext cx="1986214" cy="598715"/>
          </a:xfrm>
          <a:prstGeom prst="borderCallout2">
            <a:avLst>
              <a:gd name="adj1" fmla="val 52383"/>
              <a:gd name="adj2" fmla="val 101868"/>
              <a:gd name="adj3" fmla="val 42823"/>
              <a:gd name="adj4" fmla="val 124783"/>
              <a:gd name="adj5" fmla="val -24769"/>
              <a:gd name="adj6" fmla="val 17089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Skriv</a:t>
            </a:r>
            <a:r>
              <a:rPr lang="en-US" sz="1200" dirty="0">
                <a:solidFill>
                  <a:schemeClr val="tx1"/>
                </a:solidFill>
              </a:rPr>
              <a:t> in start </a:t>
            </a:r>
            <a:r>
              <a:rPr lang="en-US" sz="1200" dirty="0" err="1">
                <a:solidFill>
                  <a:schemeClr val="tx1"/>
                </a:solidFill>
              </a:rPr>
              <a:t>dato</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tidspunkt</a:t>
            </a:r>
            <a:endParaRPr lang="nb-NO" sz="1200" dirty="0">
              <a:solidFill>
                <a:schemeClr val="tx1"/>
              </a:solidFill>
            </a:endParaRPr>
          </a:p>
        </p:txBody>
      </p:sp>
      <p:sp>
        <p:nvSpPr>
          <p:cNvPr id="31" name="Bildeforklaring: bøyd linje 7">
            <a:extLst>
              <a:ext uri="{FF2B5EF4-FFF2-40B4-BE49-F238E27FC236}">
                <a16:creationId xmlns:a16="http://schemas.microsoft.com/office/drawing/2014/main" id="{C6728501-E18F-48A6-B482-A122820678CD}"/>
              </a:ext>
            </a:extLst>
          </p:cNvPr>
          <p:cNvSpPr/>
          <p:nvPr/>
        </p:nvSpPr>
        <p:spPr>
          <a:xfrm>
            <a:off x="9461513" y="4836771"/>
            <a:ext cx="2546966" cy="701794"/>
          </a:xfrm>
          <a:prstGeom prst="borderCallout2">
            <a:avLst>
              <a:gd name="adj1" fmla="val 49368"/>
              <a:gd name="adj2" fmla="val -2373"/>
              <a:gd name="adj3" fmla="val 57767"/>
              <a:gd name="adj4" fmla="val -20864"/>
              <a:gd name="adj5" fmla="val 244679"/>
              <a:gd name="adj6" fmla="val -20354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Denne </a:t>
            </a:r>
            <a:r>
              <a:rPr lang="en-US" sz="1200" dirty="0" err="1">
                <a:solidFill>
                  <a:schemeClr val="tx1"/>
                </a:solidFill>
              </a:rPr>
              <a:t>knappen</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når</a:t>
            </a:r>
            <a:r>
              <a:rPr lang="en-US" sz="1200" dirty="0">
                <a:solidFill>
                  <a:schemeClr val="tx1"/>
                </a:solidFill>
              </a:rPr>
              <a:t> du </a:t>
            </a:r>
            <a:r>
              <a:rPr lang="en-US" sz="1200" dirty="0" err="1">
                <a:solidFill>
                  <a:schemeClr val="tx1"/>
                </a:solidFill>
              </a:rPr>
              <a:t>skal</a:t>
            </a:r>
            <a:r>
              <a:rPr lang="en-US" sz="1200" dirty="0">
                <a:solidFill>
                  <a:schemeClr val="tx1"/>
                </a:solidFill>
              </a:rPr>
              <a:t> </a:t>
            </a:r>
            <a:r>
              <a:rPr lang="en-US" sz="1200" dirty="0" err="1">
                <a:solidFill>
                  <a:schemeClr val="tx1"/>
                </a:solidFill>
              </a:rPr>
              <a:t>lagre</a:t>
            </a:r>
            <a:r>
              <a:rPr lang="en-US" sz="1200" dirty="0">
                <a:solidFill>
                  <a:schemeClr val="tx1"/>
                </a:solidFill>
              </a:rPr>
              <a:t> </a:t>
            </a:r>
            <a:r>
              <a:rPr lang="en-US" sz="1200" dirty="0" err="1">
                <a:solidFill>
                  <a:schemeClr val="tx1"/>
                </a:solidFill>
              </a:rPr>
              <a:t>parametrene</a:t>
            </a:r>
            <a:r>
              <a:rPr lang="en-US" sz="1200" dirty="0">
                <a:solidFill>
                  <a:schemeClr val="tx1"/>
                </a:solidFill>
              </a:rPr>
              <a:t> for det </a:t>
            </a:r>
            <a:r>
              <a:rPr lang="en-US" sz="1200" dirty="0" err="1">
                <a:solidFill>
                  <a:schemeClr val="tx1"/>
                </a:solidFill>
              </a:rPr>
              <a:t>nye</a:t>
            </a:r>
            <a:r>
              <a:rPr lang="en-US" sz="1200" dirty="0">
                <a:solidFill>
                  <a:schemeClr val="tx1"/>
                </a:solidFill>
              </a:rPr>
              <a:t> </a:t>
            </a:r>
            <a:r>
              <a:rPr lang="en-US" sz="1200" dirty="0" err="1">
                <a:solidFill>
                  <a:schemeClr val="tx1"/>
                </a:solidFill>
              </a:rPr>
              <a:t>arrangementet</a:t>
            </a:r>
            <a:r>
              <a:rPr lang="en-US" sz="1200" dirty="0">
                <a:solidFill>
                  <a:schemeClr val="tx1"/>
                </a:solidFill>
              </a:rPr>
              <a:t>! </a:t>
            </a:r>
            <a:r>
              <a:rPr lang="en-US" sz="1200" dirty="0" err="1">
                <a:solidFill>
                  <a:schemeClr val="tx1"/>
                </a:solidFill>
              </a:rPr>
              <a:t>Varsel</a:t>
            </a:r>
            <a:r>
              <a:rPr lang="en-US" sz="1200" dirty="0">
                <a:solidFill>
                  <a:schemeClr val="tx1"/>
                </a:solidFill>
              </a:rPr>
              <a:t> </a:t>
            </a:r>
            <a:r>
              <a:rPr lang="en-US" sz="1200" dirty="0" err="1">
                <a:solidFill>
                  <a:schemeClr val="tx1"/>
                </a:solidFill>
              </a:rPr>
              <a:t>følger</a:t>
            </a:r>
            <a:r>
              <a:rPr lang="en-US" sz="1200" dirty="0">
                <a:solidFill>
                  <a:schemeClr val="tx1"/>
                </a:solidFill>
              </a:rPr>
              <a:t> ….</a:t>
            </a:r>
            <a:endParaRPr lang="nb-NO" sz="1200" dirty="0">
              <a:solidFill>
                <a:schemeClr val="tx1"/>
              </a:solidFill>
            </a:endParaRPr>
          </a:p>
        </p:txBody>
      </p:sp>
      <p:sp>
        <p:nvSpPr>
          <p:cNvPr id="32" name="Bildeforklaring: bøyd linje 7">
            <a:extLst>
              <a:ext uri="{FF2B5EF4-FFF2-40B4-BE49-F238E27FC236}">
                <a16:creationId xmlns:a16="http://schemas.microsoft.com/office/drawing/2014/main" id="{306B653E-FEE7-46F8-B795-77AAED862860}"/>
              </a:ext>
            </a:extLst>
          </p:cNvPr>
          <p:cNvSpPr/>
          <p:nvPr/>
        </p:nvSpPr>
        <p:spPr>
          <a:xfrm>
            <a:off x="9479722" y="5945310"/>
            <a:ext cx="2546966" cy="622861"/>
          </a:xfrm>
          <a:prstGeom prst="borderCallout2">
            <a:avLst>
              <a:gd name="adj1" fmla="val 49368"/>
              <a:gd name="adj2" fmla="val -2373"/>
              <a:gd name="adj3" fmla="val 81609"/>
              <a:gd name="adj4" fmla="val -18219"/>
              <a:gd name="adj5" fmla="val 110141"/>
              <a:gd name="adj6" fmla="val -4180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Denne </a:t>
            </a:r>
            <a:r>
              <a:rPr lang="en-US" sz="1200" dirty="0" err="1">
                <a:solidFill>
                  <a:schemeClr val="tx1"/>
                </a:solidFill>
              </a:rPr>
              <a:t>knappen</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hvis</a:t>
            </a:r>
            <a:r>
              <a:rPr lang="en-US" sz="1200" dirty="0">
                <a:solidFill>
                  <a:schemeClr val="tx1"/>
                </a:solidFill>
              </a:rPr>
              <a:t> du </a:t>
            </a:r>
            <a:r>
              <a:rPr lang="en-US" sz="1200" dirty="0" err="1">
                <a:solidFill>
                  <a:schemeClr val="tx1"/>
                </a:solidFill>
              </a:rPr>
              <a:t>ønsker</a:t>
            </a:r>
            <a:r>
              <a:rPr lang="en-US" sz="1200" dirty="0">
                <a:solidFill>
                  <a:schemeClr val="tx1"/>
                </a:solidFill>
              </a:rPr>
              <a:t> å </a:t>
            </a:r>
            <a:r>
              <a:rPr lang="en-US" sz="1200" dirty="0" err="1">
                <a:solidFill>
                  <a:schemeClr val="tx1"/>
                </a:solidFill>
              </a:rPr>
              <a:t>kansellere</a:t>
            </a:r>
            <a:r>
              <a:rPr lang="en-US" sz="1200" dirty="0">
                <a:solidFill>
                  <a:schemeClr val="tx1"/>
                </a:solidFill>
              </a:rPr>
              <a:t> </a:t>
            </a:r>
            <a:r>
              <a:rPr lang="en-US" sz="1200" dirty="0" err="1">
                <a:solidFill>
                  <a:schemeClr val="tx1"/>
                </a:solidFill>
              </a:rPr>
              <a:t>innleggingen</a:t>
            </a:r>
            <a:r>
              <a:rPr lang="en-US" sz="1200" dirty="0">
                <a:solidFill>
                  <a:schemeClr val="tx1"/>
                </a:solidFill>
              </a:rPr>
              <a:t> av </a:t>
            </a:r>
            <a:r>
              <a:rPr lang="en-US" sz="1200" dirty="0" err="1">
                <a:solidFill>
                  <a:schemeClr val="tx1"/>
                </a:solidFill>
              </a:rPr>
              <a:t>arrangementet</a:t>
            </a:r>
            <a:r>
              <a:rPr lang="en-US" sz="1200" dirty="0">
                <a:solidFill>
                  <a:schemeClr val="tx1"/>
                </a:solidFill>
              </a:rPr>
              <a:t>!</a:t>
            </a:r>
            <a:endParaRPr lang="nb-NO" sz="1200" dirty="0">
              <a:solidFill>
                <a:schemeClr val="tx1"/>
              </a:solidFill>
            </a:endParaRPr>
          </a:p>
        </p:txBody>
      </p:sp>
      <p:pic>
        <p:nvPicPr>
          <p:cNvPr id="34" name="Picture 33" descr="A screenshot of a cell phone&#10;&#10;Description automatically generated">
            <a:extLst>
              <a:ext uri="{FF2B5EF4-FFF2-40B4-BE49-F238E27FC236}">
                <a16:creationId xmlns:a16="http://schemas.microsoft.com/office/drawing/2014/main" id="{964AAE76-DDA2-4E91-8545-EA80B3959A60}"/>
              </a:ext>
            </a:extLst>
          </p:cNvPr>
          <p:cNvPicPr>
            <a:picLocks noChangeAspect="1"/>
          </p:cNvPicPr>
          <p:nvPr/>
        </p:nvPicPr>
        <p:blipFill>
          <a:blip r:embed="rId4"/>
          <a:stretch>
            <a:fillRect/>
          </a:stretch>
        </p:blipFill>
        <p:spPr>
          <a:xfrm>
            <a:off x="4236360" y="3582449"/>
            <a:ext cx="3895238" cy="2752381"/>
          </a:xfrm>
          <a:prstGeom prst="rect">
            <a:avLst/>
          </a:prstGeom>
        </p:spPr>
      </p:pic>
    </p:spTree>
    <p:extLst>
      <p:ext uri="{BB962C8B-B14F-4D97-AF65-F5344CB8AC3E}">
        <p14:creationId xmlns:p14="http://schemas.microsoft.com/office/powerpoint/2010/main" val="44446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righ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righ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childTnLst>
                          </p:cTn>
                        </p:par>
                        <p:par>
                          <p:cTn id="72" fill="hold">
                            <p:stCondLst>
                              <p:cond delay="500"/>
                            </p:stCondLst>
                            <p:childTnLst>
                              <p:par>
                                <p:cTn id="73" presetID="10" presetClass="entr" presetSubtype="0" fill="hold" nodeType="afterEffect">
                                  <p:stCondLst>
                                    <p:cond delay="100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1" grpId="0" animBg="1"/>
      <p:bldP spid="23" grpId="0" animBg="1"/>
      <p:bldP spid="24" grpId="0" animBg="1"/>
      <p:bldP spid="28" grpId="0" animBg="1"/>
      <p:bldP spid="12" grpId="0" animBg="1"/>
      <p:bldP spid="17" grpId="0" animBg="1"/>
      <p:bldP spid="8" grpId="0" animBg="1"/>
      <p:bldP spid="27" grpId="0" animBg="1"/>
      <p:bldP spid="29" grpId="0" animBg="1"/>
      <p:bldP spid="31" grpId="0" animBg="1"/>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screenshot of a cell phone&#10;&#10;Description automatically generated">
            <a:extLst>
              <a:ext uri="{FF2B5EF4-FFF2-40B4-BE49-F238E27FC236}">
                <a16:creationId xmlns:a16="http://schemas.microsoft.com/office/drawing/2014/main" id="{53891690-2D44-4A64-A700-210C737807C8}"/>
              </a:ext>
            </a:extLst>
          </p:cNvPr>
          <p:cNvPicPr>
            <a:picLocks noChangeAspect="1"/>
          </p:cNvPicPr>
          <p:nvPr/>
        </p:nvPicPr>
        <p:blipFill>
          <a:blip r:embed="rId2"/>
          <a:stretch>
            <a:fillRect/>
          </a:stretch>
        </p:blipFill>
        <p:spPr>
          <a:xfrm>
            <a:off x="3706060" y="1036817"/>
            <a:ext cx="5100248" cy="4249053"/>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a:xfrm>
            <a:off x="764400" y="121925"/>
            <a:ext cx="11091600" cy="954913"/>
          </a:xfrm>
        </p:spPr>
        <p:txBody>
          <a:bodyPr anchor="t">
            <a:noAutofit/>
          </a:bodyPr>
          <a:lstStyle/>
          <a:p>
            <a:r>
              <a:rPr lang="nb-NO" dirty="0"/>
              <a:t>Øvrige "Arrangement" - Parametre</a:t>
            </a:r>
            <a:br>
              <a:rPr lang="nb-NO" dirty="0"/>
            </a:br>
            <a:endParaRPr lang="nb-NO"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a:xfrm>
            <a:off x="8610600" y="6356350"/>
            <a:ext cx="2743200" cy="365125"/>
          </a:xfrm>
        </p:spPr>
        <p:txBody>
          <a:bodyPr>
            <a:normAutofit/>
          </a:bodyPr>
          <a:lstStyle/>
          <a:p>
            <a:pPr>
              <a:spcAft>
                <a:spcPts val="600"/>
              </a:spcAft>
            </a:pPr>
            <a:fld id="{519954A3-9DFD-4C44-94BA-B95130A3BA1C}" type="slidenum">
              <a:rPr lang="en-US" smtClean="0"/>
              <a:pPr>
                <a:spcAft>
                  <a:spcPts val="600"/>
                </a:spcAft>
              </a:pPr>
              <a:t>41</a:t>
            </a:fld>
            <a:endParaRPr lang="en-US"/>
          </a:p>
        </p:txBody>
      </p:sp>
      <p:sp>
        <p:nvSpPr>
          <p:cNvPr id="15" name="Bildeforklaring: bøyd linje 7">
            <a:extLst>
              <a:ext uri="{FF2B5EF4-FFF2-40B4-BE49-F238E27FC236}">
                <a16:creationId xmlns:a16="http://schemas.microsoft.com/office/drawing/2014/main" id="{FD8AC912-9896-4FFF-B6C7-A5698E2CBA74}"/>
              </a:ext>
            </a:extLst>
          </p:cNvPr>
          <p:cNvSpPr/>
          <p:nvPr/>
        </p:nvSpPr>
        <p:spPr>
          <a:xfrm>
            <a:off x="9408374" y="1187472"/>
            <a:ext cx="2593312" cy="720000"/>
          </a:xfrm>
          <a:prstGeom prst="borderCallout2">
            <a:avLst>
              <a:gd name="adj1" fmla="val 18750"/>
              <a:gd name="adj2" fmla="val -8333"/>
              <a:gd name="adj3" fmla="val 18750"/>
              <a:gd name="adj4" fmla="val -16667"/>
              <a:gd name="adj5" fmla="val 30243"/>
              <a:gd name="adj6" fmla="val -38967"/>
            </a:avLst>
          </a:prstGeom>
          <a:solidFill>
            <a:schemeClr val="bg1"/>
          </a:solid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Her </a:t>
            </a:r>
            <a:r>
              <a:rPr lang="en-US" sz="1400" dirty="0" err="1">
                <a:solidFill>
                  <a:schemeClr val="tx1"/>
                </a:solidFill>
              </a:rPr>
              <a:t>kan</a:t>
            </a:r>
            <a:r>
              <a:rPr lang="en-US" sz="1400" dirty="0">
                <a:solidFill>
                  <a:schemeClr val="tx1"/>
                </a:solidFill>
              </a:rPr>
              <a:t> du </a:t>
            </a:r>
            <a:r>
              <a:rPr lang="en-US" sz="1400" dirty="0" err="1">
                <a:solidFill>
                  <a:schemeClr val="tx1"/>
                </a:solidFill>
              </a:rPr>
              <a:t>åpne</a:t>
            </a:r>
            <a:r>
              <a:rPr lang="en-US" sz="1400" dirty="0">
                <a:solidFill>
                  <a:schemeClr val="tx1"/>
                </a:solidFill>
              </a:rPr>
              <a:t> </a:t>
            </a:r>
            <a:r>
              <a:rPr lang="en-US" sz="1400" dirty="0" err="1">
                <a:solidFill>
                  <a:schemeClr val="tx1"/>
                </a:solidFill>
              </a:rPr>
              <a:t>Håndboka</a:t>
            </a:r>
            <a:r>
              <a:rPr lang="en-US" sz="1400" dirty="0">
                <a:solidFill>
                  <a:schemeClr val="tx1"/>
                </a:solidFill>
              </a:rPr>
              <a:t>, </a:t>
            </a:r>
            <a:r>
              <a:rPr lang="en-US" sz="1400" dirty="0" err="1">
                <a:solidFill>
                  <a:schemeClr val="tx1"/>
                </a:solidFill>
              </a:rPr>
              <a:t>dvs</a:t>
            </a:r>
            <a:r>
              <a:rPr lang="en-US" sz="1400" dirty="0">
                <a:solidFill>
                  <a:schemeClr val="tx1"/>
                </a:solidFill>
              </a:rPr>
              <a:t>. Denne </a:t>
            </a:r>
            <a:r>
              <a:rPr lang="en-US" sz="1400" dirty="0" err="1">
                <a:solidFill>
                  <a:schemeClr val="tx1"/>
                </a:solidFill>
              </a:rPr>
              <a:t>presentasjonen</a:t>
            </a:r>
            <a:r>
              <a:rPr lang="en-US" sz="1400" dirty="0">
                <a:solidFill>
                  <a:schemeClr val="tx1"/>
                </a:solidFill>
              </a:rPr>
              <a:t>.</a:t>
            </a:r>
            <a:endParaRPr lang="nb-NO" sz="1400" dirty="0">
              <a:solidFill>
                <a:schemeClr val="tx1"/>
              </a:solidFill>
            </a:endParaRPr>
          </a:p>
        </p:txBody>
      </p:sp>
      <p:sp>
        <p:nvSpPr>
          <p:cNvPr id="3" name="Plassholder for bunntekst 2">
            <a:extLst>
              <a:ext uri="{FF2B5EF4-FFF2-40B4-BE49-F238E27FC236}">
                <a16:creationId xmlns:a16="http://schemas.microsoft.com/office/drawing/2014/main" id="{1BE4AB41-8530-46DF-8176-5D64D157EA3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22" name="Action Button: Go Home 21">
            <a:hlinkClick r:id="rId3" action="ppaction://hlinksldjump" highlightClick="1"/>
            <a:extLst>
              <a:ext uri="{FF2B5EF4-FFF2-40B4-BE49-F238E27FC236}">
                <a16:creationId xmlns:a16="http://schemas.microsoft.com/office/drawing/2014/main" id="{304DE13C-A94B-4DB5-A9D1-3C5FF804FDBA}"/>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5" name="Action Button: Go Forward or Next 24">
            <a:hlinkClick r:id="" action="ppaction://hlinkshowjump?jump=nextslide" highlightClick="1"/>
            <a:extLst>
              <a:ext uri="{FF2B5EF4-FFF2-40B4-BE49-F238E27FC236}">
                <a16:creationId xmlns:a16="http://schemas.microsoft.com/office/drawing/2014/main" id="{52F9AE2F-90EB-47E5-BD1B-F96EA5AA253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6" name="Action Button: Go Back or Previous 25">
            <a:hlinkClick r:id="" action="ppaction://hlinkshowjump?jump=previousslide" highlightClick="1"/>
            <a:extLst>
              <a:ext uri="{FF2B5EF4-FFF2-40B4-BE49-F238E27FC236}">
                <a16:creationId xmlns:a16="http://schemas.microsoft.com/office/drawing/2014/main" id="{9AC871EF-7EFF-411D-AC70-A785E173825E}"/>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43" name="Bildeforklaring: bøyd linje 7">
            <a:extLst>
              <a:ext uri="{FF2B5EF4-FFF2-40B4-BE49-F238E27FC236}">
                <a16:creationId xmlns:a16="http://schemas.microsoft.com/office/drawing/2014/main" id="{E631C277-CEF5-4A5B-89D0-F8E4EE77931F}"/>
              </a:ext>
            </a:extLst>
          </p:cNvPr>
          <p:cNvSpPr/>
          <p:nvPr/>
        </p:nvSpPr>
        <p:spPr>
          <a:xfrm>
            <a:off x="190314" y="1269000"/>
            <a:ext cx="2913679" cy="1080000"/>
          </a:xfrm>
          <a:prstGeom prst="borderCallout2">
            <a:avLst>
              <a:gd name="adj1" fmla="val 45487"/>
              <a:gd name="adj2" fmla="val 100101"/>
              <a:gd name="adj3" fmla="val 41028"/>
              <a:gd name="adj4" fmla="val 117251"/>
              <a:gd name="adj5" fmla="val 17271"/>
              <a:gd name="adj6" fmla="val 126721"/>
            </a:avLst>
          </a:prstGeom>
          <a:solidFill>
            <a:schemeClr val="bg1"/>
          </a:solid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Her </a:t>
            </a:r>
            <a:r>
              <a:rPr lang="en-US" sz="1400" dirty="0" err="1">
                <a:solidFill>
                  <a:schemeClr val="tx1"/>
                </a:solidFill>
              </a:rPr>
              <a:t>merker</a:t>
            </a:r>
            <a:r>
              <a:rPr lang="en-US" sz="1400" dirty="0">
                <a:solidFill>
                  <a:schemeClr val="tx1"/>
                </a:solidFill>
              </a:rPr>
              <a:t> du </a:t>
            </a:r>
            <a:r>
              <a:rPr lang="en-US" sz="1400" dirty="0" err="1">
                <a:solidFill>
                  <a:schemeClr val="tx1"/>
                </a:solidFill>
              </a:rPr>
              <a:t>av</a:t>
            </a:r>
            <a:r>
              <a:rPr lang="en-US" sz="1400" dirty="0">
                <a:solidFill>
                  <a:schemeClr val="tx1"/>
                </a:solidFill>
              </a:rPr>
              <a:t> </a:t>
            </a:r>
            <a:r>
              <a:rPr lang="en-US" sz="1400" dirty="0" err="1">
                <a:solidFill>
                  <a:schemeClr val="tx1"/>
                </a:solidFill>
              </a:rPr>
              <a:t>hvis</a:t>
            </a:r>
            <a:r>
              <a:rPr lang="en-US" sz="1400" dirty="0">
                <a:solidFill>
                  <a:schemeClr val="tx1"/>
                </a:solidFill>
              </a:rPr>
              <a:t> </a:t>
            </a:r>
            <a:r>
              <a:rPr lang="en-US" sz="1400" dirty="0" err="1">
                <a:solidFill>
                  <a:schemeClr val="tx1"/>
                </a:solidFill>
              </a:rPr>
              <a:t>arrangementet</a:t>
            </a:r>
            <a:r>
              <a:rPr lang="en-US" sz="1400" dirty="0">
                <a:solidFill>
                  <a:schemeClr val="tx1"/>
                </a:solidFill>
              </a:rPr>
              <a:t> </a:t>
            </a:r>
            <a:r>
              <a:rPr lang="en-US" sz="1400" dirty="0" err="1">
                <a:solidFill>
                  <a:schemeClr val="tx1"/>
                </a:solidFill>
              </a:rPr>
              <a:t>er</a:t>
            </a:r>
            <a:r>
              <a:rPr lang="en-US" sz="1400" dirty="0">
                <a:solidFill>
                  <a:schemeClr val="tx1"/>
                </a:solidFill>
              </a:rPr>
              <a:t> </a:t>
            </a:r>
            <a:r>
              <a:rPr lang="en-US" sz="1400" dirty="0" err="1">
                <a:solidFill>
                  <a:schemeClr val="tx1"/>
                </a:solidFill>
              </a:rPr>
              <a:t>avlyst</a:t>
            </a:r>
            <a:r>
              <a:rPr lang="en-US" sz="1400" dirty="0">
                <a:solidFill>
                  <a:schemeClr val="tx1"/>
                </a:solidFill>
              </a:rPr>
              <a:t>. </a:t>
            </a:r>
            <a:r>
              <a:rPr lang="en-US" sz="1400" b="1" dirty="0">
                <a:solidFill>
                  <a:srgbClr val="FF0000"/>
                </a:solidFill>
              </a:rPr>
              <a:t>NB! </a:t>
            </a:r>
            <a:r>
              <a:rPr lang="en-US" sz="1400" dirty="0" err="1">
                <a:solidFill>
                  <a:schemeClr val="tx1"/>
                </a:solidFill>
              </a:rPr>
              <a:t>Påmeldinger</a:t>
            </a:r>
            <a:r>
              <a:rPr lang="en-US" sz="1400" dirty="0">
                <a:solidFill>
                  <a:schemeClr val="tx1"/>
                </a:solidFill>
              </a:rPr>
              <a:t> </a:t>
            </a:r>
            <a:r>
              <a:rPr lang="en-US" sz="1400" dirty="0" err="1">
                <a:solidFill>
                  <a:schemeClr val="tx1"/>
                </a:solidFill>
              </a:rPr>
              <a:t>osv</a:t>
            </a:r>
            <a:r>
              <a:rPr lang="en-US" sz="1400" dirty="0">
                <a:solidFill>
                  <a:schemeClr val="tx1"/>
                </a:solidFill>
              </a:rPr>
              <a:t>. </a:t>
            </a:r>
            <a:r>
              <a:rPr lang="en-US" sz="1400" dirty="0" err="1">
                <a:solidFill>
                  <a:schemeClr val="tx1"/>
                </a:solidFill>
              </a:rPr>
              <a:t>skal</a:t>
            </a:r>
            <a:r>
              <a:rPr lang="en-US" sz="1400" dirty="0">
                <a:solidFill>
                  <a:schemeClr val="tx1"/>
                </a:solidFill>
              </a:rPr>
              <a:t> </a:t>
            </a:r>
            <a:r>
              <a:rPr lang="en-US" sz="1400" dirty="0" err="1">
                <a:solidFill>
                  <a:schemeClr val="tx1"/>
                </a:solidFill>
              </a:rPr>
              <a:t>stå</a:t>
            </a:r>
            <a:r>
              <a:rPr lang="en-US" sz="1400" dirty="0">
                <a:solidFill>
                  <a:schemeClr val="tx1"/>
                </a:solidFill>
              </a:rPr>
              <a:t> </a:t>
            </a:r>
            <a:r>
              <a:rPr lang="en-US" sz="1400" dirty="0" err="1">
                <a:solidFill>
                  <a:schemeClr val="tx1"/>
                </a:solidFill>
              </a:rPr>
              <a:t>som</a:t>
            </a:r>
            <a:r>
              <a:rPr lang="en-US" sz="1400" dirty="0">
                <a:solidFill>
                  <a:schemeClr val="tx1"/>
                </a:solidFill>
              </a:rPr>
              <a:t> om </a:t>
            </a:r>
            <a:r>
              <a:rPr lang="en-US" sz="1400" dirty="0" err="1">
                <a:solidFill>
                  <a:schemeClr val="tx1"/>
                </a:solidFill>
              </a:rPr>
              <a:t>arrangementet</a:t>
            </a:r>
            <a:r>
              <a:rPr lang="en-US" sz="1400" dirty="0">
                <a:solidFill>
                  <a:schemeClr val="tx1"/>
                </a:solidFill>
              </a:rPr>
              <a:t> </a:t>
            </a:r>
            <a:r>
              <a:rPr lang="en-US" sz="1400" dirty="0" err="1">
                <a:solidFill>
                  <a:schemeClr val="tx1"/>
                </a:solidFill>
              </a:rPr>
              <a:t>avholdes</a:t>
            </a:r>
            <a:r>
              <a:rPr lang="en-US" sz="1400" dirty="0">
                <a:solidFill>
                  <a:schemeClr val="tx1"/>
                </a:solidFill>
              </a:rPr>
              <a:t>.</a:t>
            </a:r>
            <a:endParaRPr lang="nb-NO" sz="1400" dirty="0">
              <a:solidFill>
                <a:schemeClr val="tx1"/>
              </a:solidFill>
            </a:endParaRPr>
          </a:p>
        </p:txBody>
      </p:sp>
      <p:sp>
        <p:nvSpPr>
          <p:cNvPr id="44" name="Bildeforklaring: bøyd linje 7">
            <a:extLst>
              <a:ext uri="{FF2B5EF4-FFF2-40B4-BE49-F238E27FC236}">
                <a16:creationId xmlns:a16="http://schemas.microsoft.com/office/drawing/2014/main" id="{70D6AE63-80A9-4864-8E85-A61E5495CC77}"/>
              </a:ext>
            </a:extLst>
          </p:cNvPr>
          <p:cNvSpPr/>
          <p:nvPr/>
        </p:nvSpPr>
        <p:spPr>
          <a:xfrm>
            <a:off x="190314" y="4341448"/>
            <a:ext cx="2913679" cy="1080000"/>
          </a:xfrm>
          <a:prstGeom prst="borderCallout2">
            <a:avLst>
              <a:gd name="adj1" fmla="val 45487"/>
              <a:gd name="adj2" fmla="val 100101"/>
              <a:gd name="adj3" fmla="val 41028"/>
              <a:gd name="adj4" fmla="val 117251"/>
              <a:gd name="adj5" fmla="val 68071"/>
              <a:gd name="adj6" fmla="val 194112"/>
            </a:avLst>
          </a:prstGeom>
          <a:solidFill>
            <a:schemeClr val="bg1"/>
          </a:solidFill>
          <a:ln w="19050">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rPr>
              <a:t>Trykker</a:t>
            </a:r>
            <a:r>
              <a:rPr lang="en-US" sz="1400" dirty="0">
                <a:solidFill>
                  <a:schemeClr val="tx1"/>
                </a:solidFill>
              </a:rPr>
              <a:t> du </a:t>
            </a:r>
            <a:r>
              <a:rPr lang="en-US" sz="1400" dirty="0" err="1">
                <a:solidFill>
                  <a:schemeClr val="tx1"/>
                </a:solidFill>
              </a:rPr>
              <a:t>når</a:t>
            </a:r>
            <a:r>
              <a:rPr lang="en-US" sz="1400" dirty="0">
                <a:solidFill>
                  <a:schemeClr val="tx1"/>
                </a:solidFill>
              </a:rPr>
              <a:t> du </a:t>
            </a:r>
            <a:r>
              <a:rPr lang="en-US" sz="1400" dirty="0" err="1">
                <a:solidFill>
                  <a:schemeClr val="tx1"/>
                </a:solidFill>
              </a:rPr>
              <a:t>er</a:t>
            </a:r>
            <a:r>
              <a:rPr lang="en-US" sz="1400" dirty="0">
                <a:solidFill>
                  <a:schemeClr val="tx1"/>
                </a:solidFill>
              </a:rPr>
              <a:t> </a:t>
            </a:r>
            <a:r>
              <a:rPr lang="en-US" sz="1400" dirty="0" err="1">
                <a:solidFill>
                  <a:schemeClr val="tx1"/>
                </a:solidFill>
              </a:rPr>
              <a:t>ferdig</a:t>
            </a:r>
            <a:r>
              <a:rPr lang="en-US" sz="1400" dirty="0">
                <a:solidFill>
                  <a:schemeClr val="tx1"/>
                </a:solidFill>
              </a:rPr>
              <a:t> å </a:t>
            </a:r>
            <a:r>
              <a:rPr lang="en-US" sz="1400" dirty="0" err="1">
                <a:solidFill>
                  <a:schemeClr val="tx1"/>
                </a:solidFill>
              </a:rPr>
              <a:t>redigere</a:t>
            </a:r>
            <a:r>
              <a:rPr lang="en-US" sz="1400" dirty="0">
                <a:solidFill>
                  <a:schemeClr val="tx1"/>
                </a:solidFill>
              </a:rPr>
              <a:t> </a:t>
            </a:r>
            <a:r>
              <a:rPr lang="en-US" sz="1400" dirty="0" err="1">
                <a:solidFill>
                  <a:schemeClr val="tx1"/>
                </a:solidFill>
              </a:rPr>
              <a:t>og</a:t>
            </a:r>
            <a:r>
              <a:rPr lang="en-US" sz="1400" dirty="0">
                <a:solidFill>
                  <a:schemeClr val="tx1"/>
                </a:solidFill>
              </a:rPr>
              <a:t>/</a:t>
            </a:r>
            <a:r>
              <a:rPr lang="en-US" sz="1400" dirty="0" err="1">
                <a:solidFill>
                  <a:schemeClr val="tx1"/>
                </a:solidFill>
              </a:rPr>
              <a:t>eller</a:t>
            </a:r>
            <a:r>
              <a:rPr lang="en-US" sz="1400" dirty="0">
                <a:solidFill>
                  <a:schemeClr val="tx1"/>
                </a:solidFill>
              </a:rPr>
              <a:t> </a:t>
            </a:r>
            <a:r>
              <a:rPr lang="en-US" sz="1400" dirty="0" err="1">
                <a:solidFill>
                  <a:schemeClr val="tx1"/>
                </a:solidFill>
              </a:rPr>
              <a:t>ønsker</a:t>
            </a:r>
            <a:r>
              <a:rPr lang="en-US" sz="1400" dirty="0">
                <a:solidFill>
                  <a:schemeClr val="tx1"/>
                </a:solidFill>
              </a:rPr>
              <a:t> å </a:t>
            </a:r>
            <a:r>
              <a:rPr lang="en-US" sz="1400" dirty="0" err="1">
                <a:solidFill>
                  <a:schemeClr val="tx1"/>
                </a:solidFill>
              </a:rPr>
              <a:t>gå</a:t>
            </a:r>
            <a:r>
              <a:rPr lang="en-US" sz="1400" dirty="0">
                <a:solidFill>
                  <a:schemeClr val="tx1"/>
                </a:solidFill>
              </a:rPr>
              <a:t> </a:t>
            </a:r>
            <a:r>
              <a:rPr lang="en-US" sz="1400" dirty="0" err="1">
                <a:solidFill>
                  <a:schemeClr val="tx1"/>
                </a:solidFill>
              </a:rPr>
              <a:t>ut</a:t>
            </a:r>
            <a:r>
              <a:rPr lang="en-US" sz="1400" dirty="0">
                <a:solidFill>
                  <a:schemeClr val="tx1"/>
                </a:solidFill>
              </a:rPr>
              <a:t> av </a:t>
            </a:r>
            <a:r>
              <a:rPr lang="en-US" sz="1400" dirty="0" err="1">
                <a:solidFill>
                  <a:schemeClr val="tx1"/>
                </a:solidFill>
              </a:rPr>
              <a:t>skjermbildet</a:t>
            </a:r>
            <a:r>
              <a:rPr lang="en-US" sz="1400" dirty="0">
                <a:solidFill>
                  <a:schemeClr val="tx1"/>
                </a:solidFill>
              </a:rPr>
              <a:t>. </a:t>
            </a:r>
          </a:p>
          <a:p>
            <a:r>
              <a:rPr lang="en-US" sz="1400" dirty="0">
                <a:solidFill>
                  <a:schemeClr val="tx1"/>
                </a:solidFill>
              </a:rPr>
              <a:t>Da </a:t>
            </a:r>
            <a:r>
              <a:rPr lang="en-US" sz="1400" dirty="0" err="1">
                <a:solidFill>
                  <a:schemeClr val="tx1"/>
                </a:solidFill>
              </a:rPr>
              <a:t>dukker</a:t>
            </a:r>
            <a:r>
              <a:rPr lang="en-US" sz="1400" dirty="0">
                <a:solidFill>
                  <a:schemeClr val="tx1"/>
                </a:solidFill>
              </a:rPr>
              <a:t> det </a:t>
            </a:r>
            <a:r>
              <a:rPr lang="en-US" sz="1400" dirty="0" err="1">
                <a:solidFill>
                  <a:schemeClr val="tx1"/>
                </a:solidFill>
              </a:rPr>
              <a:t>opp</a:t>
            </a:r>
            <a:r>
              <a:rPr lang="en-US" sz="1400" dirty="0">
                <a:solidFill>
                  <a:schemeClr val="tx1"/>
                </a:solidFill>
              </a:rPr>
              <a:t> et </a:t>
            </a:r>
            <a:r>
              <a:rPr lang="en-US" sz="1400" dirty="0" err="1">
                <a:solidFill>
                  <a:schemeClr val="tx1"/>
                </a:solidFill>
              </a:rPr>
              <a:t>varsel</a:t>
            </a:r>
            <a:r>
              <a:rPr lang="en-US" sz="1400" dirty="0">
                <a:solidFill>
                  <a:schemeClr val="tx1"/>
                </a:solidFill>
              </a:rPr>
              <a:t> / </a:t>
            </a:r>
            <a:r>
              <a:rPr lang="en-US" sz="1400" dirty="0" err="1">
                <a:solidFill>
                  <a:schemeClr val="tx1"/>
                </a:solidFill>
              </a:rPr>
              <a:t>veiledning</a:t>
            </a:r>
            <a:r>
              <a:rPr lang="en-US" sz="1400" dirty="0">
                <a:solidFill>
                  <a:schemeClr val="tx1"/>
                </a:solidFill>
              </a:rPr>
              <a:t>.</a:t>
            </a:r>
            <a:endParaRPr lang="nb-NO" sz="1400" dirty="0">
              <a:solidFill>
                <a:schemeClr val="tx1"/>
              </a:solidFill>
            </a:endParaRPr>
          </a:p>
        </p:txBody>
      </p:sp>
      <p:grpSp>
        <p:nvGrpSpPr>
          <p:cNvPr id="47" name="Group 46">
            <a:extLst>
              <a:ext uri="{FF2B5EF4-FFF2-40B4-BE49-F238E27FC236}">
                <a16:creationId xmlns:a16="http://schemas.microsoft.com/office/drawing/2014/main" id="{8153AFB6-70C0-4FE2-AA34-3C0215AC5299}"/>
              </a:ext>
            </a:extLst>
          </p:cNvPr>
          <p:cNvGrpSpPr/>
          <p:nvPr/>
        </p:nvGrpSpPr>
        <p:grpSpPr>
          <a:xfrm>
            <a:off x="3103993" y="2944993"/>
            <a:ext cx="7649934" cy="2876190"/>
            <a:chOff x="3103993" y="2944993"/>
            <a:chExt cx="7649934" cy="2876190"/>
          </a:xfrm>
        </p:grpSpPr>
        <p:pic>
          <p:nvPicPr>
            <p:cNvPr id="41" name="Picture 40" descr="A screenshot of a cell phone&#10;&#10;Description automatically generated">
              <a:extLst>
                <a:ext uri="{FF2B5EF4-FFF2-40B4-BE49-F238E27FC236}">
                  <a16:creationId xmlns:a16="http://schemas.microsoft.com/office/drawing/2014/main" id="{B88D96A0-A44C-400A-BB79-57E77E5213A3}"/>
                </a:ext>
              </a:extLst>
            </p:cNvPr>
            <p:cNvPicPr>
              <a:picLocks noChangeAspect="1"/>
            </p:cNvPicPr>
            <p:nvPr/>
          </p:nvPicPr>
          <p:blipFill>
            <a:blip r:embed="rId4"/>
            <a:stretch>
              <a:fillRect/>
            </a:stretch>
          </p:blipFill>
          <p:spPr>
            <a:xfrm>
              <a:off x="6858689" y="2944993"/>
              <a:ext cx="3895238" cy="2876190"/>
            </a:xfrm>
            <a:prstGeom prst="rect">
              <a:avLst/>
            </a:prstGeom>
          </p:spPr>
        </p:pic>
        <p:cxnSp>
          <p:nvCxnSpPr>
            <p:cNvPr id="46" name="Straight Arrow Connector 45">
              <a:extLst>
                <a:ext uri="{FF2B5EF4-FFF2-40B4-BE49-F238E27FC236}">
                  <a16:creationId xmlns:a16="http://schemas.microsoft.com/office/drawing/2014/main" id="{8095F36A-F8A3-492F-9E2B-743FD5B755DC}"/>
                </a:ext>
              </a:extLst>
            </p:cNvPr>
            <p:cNvCxnSpPr/>
            <p:nvPr/>
          </p:nvCxnSpPr>
          <p:spPr>
            <a:xfrm>
              <a:off x="3103993" y="5285870"/>
              <a:ext cx="3754696" cy="30313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4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right)">
                                      <p:cBhvr>
                                        <p:cTn id="17" dur="500"/>
                                        <p:tgtEl>
                                          <p:spTgt spid="44"/>
                                        </p:tgtEl>
                                      </p:cBhvr>
                                    </p:animEffect>
                                  </p:childTnLst>
                                </p:cTn>
                              </p:par>
                            </p:childTnLst>
                          </p:cTn>
                        </p:par>
                        <p:par>
                          <p:cTn id="18" fill="hold">
                            <p:stCondLst>
                              <p:cond delay="500"/>
                            </p:stCondLst>
                            <p:childTnLst>
                              <p:par>
                                <p:cTn id="19" presetID="22" presetClass="entr" presetSubtype="8" fill="hold" nodeType="afterEffect">
                                  <p:stCondLst>
                                    <p:cond delay="150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3" grpId="0" animBg="1"/>
      <p:bldP spid="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social media post&#10;&#10;Description automatically generated">
            <a:extLst>
              <a:ext uri="{FF2B5EF4-FFF2-40B4-BE49-F238E27FC236}">
                <a16:creationId xmlns:a16="http://schemas.microsoft.com/office/drawing/2014/main" id="{645387AB-23CE-4CD6-BC70-B3CFC73A1770}"/>
              </a:ext>
            </a:extLst>
          </p:cNvPr>
          <p:cNvPicPr>
            <a:picLocks noChangeAspect="1"/>
          </p:cNvPicPr>
          <p:nvPr/>
        </p:nvPicPr>
        <p:blipFill>
          <a:blip r:embed="rId2"/>
          <a:stretch>
            <a:fillRect/>
          </a:stretch>
        </p:blipFill>
        <p:spPr>
          <a:xfrm>
            <a:off x="7137061" y="1380317"/>
            <a:ext cx="4412939" cy="2696520"/>
          </a:xfrm>
          <a:prstGeom prst="rect">
            <a:avLst/>
          </a:prstGeom>
        </p:spPr>
      </p:pic>
      <p:pic>
        <p:nvPicPr>
          <p:cNvPr id="21" name="Picture 20" descr="A screenshot of a social media post&#10;&#10;Description automatically generated">
            <a:extLst>
              <a:ext uri="{FF2B5EF4-FFF2-40B4-BE49-F238E27FC236}">
                <a16:creationId xmlns:a16="http://schemas.microsoft.com/office/drawing/2014/main" id="{5F5DC81E-1566-4D92-94B6-A4C376149E12}"/>
              </a:ext>
            </a:extLst>
          </p:cNvPr>
          <p:cNvPicPr>
            <a:picLocks noChangeAspect="1"/>
          </p:cNvPicPr>
          <p:nvPr/>
        </p:nvPicPr>
        <p:blipFill rotWithShape="1">
          <a:blip r:embed="rId3"/>
          <a:srcRect t="33117" r="73420" b="46131"/>
          <a:stretch/>
        </p:blipFill>
        <p:spPr>
          <a:xfrm>
            <a:off x="6597973" y="3048497"/>
            <a:ext cx="2637334" cy="1258207"/>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a:xfrm>
            <a:off x="764400" y="121925"/>
            <a:ext cx="11091600" cy="954913"/>
          </a:xfrm>
        </p:spPr>
        <p:txBody>
          <a:bodyPr anchor="t">
            <a:noAutofit/>
          </a:bodyPr>
          <a:lstStyle/>
          <a:p>
            <a:r>
              <a:rPr lang="nb-NO" dirty="0"/>
              <a:t>Gjenfinne detaljer om et "Arrangement"</a:t>
            </a:r>
            <a:br>
              <a:rPr lang="nb-NO" dirty="0"/>
            </a:br>
            <a:endParaRPr lang="nb-NO"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a:xfrm>
            <a:off x="8610600" y="6356350"/>
            <a:ext cx="2743200" cy="365125"/>
          </a:xfrm>
        </p:spPr>
        <p:txBody>
          <a:bodyPr>
            <a:normAutofit/>
          </a:bodyPr>
          <a:lstStyle/>
          <a:p>
            <a:pPr>
              <a:spcAft>
                <a:spcPts val="600"/>
              </a:spcAft>
            </a:pPr>
            <a:fld id="{519954A3-9DFD-4C44-94BA-B95130A3BA1C}" type="slidenum">
              <a:rPr lang="en-US" smtClean="0"/>
              <a:pPr>
                <a:spcAft>
                  <a:spcPts val="600"/>
                </a:spcAft>
              </a:pPr>
              <a:t>42</a:t>
            </a:fld>
            <a:endParaRPr lang="en-US"/>
          </a:p>
        </p:txBody>
      </p:sp>
      <p:cxnSp>
        <p:nvCxnSpPr>
          <p:cNvPr id="12" name="Rett linje 11">
            <a:extLst>
              <a:ext uri="{FF2B5EF4-FFF2-40B4-BE49-F238E27FC236}">
                <a16:creationId xmlns:a16="http://schemas.microsoft.com/office/drawing/2014/main" id="{6E7A1B0E-2B72-431E-82C6-E1B792A4BFF3}"/>
              </a:ext>
            </a:extLst>
          </p:cNvPr>
          <p:cNvCxnSpPr>
            <a:cxnSpLocks/>
          </p:cNvCxnSpPr>
          <p:nvPr/>
        </p:nvCxnSpPr>
        <p:spPr>
          <a:xfrm flipH="1">
            <a:off x="6636000" y="2249844"/>
            <a:ext cx="540000" cy="77915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Rett linje 18">
            <a:extLst>
              <a:ext uri="{FF2B5EF4-FFF2-40B4-BE49-F238E27FC236}">
                <a16:creationId xmlns:a16="http://schemas.microsoft.com/office/drawing/2014/main" id="{F23DDDB4-A1DC-4557-9849-F5E1F4E946BA}"/>
              </a:ext>
            </a:extLst>
          </p:cNvPr>
          <p:cNvCxnSpPr>
            <a:cxnSpLocks/>
          </p:cNvCxnSpPr>
          <p:nvPr/>
        </p:nvCxnSpPr>
        <p:spPr>
          <a:xfrm>
            <a:off x="8229900" y="2249844"/>
            <a:ext cx="926100" cy="77915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Rektangel 21">
            <a:extLst>
              <a:ext uri="{FF2B5EF4-FFF2-40B4-BE49-F238E27FC236}">
                <a16:creationId xmlns:a16="http://schemas.microsoft.com/office/drawing/2014/main" id="{E3103267-D66F-465C-ACC2-93A6C7F5A261}"/>
              </a:ext>
            </a:extLst>
          </p:cNvPr>
          <p:cNvSpPr/>
          <p:nvPr/>
        </p:nvSpPr>
        <p:spPr>
          <a:xfrm>
            <a:off x="7176000" y="2249844"/>
            <a:ext cx="1080000" cy="513534"/>
          </a:xfrm>
          <a:prstGeom prst="rect">
            <a:avLst/>
          </a:prstGeom>
          <a:solidFill>
            <a:srgbClr val="D9D9D9">
              <a:alpha val="50980"/>
            </a:srgb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5" name="Content Placeholder 2">
            <a:extLst>
              <a:ext uri="{FF2B5EF4-FFF2-40B4-BE49-F238E27FC236}">
                <a16:creationId xmlns:a16="http://schemas.microsoft.com/office/drawing/2014/main" id="{8511161D-3DF6-4A78-9A03-89211AB8C5F2}"/>
              </a:ext>
            </a:extLst>
          </p:cNvPr>
          <p:cNvSpPr txBox="1">
            <a:spLocks/>
          </p:cNvSpPr>
          <p:nvPr/>
        </p:nvSpPr>
        <p:spPr>
          <a:xfrm>
            <a:off x="527754" y="1629000"/>
            <a:ext cx="5598666" cy="384263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dirty="0"/>
              <a:t>Det er to steder du kan finne igjen et arrangement i databasen, inkludert seilaser og åpent skip.</a:t>
            </a:r>
          </a:p>
          <a:p>
            <a:pPr lvl="1"/>
            <a:r>
              <a:rPr lang="nb-NO" sz="2000" dirty="0"/>
              <a:t>Ved hjelp av knappen</a:t>
            </a:r>
            <a:r>
              <a:rPr lang="nb-NO" sz="2000" b="1" dirty="0"/>
              <a:t> </a:t>
            </a:r>
            <a:r>
              <a:rPr lang="nb-NO" sz="2000" i="1" dirty="0">
                <a:solidFill>
                  <a:schemeClr val="accent5">
                    <a:lumMod val="75000"/>
                  </a:schemeClr>
                </a:solidFill>
              </a:rPr>
              <a:t>Valgt seilas/arrangement </a:t>
            </a:r>
            <a:r>
              <a:rPr lang="nb-NO" sz="2000" dirty="0"/>
              <a:t>kan du velge et hvilket som helst arrangementer i </a:t>
            </a:r>
            <a:r>
              <a:rPr lang="nb-NO" sz="2000" dirty="0" err="1"/>
              <a:t>AdmDB</a:t>
            </a:r>
            <a:r>
              <a:rPr lang="nb-NO" sz="2000" dirty="0"/>
              <a:t>. </a:t>
            </a:r>
          </a:p>
          <a:p>
            <a:pPr marL="717550" lvl="1" indent="0">
              <a:buNone/>
            </a:pPr>
            <a:r>
              <a:rPr lang="nb-NO" sz="2000" dirty="0"/>
              <a:t>Deretter kan du trykke på denne knappen; </a:t>
            </a:r>
            <a:r>
              <a:rPr lang="nb-NO" sz="2000" i="1" dirty="0" err="1">
                <a:solidFill>
                  <a:schemeClr val="accent5">
                    <a:lumMod val="75000"/>
                  </a:schemeClr>
                </a:solidFill>
              </a:rPr>
              <a:t>Arrangementsparametre</a:t>
            </a:r>
            <a:r>
              <a:rPr lang="nb-NO" sz="2000" dirty="0"/>
              <a:t>. Da får du opp det samme bilde som vist på forrige side.</a:t>
            </a:r>
          </a:p>
          <a:p>
            <a:pPr lvl="1"/>
            <a:r>
              <a:rPr lang="nb-NO" sz="2000" dirty="0"/>
              <a:t>Det samme skjermbildet kommer opp om du trykker knappen </a:t>
            </a:r>
            <a:r>
              <a:rPr lang="nb-NO" sz="2000" i="1" dirty="0">
                <a:solidFill>
                  <a:schemeClr val="accent5">
                    <a:lumMod val="75000"/>
                  </a:schemeClr>
                </a:solidFill>
              </a:rPr>
              <a:t>Alle arrangementer </a:t>
            </a:r>
            <a:r>
              <a:rPr lang="nb-NO" sz="2000" dirty="0"/>
              <a:t>og</a:t>
            </a:r>
            <a:r>
              <a:rPr lang="nb-NO" dirty="0"/>
              <a:t> </a:t>
            </a:r>
            <a:r>
              <a:rPr lang="nb-NO" sz="2000" dirty="0"/>
              <a:t>deretter dobbeltklikker på ønsket arrangement i den listen som kommer opp, - som vist på neste side.</a:t>
            </a:r>
          </a:p>
        </p:txBody>
      </p:sp>
      <p:cxnSp>
        <p:nvCxnSpPr>
          <p:cNvPr id="26" name="Rett pilkobling 25">
            <a:extLst>
              <a:ext uri="{FF2B5EF4-FFF2-40B4-BE49-F238E27FC236}">
                <a16:creationId xmlns:a16="http://schemas.microsoft.com/office/drawing/2014/main" id="{BD744BEA-D426-4892-A222-3351710A1BEF}"/>
              </a:ext>
            </a:extLst>
          </p:cNvPr>
          <p:cNvCxnSpPr>
            <a:cxnSpLocks/>
          </p:cNvCxnSpPr>
          <p:nvPr/>
        </p:nvCxnSpPr>
        <p:spPr>
          <a:xfrm flipV="1">
            <a:off x="5770485" y="3429000"/>
            <a:ext cx="1135515" cy="77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Rett pilkobling 26">
            <a:extLst>
              <a:ext uri="{FF2B5EF4-FFF2-40B4-BE49-F238E27FC236}">
                <a16:creationId xmlns:a16="http://schemas.microsoft.com/office/drawing/2014/main" id="{C9571D2D-09F3-4000-8DAF-D82D45B38784}"/>
              </a:ext>
            </a:extLst>
          </p:cNvPr>
          <p:cNvCxnSpPr>
            <a:cxnSpLocks/>
          </p:cNvCxnSpPr>
          <p:nvPr/>
        </p:nvCxnSpPr>
        <p:spPr>
          <a:xfrm flipV="1">
            <a:off x="6096000" y="4076837"/>
            <a:ext cx="810000" cy="2298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2">
            <a:extLst>
              <a:ext uri="{FF2B5EF4-FFF2-40B4-BE49-F238E27FC236}">
                <a16:creationId xmlns:a16="http://schemas.microsoft.com/office/drawing/2014/main" id="{1E1935D0-88E9-4542-BC5A-BAF745D7C76D}"/>
              </a:ext>
            </a:extLst>
          </p:cNvPr>
          <p:cNvCxnSpPr>
            <a:cxnSpLocks/>
          </p:cNvCxnSpPr>
          <p:nvPr/>
        </p:nvCxnSpPr>
        <p:spPr>
          <a:xfrm flipV="1">
            <a:off x="5736000" y="2215044"/>
            <a:ext cx="1800000" cy="513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Plassholder for bunntekst 2">
            <a:extLst>
              <a:ext uri="{FF2B5EF4-FFF2-40B4-BE49-F238E27FC236}">
                <a16:creationId xmlns:a16="http://schemas.microsoft.com/office/drawing/2014/main" id="{503B9AB2-9D2D-4581-880A-C28E0B3B32AC}"/>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5" name="Action Button: Go Home 14">
            <a:hlinkClick r:id="rId4" action="ppaction://hlinksldjump" highlightClick="1"/>
            <a:extLst>
              <a:ext uri="{FF2B5EF4-FFF2-40B4-BE49-F238E27FC236}">
                <a16:creationId xmlns:a16="http://schemas.microsoft.com/office/drawing/2014/main" id="{F18CB802-307B-4755-902C-557468663F3B}"/>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624BB261-38F7-48D8-9C24-BB57EE24442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8" name="Action Button: Go Back or Previous 17">
            <a:hlinkClick r:id="" action="ppaction://hlinkshowjump?jump=previousslide" highlightClick="1"/>
            <a:extLst>
              <a:ext uri="{FF2B5EF4-FFF2-40B4-BE49-F238E27FC236}">
                <a16:creationId xmlns:a16="http://schemas.microsoft.com/office/drawing/2014/main" id="{381070CF-B543-4848-89A4-D91F10AB88F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18507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par>
                          <p:cTn id="15" fill="hold">
                            <p:stCondLst>
                              <p:cond delay="0"/>
                            </p:stCondLst>
                            <p:childTnLst>
                              <p:par>
                                <p:cTn id="16" presetID="53" presetClass="entr" presetSubtype="16"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xEl>
                                              <p:pRg st="3" end="3"/>
                                            </p:txEl>
                                          </p:spTgt>
                                        </p:tgtEl>
                                        <p:attrNameLst>
                                          <p:attrName>style.visibility</p:attrName>
                                        </p:attrNameLst>
                                      </p:cBhvr>
                                      <p:to>
                                        <p:strVal val="visible"/>
                                      </p:to>
                                    </p:se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365125"/>
            <a:ext cx="10515600" cy="723875"/>
          </a:xfrm>
        </p:spPr>
        <p:txBody>
          <a:bodyPr/>
          <a:lstStyle/>
          <a:p>
            <a:r>
              <a:rPr lang="nb-NO" dirty="0"/>
              <a:t>Liste over alle "Arrangementer"</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7" name="Bilde 6" descr="Et bilde som inneholder skjermbilde&#10;&#10;Beskrivelse som er generert med svært høy visshet">
            <a:extLst>
              <a:ext uri="{FF2B5EF4-FFF2-40B4-BE49-F238E27FC236}">
                <a16:creationId xmlns:a16="http://schemas.microsoft.com/office/drawing/2014/main" id="{285D8A59-B948-4B57-8FE9-146D662988B3}"/>
              </a:ext>
            </a:extLst>
          </p:cNvPr>
          <p:cNvPicPr>
            <a:picLocks noChangeAspect="1"/>
          </p:cNvPicPr>
          <p:nvPr/>
        </p:nvPicPr>
        <p:blipFill>
          <a:blip r:embed="rId2"/>
          <a:stretch>
            <a:fillRect/>
          </a:stretch>
        </p:blipFill>
        <p:spPr>
          <a:xfrm>
            <a:off x="3396000" y="1235513"/>
            <a:ext cx="5816126" cy="4998496"/>
          </a:xfrm>
          <a:prstGeom prst="rect">
            <a:avLst/>
          </a:prstGeom>
        </p:spPr>
      </p:pic>
      <p:sp>
        <p:nvSpPr>
          <p:cNvPr id="8" name="Bildeforklaring: bøyd linje 7">
            <a:extLst>
              <a:ext uri="{FF2B5EF4-FFF2-40B4-BE49-F238E27FC236}">
                <a16:creationId xmlns:a16="http://schemas.microsoft.com/office/drawing/2014/main" id="{6D3579A3-538F-4EE6-A0E8-8AE5A879B02B}"/>
              </a:ext>
            </a:extLst>
          </p:cNvPr>
          <p:cNvSpPr/>
          <p:nvPr/>
        </p:nvSpPr>
        <p:spPr>
          <a:xfrm>
            <a:off x="336000" y="2978067"/>
            <a:ext cx="1986214" cy="818357"/>
          </a:xfrm>
          <a:prstGeom prst="borderCallout2">
            <a:avLst>
              <a:gd name="adj1" fmla="val 30534"/>
              <a:gd name="adj2" fmla="val 108303"/>
              <a:gd name="adj3" fmla="val 30533"/>
              <a:gd name="adj4" fmla="val 124288"/>
              <a:gd name="adj5" fmla="val -59512"/>
              <a:gd name="adj6" fmla="val 182133"/>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Dobbeltklikk</a:t>
            </a:r>
            <a:r>
              <a:rPr lang="en-US" sz="1200" dirty="0">
                <a:solidFill>
                  <a:schemeClr val="tx1"/>
                </a:solidFill>
              </a:rPr>
              <a:t> </a:t>
            </a:r>
            <a:r>
              <a:rPr lang="en-US" sz="1200" dirty="0" err="1">
                <a:solidFill>
                  <a:schemeClr val="tx1"/>
                </a:solidFill>
              </a:rPr>
              <a:t>på</a:t>
            </a:r>
            <a:r>
              <a:rPr lang="en-US" sz="1200" dirty="0">
                <a:solidFill>
                  <a:schemeClr val="tx1"/>
                </a:solidFill>
              </a:rPr>
              <a:t> et </a:t>
            </a:r>
            <a:r>
              <a:rPr lang="en-US" sz="1200" dirty="0" err="1">
                <a:solidFill>
                  <a:schemeClr val="tx1"/>
                </a:solidFill>
              </a:rPr>
              <a:t>navn</a:t>
            </a:r>
            <a:r>
              <a:rPr lang="en-US" sz="1200" dirty="0">
                <a:solidFill>
                  <a:schemeClr val="tx1"/>
                </a:solidFill>
              </a:rPr>
              <a:t> i listen for å </a:t>
            </a:r>
            <a:r>
              <a:rPr lang="en-US" sz="1200" dirty="0" err="1">
                <a:solidFill>
                  <a:schemeClr val="tx1"/>
                </a:solidFill>
              </a:rPr>
              <a:t>få</a:t>
            </a:r>
            <a:r>
              <a:rPr lang="en-US" sz="1200" dirty="0">
                <a:solidFill>
                  <a:schemeClr val="tx1"/>
                </a:solidFill>
              </a:rPr>
              <a:t> </a:t>
            </a:r>
            <a:r>
              <a:rPr lang="en-US" sz="1200" dirty="0" err="1">
                <a:solidFill>
                  <a:schemeClr val="tx1"/>
                </a:solidFill>
              </a:rPr>
              <a:t>opp</a:t>
            </a:r>
            <a:r>
              <a:rPr lang="en-US" sz="1200" dirty="0">
                <a:solidFill>
                  <a:schemeClr val="tx1"/>
                </a:solidFill>
              </a:rPr>
              <a:t> </a:t>
            </a:r>
            <a:r>
              <a:rPr lang="en-US" sz="1200" dirty="0" err="1">
                <a:solidFill>
                  <a:schemeClr val="tx1"/>
                </a:solidFill>
              </a:rPr>
              <a:t>skjermbilde</a:t>
            </a:r>
            <a:r>
              <a:rPr lang="en-US" sz="1200" dirty="0">
                <a:solidFill>
                  <a:schemeClr val="tx1"/>
                </a:solidFill>
              </a:rPr>
              <a:t> over </a:t>
            </a:r>
            <a:r>
              <a:rPr lang="en-US" sz="1200" dirty="0" err="1">
                <a:solidFill>
                  <a:schemeClr val="tx1"/>
                </a:solidFill>
              </a:rPr>
              <a:t>detaljer</a:t>
            </a:r>
            <a:r>
              <a:rPr lang="en-US" sz="1200" dirty="0">
                <a:solidFill>
                  <a:schemeClr val="tx1"/>
                </a:solidFill>
              </a:rPr>
              <a:t>.</a:t>
            </a:r>
            <a:endParaRPr lang="nb-NO" sz="1200" dirty="0">
              <a:solidFill>
                <a:schemeClr val="tx1"/>
              </a:solidFill>
            </a:endParaRPr>
          </a:p>
        </p:txBody>
      </p:sp>
      <p:sp>
        <p:nvSpPr>
          <p:cNvPr id="9" name="Bildeforklaring: bøyd linje 7">
            <a:extLst>
              <a:ext uri="{FF2B5EF4-FFF2-40B4-BE49-F238E27FC236}">
                <a16:creationId xmlns:a16="http://schemas.microsoft.com/office/drawing/2014/main" id="{ABECE061-E655-488F-BBF5-A07189A60537}"/>
              </a:ext>
            </a:extLst>
          </p:cNvPr>
          <p:cNvSpPr/>
          <p:nvPr/>
        </p:nvSpPr>
        <p:spPr>
          <a:xfrm>
            <a:off x="9300418" y="2636860"/>
            <a:ext cx="2583297" cy="1159563"/>
          </a:xfrm>
          <a:prstGeom prst="borderCallout2">
            <a:avLst>
              <a:gd name="adj1" fmla="val 29225"/>
              <a:gd name="adj2" fmla="val -8223"/>
              <a:gd name="adj3" fmla="val 51195"/>
              <a:gd name="adj4" fmla="val -38992"/>
              <a:gd name="adj5" fmla="val 288554"/>
              <a:gd name="adj6" fmla="val -77884"/>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slette</a:t>
            </a:r>
            <a:r>
              <a:rPr lang="en-US" sz="1200" dirty="0">
                <a:solidFill>
                  <a:schemeClr val="tx1"/>
                </a:solidFill>
              </a:rPr>
              <a:t> </a:t>
            </a:r>
            <a:r>
              <a:rPr lang="en-US" sz="1200" dirty="0" err="1">
                <a:solidFill>
                  <a:schemeClr val="tx1"/>
                </a:solidFill>
              </a:rPr>
              <a:t>det</a:t>
            </a:r>
            <a:r>
              <a:rPr lang="en-US" sz="1200" dirty="0">
                <a:solidFill>
                  <a:schemeClr val="tx1"/>
                </a:solidFill>
              </a:rPr>
              <a:t> </a:t>
            </a:r>
            <a:r>
              <a:rPr lang="en-US" sz="1200" dirty="0" err="1">
                <a:solidFill>
                  <a:schemeClr val="tx1"/>
                </a:solidFill>
              </a:rPr>
              <a:t>arrangementet</a:t>
            </a:r>
            <a:r>
              <a:rPr lang="en-US" sz="1200" dirty="0">
                <a:solidFill>
                  <a:schemeClr val="tx1"/>
                </a:solidFill>
              </a:rPr>
              <a:t> du </a:t>
            </a:r>
            <a:r>
              <a:rPr lang="en-US" sz="1200" dirty="0" err="1">
                <a:solidFill>
                  <a:schemeClr val="tx1"/>
                </a:solidFill>
              </a:rPr>
              <a:t>har</a:t>
            </a:r>
            <a:r>
              <a:rPr lang="en-US" sz="1200" dirty="0">
                <a:solidFill>
                  <a:schemeClr val="tx1"/>
                </a:solidFill>
              </a:rPr>
              <a:t> </a:t>
            </a:r>
            <a:r>
              <a:rPr lang="en-US" sz="1200" dirty="0" err="1">
                <a:solidFill>
                  <a:schemeClr val="tx1"/>
                </a:solidFill>
              </a:rPr>
              <a:t>valgt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alle</a:t>
            </a:r>
            <a:r>
              <a:rPr lang="en-US" sz="1200" dirty="0">
                <a:solidFill>
                  <a:schemeClr val="tx1"/>
                </a:solidFill>
              </a:rPr>
              <a:t> </a:t>
            </a:r>
            <a:r>
              <a:rPr lang="en-US" sz="1200" dirty="0" err="1">
                <a:solidFill>
                  <a:schemeClr val="tx1"/>
                </a:solidFill>
              </a:rPr>
              <a:t>tilhørende</a:t>
            </a:r>
            <a:r>
              <a:rPr lang="en-US" sz="1200" dirty="0">
                <a:solidFill>
                  <a:schemeClr val="tx1"/>
                </a:solidFill>
              </a:rPr>
              <a:t> </a:t>
            </a:r>
            <a:r>
              <a:rPr lang="en-US" sz="1200" dirty="0" err="1">
                <a:solidFill>
                  <a:schemeClr val="tx1"/>
                </a:solidFill>
              </a:rPr>
              <a:t>opplysninger</a:t>
            </a:r>
            <a:r>
              <a:rPr lang="en-US" sz="1200" dirty="0">
                <a:solidFill>
                  <a:schemeClr val="tx1"/>
                </a:solidFill>
              </a:rPr>
              <a:t>. </a:t>
            </a:r>
          </a:p>
          <a:p>
            <a:r>
              <a:rPr lang="en-US" sz="1200" dirty="0" err="1">
                <a:solidFill>
                  <a:schemeClr val="tx1"/>
                </a:solidFill>
              </a:rPr>
              <a:t>Hvis</a:t>
            </a:r>
            <a:r>
              <a:rPr lang="en-US" sz="1200" dirty="0">
                <a:solidFill>
                  <a:schemeClr val="tx1"/>
                </a:solidFill>
              </a:rPr>
              <a:t> du </a:t>
            </a:r>
            <a:r>
              <a:rPr lang="en-US" sz="1200" dirty="0" err="1">
                <a:solidFill>
                  <a:schemeClr val="tx1"/>
                </a:solidFill>
              </a:rPr>
              <a:t>trykker</a:t>
            </a:r>
            <a:r>
              <a:rPr lang="en-US" sz="1200" dirty="0">
                <a:solidFill>
                  <a:schemeClr val="tx1"/>
                </a:solidFill>
              </a:rPr>
              <a:t> den </a:t>
            </a:r>
            <a:r>
              <a:rPr lang="en-US" sz="1200" dirty="0" err="1">
                <a:solidFill>
                  <a:schemeClr val="tx1"/>
                </a:solidFill>
              </a:rPr>
              <a:t>får</a:t>
            </a:r>
            <a:r>
              <a:rPr lang="en-US" sz="1200" dirty="0">
                <a:solidFill>
                  <a:schemeClr val="tx1"/>
                </a:solidFill>
              </a:rPr>
              <a:t> du </a:t>
            </a:r>
            <a:r>
              <a:rPr lang="en-US" sz="1200" dirty="0" err="1">
                <a:solidFill>
                  <a:schemeClr val="tx1"/>
                </a:solidFill>
              </a:rPr>
              <a:t>opp</a:t>
            </a:r>
            <a:r>
              <a:rPr lang="en-US" sz="1200" dirty="0">
                <a:solidFill>
                  <a:schemeClr val="tx1"/>
                </a:solidFill>
              </a:rPr>
              <a:t> </a:t>
            </a:r>
            <a:r>
              <a:rPr lang="en-US" sz="1200" dirty="0" err="1">
                <a:solidFill>
                  <a:schemeClr val="tx1"/>
                </a:solidFill>
              </a:rPr>
              <a:t>følgende</a:t>
            </a:r>
            <a:r>
              <a:rPr lang="en-US" sz="1200" dirty="0">
                <a:solidFill>
                  <a:schemeClr val="tx1"/>
                </a:solidFill>
              </a:rPr>
              <a:t> </a:t>
            </a:r>
            <a:r>
              <a:rPr lang="en-US" sz="1200" dirty="0" err="1">
                <a:solidFill>
                  <a:schemeClr val="tx1"/>
                </a:solidFill>
              </a:rPr>
              <a:t>varsel</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spørsmål</a:t>
            </a:r>
            <a:r>
              <a:rPr lang="en-US" sz="1200" dirty="0">
                <a:solidFill>
                  <a:schemeClr val="tx1"/>
                </a:solidFill>
              </a:rPr>
              <a:t>:</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B5F0548B-02F4-47D0-B331-F539CB7CB693}"/>
              </a:ext>
            </a:extLst>
          </p:cNvPr>
          <p:cNvSpPr/>
          <p:nvPr/>
        </p:nvSpPr>
        <p:spPr>
          <a:xfrm>
            <a:off x="238280" y="1042954"/>
            <a:ext cx="2583297" cy="1306046"/>
          </a:xfrm>
          <a:prstGeom prst="borderCallout2">
            <a:avLst>
              <a:gd name="adj1" fmla="val 44561"/>
              <a:gd name="adj2" fmla="val 104372"/>
              <a:gd name="adj3" fmla="val 49714"/>
              <a:gd name="adj4" fmla="val 114393"/>
              <a:gd name="adj5" fmla="val 97321"/>
              <a:gd name="adj6" fmla="val 125058"/>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velge</a:t>
            </a:r>
            <a:r>
              <a:rPr lang="en-US" sz="1200" dirty="0">
                <a:solidFill>
                  <a:schemeClr val="tx1"/>
                </a:solidFill>
              </a:rPr>
              <a:t> et arrangement </a:t>
            </a:r>
            <a:r>
              <a:rPr lang="en-US" sz="1200" dirty="0" err="1">
                <a:solidFill>
                  <a:schemeClr val="tx1"/>
                </a:solidFill>
              </a:rPr>
              <a:t>ved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ett</a:t>
            </a:r>
            <a:r>
              <a:rPr lang="en-US" sz="1200" dirty="0">
                <a:solidFill>
                  <a:schemeClr val="tx1"/>
                </a:solidFill>
              </a:rPr>
              <a:t> </a:t>
            </a:r>
            <a:r>
              <a:rPr lang="en-US" sz="1200" dirty="0" err="1">
                <a:solidFill>
                  <a:schemeClr val="tx1"/>
                </a:solidFill>
              </a:rPr>
              <a:t>eller</a:t>
            </a:r>
            <a:r>
              <a:rPr lang="en-US" sz="1200" dirty="0">
                <a:solidFill>
                  <a:schemeClr val="tx1"/>
                </a:solidFill>
              </a:rPr>
              <a:t> </a:t>
            </a:r>
            <a:r>
              <a:rPr lang="en-US" sz="1200" dirty="0" err="1">
                <a:solidFill>
                  <a:schemeClr val="tx1"/>
                </a:solidFill>
              </a:rPr>
              <a:t>annet</a:t>
            </a:r>
            <a:r>
              <a:rPr lang="en-US" sz="1200" dirty="0">
                <a:solidFill>
                  <a:schemeClr val="tx1"/>
                </a:solidFill>
              </a:rPr>
              <a:t> </a:t>
            </a:r>
            <a:r>
              <a:rPr lang="en-US" sz="1200" dirty="0" err="1">
                <a:solidFill>
                  <a:schemeClr val="tx1"/>
                </a:solidFill>
              </a:rPr>
              <a:t>sted</a:t>
            </a:r>
            <a:r>
              <a:rPr lang="en-US" sz="1200" dirty="0">
                <a:solidFill>
                  <a:schemeClr val="tx1"/>
                </a:solidFill>
              </a:rPr>
              <a:t> i den </a:t>
            </a:r>
            <a:r>
              <a:rPr lang="en-US" sz="1200" dirty="0" err="1">
                <a:solidFill>
                  <a:schemeClr val="tx1"/>
                </a:solidFill>
              </a:rPr>
              <a:t>raden</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beskriver</a:t>
            </a:r>
            <a:r>
              <a:rPr lang="en-US" sz="1200" dirty="0">
                <a:solidFill>
                  <a:schemeClr val="tx1"/>
                </a:solidFill>
              </a:rPr>
              <a:t> </a:t>
            </a:r>
            <a:r>
              <a:rPr lang="en-US" sz="1200" dirty="0" err="1">
                <a:solidFill>
                  <a:schemeClr val="tx1"/>
                </a:solidFill>
              </a:rPr>
              <a:t>arrangementet</a:t>
            </a:r>
            <a:r>
              <a:rPr lang="en-US" sz="1200" dirty="0">
                <a:solidFill>
                  <a:schemeClr val="tx1"/>
                </a:solidFill>
              </a:rPr>
              <a:t>, </a:t>
            </a:r>
            <a:r>
              <a:rPr lang="en-US" sz="1200" dirty="0" err="1">
                <a:solidFill>
                  <a:schemeClr val="tx1"/>
                </a:solidFill>
              </a:rPr>
              <a:t>Svart</a:t>
            </a:r>
            <a:r>
              <a:rPr lang="en-US" sz="1200" dirty="0">
                <a:solidFill>
                  <a:schemeClr val="tx1"/>
                </a:solidFill>
              </a:rPr>
              <a:t> </a:t>
            </a:r>
            <a:r>
              <a:rPr lang="en-US" sz="1200" dirty="0" err="1">
                <a:solidFill>
                  <a:schemeClr val="tx1"/>
                </a:solidFill>
              </a:rPr>
              <a:t>pil</a:t>
            </a:r>
            <a:r>
              <a:rPr lang="en-US" sz="1200" dirty="0">
                <a:solidFill>
                  <a:schemeClr val="tx1"/>
                </a:solidFill>
              </a:rPr>
              <a:t> </a:t>
            </a:r>
            <a:r>
              <a:rPr lang="en-US" sz="1200" dirty="0" err="1">
                <a:solidFill>
                  <a:schemeClr val="tx1"/>
                </a:solidFill>
              </a:rPr>
              <a:t>ytterst</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venstre</a:t>
            </a:r>
            <a:r>
              <a:rPr lang="en-US" sz="1200" dirty="0">
                <a:solidFill>
                  <a:schemeClr val="tx1"/>
                </a:solidFill>
              </a:rPr>
              <a:t> </a:t>
            </a:r>
            <a:r>
              <a:rPr lang="en-US" sz="1200" dirty="0" err="1">
                <a:solidFill>
                  <a:schemeClr val="tx1"/>
                </a:solidFill>
              </a:rPr>
              <a:t>viser</a:t>
            </a:r>
            <a:r>
              <a:rPr lang="en-US" sz="1200" dirty="0">
                <a:solidFill>
                  <a:schemeClr val="tx1"/>
                </a:solidFill>
              </a:rPr>
              <a:t> </a:t>
            </a:r>
            <a:r>
              <a:rPr lang="en-US" sz="1200" dirty="0" err="1">
                <a:solidFill>
                  <a:schemeClr val="tx1"/>
                </a:solidFill>
              </a:rPr>
              <a:t>hvilket</a:t>
            </a:r>
            <a:r>
              <a:rPr lang="en-US" sz="1200" dirty="0">
                <a:solidFill>
                  <a:schemeClr val="tx1"/>
                </a:solidFill>
              </a:rPr>
              <a:t> arrangement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valgt</a:t>
            </a:r>
            <a:r>
              <a:rPr lang="en-US" sz="1200" dirty="0">
                <a:solidFill>
                  <a:schemeClr val="tx1"/>
                </a:solidFill>
              </a:rPr>
              <a:t>. (</a:t>
            </a:r>
            <a:r>
              <a:rPr lang="en-US" sz="1200" dirty="0" err="1">
                <a:solidFill>
                  <a:schemeClr val="tx1"/>
                </a:solidFill>
              </a:rPr>
              <a:t>Dette</a:t>
            </a:r>
            <a:r>
              <a:rPr lang="en-US" sz="1200" dirty="0">
                <a:solidFill>
                  <a:schemeClr val="tx1"/>
                </a:solidFill>
              </a:rPr>
              <a:t> </a:t>
            </a:r>
            <a:r>
              <a:rPr lang="en-US" sz="1200" dirty="0" err="1">
                <a:solidFill>
                  <a:schemeClr val="tx1"/>
                </a:solidFill>
              </a:rPr>
              <a:t>gjelder</a:t>
            </a:r>
            <a:r>
              <a:rPr lang="en-US" sz="1200" dirty="0">
                <a:solidFill>
                  <a:schemeClr val="tx1"/>
                </a:solidFill>
              </a:rPr>
              <a:t> for </a:t>
            </a:r>
            <a:r>
              <a:rPr lang="en-US" sz="1200" dirty="0" err="1">
                <a:solidFill>
                  <a:schemeClr val="tx1"/>
                </a:solidFill>
              </a:rPr>
              <a:t>valg</a:t>
            </a:r>
            <a:r>
              <a:rPr lang="en-US" sz="1200" dirty="0">
                <a:solidFill>
                  <a:schemeClr val="tx1"/>
                </a:solidFill>
              </a:rPr>
              <a:t> i ALLE lister i </a:t>
            </a:r>
            <a:r>
              <a:rPr lang="en-US" sz="1200" dirty="0" err="1">
                <a:solidFill>
                  <a:schemeClr val="tx1"/>
                </a:solidFill>
              </a:rPr>
              <a:t>AdmDB</a:t>
            </a:r>
            <a:r>
              <a:rPr lang="en-US" sz="1200" dirty="0">
                <a:solidFill>
                  <a:schemeClr val="tx1"/>
                </a:solidFill>
              </a:rPr>
              <a:t>).</a:t>
            </a:r>
            <a:endParaRPr lang="nb-NO" sz="1200" dirty="0">
              <a:solidFill>
                <a:schemeClr val="tx1"/>
              </a:solidFill>
            </a:endParaRPr>
          </a:p>
        </p:txBody>
      </p:sp>
      <p:sp>
        <p:nvSpPr>
          <p:cNvPr id="14" name="Bildeforklaring: bøyd linje 13">
            <a:extLst>
              <a:ext uri="{FF2B5EF4-FFF2-40B4-BE49-F238E27FC236}">
                <a16:creationId xmlns:a16="http://schemas.microsoft.com/office/drawing/2014/main" id="{8A5FB796-AABF-4ED3-A17A-6A9EF7CE22C1}"/>
              </a:ext>
            </a:extLst>
          </p:cNvPr>
          <p:cNvSpPr/>
          <p:nvPr/>
        </p:nvSpPr>
        <p:spPr>
          <a:xfrm>
            <a:off x="344208" y="4341988"/>
            <a:ext cx="1986214" cy="818357"/>
          </a:xfrm>
          <a:prstGeom prst="borderCallout2">
            <a:avLst>
              <a:gd name="adj1" fmla="val 30534"/>
              <a:gd name="adj2" fmla="val 108303"/>
              <a:gd name="adj3" fmla="val 30533"/>
              <a:gd name="adj4" fmla="val 124288"/>
              <a:gd name="adj5" fmla="val 186307"/>
              <a:gd name="adj6" fmla="val 212386"/>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Denne </a:t>
            </a:r>
            <a:r>
              <a:rPr lang="en-US" sz="1200" dirty="0" err="1">
                <a:solidFill>
                  <a:schemeClr val="tx1"/>
                </a:solidFill>
              </a:rPr>
              <a:t>knappen</a:t>
            </a:r>
            <a:r>
              <a:rPr lang="en-US" sz="1200" dirty="0">
                <a:solidFill>
                  <a:schemeClr val="tx1"/>
                </a:solidFill>
              </a:rPr>
              <a:t> </a:t>
            </a:r>
            <a:r>
              <a:rPr lang="en-US" sz="1200" dirty="0" err="1">
                <a:solidFill>
                  <a:schemeClr val="tx1"/>
                </a:solidFill>
              </a:rPr>
              <a:t>fungerer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beskrevet</a:t>
            </a:r>
            <a:r>
              <a:rPr lang="en-US" sz="1200" dirty="0">
                <a:solidFill>
                  <a:schemeClr val="tx1"/>
                </a:solidFill>
              </a:rPr>
              <a:t> </a:t>
            </a:r>
            <a:r>
              <a:rPr lang="en-US" sz="1200" dirty="0" err="1">
                <a:solidFill>
                  <a:schemeClr val="tx1"/>
                </a:solidFill>
              </a:rPr>
              <a:t>foran</a:t>
            </a:r>
            <a:r>
              <a:rPr lang="en-US" sz="1200" dirty="0">
                <a:solidFill>
                  <a:schemeClr val="tx1"/>
                </a:solidFill>
              </a:rPr>
              <a:t> under  </a:t>
            </a:r>
            <a:r>
              <a:rPr lang="en-US" sz="1200" dirty="0" err="1">
                <a:solidFill>
                  <a:schemeClr val="tx1"/>
                </a:solidFill>
              </a:rPr>
              <a:t>siden</a:t>
            </a:r>
            <a:r>
              <a:rPr lang="en-US" sz="1200" dirty="0">
                <a:solidFill>
                  <a:schemeClr val="tx1"/>
                </a:solidFill>
              </a:rPr>
              <a:t> '</a:t>
            </a:r>
            <a:r>
              <a:rPr lang="en-US" sz="1200" dirty="0" err="1">
                <a:solidFill>
                  <a:schemeClr val="tx1"/>
                </a:solidFill>
              </a:rPr>
              <a:t>Innlegging</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nytt</a:t>
            </a:r>
            <a:r>
              <a:rPr lang="en-US" sz="1200" dirty="0">
                <a:solidFill>
                  <a:schemeClr val="tx1"/>
                </a:solidFill>
              </a:rPr>
              <a:t> "Arrangement" – </a:t>
            </a:r>
            <a:r>
              <a:rPr lang="en-US" sz="1200" dirty="0" err="1">
                <a:solidFill>
                  <a:schemeClr val="tx1"/>
                </a:solidFill>
              </a:rPr>
              <a:t>Menyvalg</a:t>
            </a:r>
            <a:r>
              <a:rPr lang="en-US" sz="1200" dirty="0">
                <a:solidFill>
                  <a:schemeClr val="tx1"/>
                </a:solidFill>
              </a:rPr>
              <a:t>'</a:t>
            </a:r>
            <a:endParaRPr lang="nb-NO" sz="1200" dirty="0">
              <a:solidFill>
                <a:schemeClr val="tx1"/>
              </a:solidFill>
            </a:endParaRPr>
          </a:p>
        </p:txBody>
      </p:sp>
      <p:pic>
        <p:nvPicPr>
          <p:cNvPr id="16" name="Bilde 15" descr="Et bilde som inneholder skjermbilde&#10;&#10;Beskrivelse som er generert med svært høy visshet">
            <a:extLst>
              <a:ext uri="{FF2B5EF4-FFF2-40B4-BE49-F238E27FC236}">
                <a16:creationId xmlns:a16="http://schemas.microsoft.com/office/drawing/2014/main" id="{8DA51865-D13F-4127-AF4C-9A3CF5496681}"/>
              </a:ext>
            </a:extLst>
          </p:cNvPr>
          <p:cNvPicPr>
            <a:picLocks noChangeAspect="1"/>
          </p:cNvPicPr>
          <p:nvPr/>
        </p:nvPicPr>
        <p:blipFill>
          <a:blip r:embed="rId3"/>
          <a:stretch>
            <a:fillRect/>
          </a:stretch>
        </p:blipFill>
        <p:spPr>
          <a:xfrm>
            <a:off x="8610600" y="4492485"/>
            <a:ext cx="3357458" cy="1741524"/>
          </a:xfrm>
          <a:prstGeom prst="rect">
            <a:avLst/>
          </a:prstGeom>
        </p:spPr>
      </p:pic>
      <p:cxnSp>
        <p:nvCxnSpPr>
          <p:cNvPr id="18" name="Rett linje 17">
            <a:extLst>
              <a:ext uri="{FF2B5EF4-FFF2-40B4-BE49-F238E27FC236}">
                <a16:creationId xmlns:a16="http://schemas.microsoft.com/office/drawing/2014/main" id="{B3282A16-FDE6-45A8-A6D1-10BC81FDB7F9}"/>
              </a:ext>
            </a:extLst>
          </p:cNvPr>
          <p:cNvCxnSpPr>
            <a:cxnSpLocks/>
            <a:stCxn id="9" idx="1"/>
          </p:cNvCxnSpPr>
          <p:nvPr/>
        </p:nvCxnSpPr>
        <p:spPr>
          <a:xfrm flipH="1">
            <a:off x="10416001" y="3796423"/>
            <a:ext cx="176066" cy="7125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2" name="Action Button: Go Home 11">
            <a:hlinkClick r:id="rId4" action="ppaction://hlinksldjump" highlightClick="1"/>
            <a:extLst>
              <a:ext uri="{FF2B5EF4-FFF2-40B4-BE49-F238E27FC236}">
                <a16:creationId xmlns:a16="http://schemas.microsoft.com/office/drawing/2014/main" id="{BCDC6E09-7C8C-4931-8DB4-F97E687A4EE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Forward or Next 14">
            <a:hlinkClick r:id="" action="ppaction://hlinkshowjump?jump=nextslide" highlightClick="1"/>
            <a:extLst>
              <a:ext uri="{FF2B5EF4-FFF2-40B4-BE49-F238E27FC236}">
                <a16:creationId xmlns:a16="http://schemas.microsoft.com/office/drawing/2014/main" id="{A360E1C7-679F-42EB-8265-C6914C04793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Back or Previous 16">
            <a:hlinkClick r:id="" action="ppaction://hlinkshowjump?jump=previousslide" highlightClick="1"/>
            <a:extLst>
              <a:ext uri="{FF2B5EF4-FFF2-40B4-BE49-F238E27FC236}">
                <a16:creationId xmlns:a16="http://schemas.microsoft.com/office/drawing/2014/main" id="{EB4D1A39-AD9A-4D8C-BB15-42B57B83682E}"/>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287025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social media post&#10;&#10;Description automatically generated">
            <a:extLst>
              <a:ext uri="{FF2B5EF4-FFF2-40B4-BE49-F238E27FC236}">
                <a16:creationId xmlns:a16="http://schemas.microsoft.com/office/drawing/2014/main" id="{14F89072-54F6-4FC5-9D5E-92CCF5161A3D}"/>
              </a:ext>
            </a:extLst>
          </p:cNvPr>
          <p:cNvPicPr>
            <a:picLocks noChangeAspect="1"/>
          </p:cNvPicPr>
          <p:nvPr/>
        </p:nvPicPr>
        <p:blipFill>
          <a:blip r:embed="rId2"/>
          <a:stretch>
            <a:fillRect/>
          </a:stretch>
        </p:blipFill>
        <p:spPr>
          <a:xfrm>
            <a:off x="6120922" y="2068265"/>
            <a:ext cx="5807982" cy="3548959"/>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p:txBody>
          <a:bodyPr/>
          <a:lstStyle/>
          <a:p>
            <a:r>
              <a:rPr lang="nb-NO" dirty="0"/>
              <a:t>Arrangementsdeltagelse og </a:t>
            </a:r>
            <a:r>
              <a:rPr lang="nb-NO"/>
              <a:t>-detaljer</a:t>
            </a:r>
            <a:endParaRPr lang="nb-NO" dirty="0"/>
          </a:p>
        </p:txBody>
      </p:sp>
      <p:sp>
        <p:nvSpPr>
          <p:cNvPr id="9" name="Plassholder for innhold 8">
            <a:extLst>
              <a:ext uri="{FF2B5EF4-FFF2-40B4-BE49-F238E27FC236}">
                <a16:creationId xmlns:a16="http://schemas.microsoft.com/office/drawing/2014/main" id="{8AF5B20E-F70D-4399-9C1C-2E82F2A78A2A}"/>
              </a:ext>
            </a:extLst>
          </p:cNvPr>
          <p:cNvSpPr>
            <a:spLocks noGrp="1"/>
          </p:cNvSpPr>
          <p:nvPr>
            <p:ph idx="1"/>
          </p:nvPr>
        </p:nvSpPr>
        <p:spPr>
          <a:xfrm>
            <a:off x="838200" y="1825625"/>
            <a:ext cx="5077800" cy="4351338"/>
          </a:xfrm>
        </p:spPr>
        <p:txBody>
          <a:bodyPr>
            <a:normAutofit/>
          </a:bodyPr>
          <a:lstStyle/>
          <a:p>
            <a:r>
              <a:rPr lang="nb-NO" sz="2000" dirty="0"/>
              <a:t>For å gi et arrangement et innhold utover setting av </a:t>
            </a:r>
            <a:r>
              <a:rPr lang="nb-NO" sz="2000" dirty="0" err="1"/>
              <a:t>parametre</a:t>
            </a:r>
            <a:r>
              <a:rPr lang="nb-NO" sz="2000" dirty="0"/>
              <a:t>, må en legge inn deltagere i arrangementet.</a:t>
            </a:r>
          </a:p>
          <a:p>
            <a:r>
              <a:rPr lang="nb-NO" sz="2000" dirty="0"/>
              <a:t>For å kunne gjøre det må en først forsikre seg om at riktig </a:t>
            </a:r>
            <a:r>
              <a:rPr lang="nb-NO" sz="2000" i="1" dirty="0">
                <a:solidFill>
                  <a:schemeClr val="accent5">
                    <a:lumMod val="75000"/>
                  </a:schemeClr>
                </a:solidFill>
              </a:rPr>
              <a:t>Sesong</a:t>
            </a:r>
            <a:r>
              <a:rPr lang="nb-NO" sz="2000" b="1" dirty="0">
                <a:solidFill>
                  <a:srgbClr val="C00000"/>
                </a:solidFill>
              </a:rPr>
              <a:t> </a:t>
            </a:r>
            <a:r>
              <a:rPr lang="nb-NO" sz="2000" dirty="0"/>
              <a:t>og </a:t>
            </a:r>
            <a:r>
              <a:rPr lang="nb-NO" sz="2000" i="1" dirty="0">
                <a:solidFill>
                  <a:schemeClr val="accent5">
                    <a:lumMod val="75000"/>
                  </a:schemeClr>
                </a:solidFill>
              </a:rPr>
              <a:t>Arrangement</a:t>
            </a:r>
            <a:r>
              <a:rPr lang="nb-NO" sz="2000" dirty="0"/>
              <a:t> er satt. Dette gjelder for både seilaser og landbaserte arrangementer. </a:t>
            </a:r>
          </a:p>
          <a:p>
            <a:r>
              <a:rPr lang="nb-NO" sz="2000" dirty="0"/>
              <a:t>Deretter trykker en på </a:t>
            </a:r>
            <a:r>
              <a:rPr lang="nb-NO" sz="2000" i="1" dirty="0">
                <a:solidFill>
                  <a:schemeClr val="accent5">
                    <a:lumMod val="75000"/>
                  </a:schemeClr>
                </a:solidFill>
              </a:rPr>
              <a:t>Påmeldingsliste. </a:t>
            </a:r>
            <a:r>
              <a:rPr lang="nb-NO" sz="2000" dirty="0"/>
              <a:t>Hvis seilas gjøres dette for både medlemmer og eksterne besetningsmedlemmer. E</a:t>
            </a:r>
            <a:r>
              <a:rPr lang="nb-NO" sz="2000" i="1" dirty="0"/>
              <a:t>v.</a:t>
            </a:r>
            <a:r>
              <a:rPr lang="nb-NO" sz="2000" i="1" dirty="0">
                <a:solidFill>
                  <a:schemeClr val="accent5">
                    <a:lumMod val="75000"/>
                  </a:schemeClr>
                </a:solidFill>
              </a:rPr>
              <a:t> Gjester/Medfarende</a:t>
            </a:r>
            <a:r>
              <a:rPr lang="nb-NO" sz="2000" i="1" dirty="0"/>
              <a:t> benyttes for å registrere en gjest (</a:t>
            </a:r>
            <a:r>
              <a:rPr lang="nb-NO" sz="2000" i="1" dirty="0">
                <a:solidFill>
                  <a:srgbClr val="FF0000"/>
                </a:solidFill>
              </a:rPr>
              <a:t>ikke</a:t>
            </a:r>
            <a:r>
              <a:rPr lang="nb-NO" sz="2000" i="1" dirty="0"/>
              <a:t> ekstern besetning) for et gitt arrangement</a:t>
            </a:r>
            <a:r>
              <a:rPr lang="nb-NO" sz="2000" dirty="0"/>
              <a:t>.</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44</a:t>
            </a:fld>
            <a:endParaRPr lang="en-US" dirty="0"/>
          </a:p>
        </p:txBody>
      </p:sp>
      <p:cxnSp>
        <p:nvCxnSpPr>
          <p:cNvPr id="12" name="Rett pilkobling 11">
            <a:extLst>
              <a:ext uri="{FF2B5EF4-FFF2-40B4-BE49-F238E27FC236}">
                <a16:creationId xmlns:a16="http://schemas.microsoft.com/office/drawing/2014/main" id="{3A62F2DB-478D-4186-9582-D4AD26139FCB}"/>
              </a:ext>
            </a:extLst>
          </p:cNvPr>
          <p:cNvCxnSpPr>
            <a:cxnSpLocks/>
          </p:cNvCxnSpPr>
          <p:nvPr/>
        </p:nvCxnSpPr>
        <p:spPr>
          <a:xfrm flipV="1">
            <a:off x="3392680" y="2486140"/>
            <a:ext cx="3243320" cy="6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3">
            <a:extLst>
              <a:ext uri="{FF2B5EF4-FFF2-40B4-BE49-F238E27FC236}">
                <a16:creationId xmlns:a16="http://schemas.microsoft.com/office/drawing/2014/main" id="{D531835D-A163-4ACF-B4DC-2EE7E7707E07}"/>
              </a:ext>
            </a:extLst>
          </p:cNvPr>
          <p:cNvCxnSpPr>
            <a:cxnSpLocks/>
          </p:cNvCxnSpPr>
          <p:nvPr/>
        </p:nvCxnSpPr>
        <p:spPr>
          <a:xfrm flipV="1">
            <a:off x="5515649" y="3036425"/>
            <a:ext cx="1120351" cy="1884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Rett pilkobling 16">
            <a:extLst>
              <a:ext uri="{FF2B5EF4-FFF2-40B4-BE49-F238E27FC236}">
                <a16:creationId xmlns:a16="http://schemas.microsoft.com/office/drawing/2014/main" id="{A6F6A9D9-BCEB-43DA-BD85-3ED5560E10F0}"/>
              </a:ext>
            </a:extLst>
          </p:cNvPr>
          <p:cNvCxnSpPr>
            <a:cxnSpLocks/>
          </p:cNvCxnSpPr>
          <p:nvPr/>
        </p:nvCxnSpPr>
        <p:spPr>
          <a:xfrm flipV="1">
            <a:off x="4292680" y="3359793"/>
            <a:ext cx="3423320" cy="6909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Plassholder for bunntekst 21">
            <a:extLst>
              <a:ext uri="{FF2B5EF4-FFF2-40B4-BE49-F238E27FC236}">
                <a16:creationId xmlns:a16="http://schemas.microsoft.com/office/drawing/2014/main" id="{1E30D710-D0B0-4BA0-B3D4-FABFFED6D500}"/>
              </a:ext>
            </a:extLst>
          </p:cNvPr>
          <p:cNvSpPr>
            <a:spLocks noGrp="1"/>
          </p:cNvSpPr>
          <p:nvPr>
            <p:ph type="ftr" sz="quarter" idx="11"/>
          </p:nvPr>
        </p:nvSpPr>
        <p:spPr/>
        <p:txBody>
          <a:bodyPr/>
          <a:lstStyle/>
          <a:p>
            <a:r>
              <a:rPr lang="en-US"/>
              <a:t>Begrenset distribusjon. Inneholder personopplysninger</a:t>
            </a:r>
            <a:endParaRPr lang="en-US" dirty="0"/>
          </a:p>
        </p:txBody>
      </p:sp>
      <p:cxnSp>
        <p:nvCxnSpPr>
          <p:cNvPr id="19" name="Rett pilkobling 16">
            <a:extLst>
              <a:ext uri="{FF2B5EF4-FFF2-40B4-BE49-F238E27FC236}">
                <a16:creationId xmlns:a16="http://schemas.microsoft.com/office/drawing/2014/main" id="{937F64F6-79E3-47D7-8362-1FF12F89E57B}"/>
              </a:ext>
            </a:extLst>
          </p:cNvPr>
          <p:cNvCxnSpPr>
            <a:cxnSpLocks/>
          </p:cNvCxnSpPr>
          <p:nvPr/>
        </p:nvCxnSpPr>
        <p:spPr>
          <a:xfrm flipV="1">
            <a:off x="3216000" y="4092770"/>
            <a:ext cx="4500000" cy="848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Action Button: Go Home 10">
            <a:hlinkClick r:id="rId3" action="ppaction://hlinksldjump" highlightClick="1"/>
            <a:extLst>
              <a:ext uri="{FF2B5EF4-FFF2-40B4-BE49-F238E27FC236}">
                <a16:creationId xmlns:a16="http://schemas.microsoft.com/office/drawing/2014/main" id="{43238025-7855-4A05-9BF0-2DB25B1F309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3" name="Action Button: Go Forward or Next 12">
            <a:hlinkClick r:id="" action="ppaction://hlinkshowjump?jump=nextslide" highlightClick="1"/>
            <a:extLst>
              <a:ext uri="{FF2B5EF4-FFF2-40B4-BE49-F238E27FC236}">
                <a16:creationId xmlns:a16="http://schemas.microsoft.com/office/drawing/2014/main" id="{5D838A2B-AC1C-4BBB-9307-5C65616CF865}"/>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FCED48EE-8B37-4A96-8869-EFB4DA3F8BC1}"/>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26828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par>
                          <p:cTn id="23" fill="hold">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8427ED4B-16F9-4BA9-8EF4-F5435A0D63A5}"/>
              </a:ext>
            </a:extLst>
          </p:cNvPr>
          <p:cNvPicPr>
            <a:picLocks noChangeAspect="1"/>
          </p:cNvPicPr>
          <p:nvPr/>
        </p:nvPicPr>
        <p:blipFill>
          <a:blip r:embed="rId2"/>
          <a:stretch>
            <a:fillRect/>
          </a:stretch>
        </p:blipFill>
        <p:spPr>
          <a:xfrm>
            <a:off x="946463" y="796118"/>
            <a:ext cx="10093874" cy="5629734"/>
          </a:xfrm>
          <a:prstGeom prst="rect">
            <a:avLst/>
          </a:prstGeom>
        </p:spPr>
      </p:pic>
      <p:sp>
        <p:nvSpPr>
          <p:cNvPr id="9" name="Plassholder for innhold 8">
            <a:extLst>
              <a:ext uri="{FF2B5EF4-FFF2-40B4-BE49-F238E27FC236}">
                <a16:creationId xmlns:a16="http://schemas.microsoft.com/office/drawing/2014/main" id="{8AF5B20E-F70D-4399-9C1C-2E82F2A78A2A}"/>
              </a:ext>
            </a:extLst>
          </p:cNvPr>
          <p:cNvSpPr>
            <a:spLocks noGrp="1"/>
          </p:cNvSpPr>
          <p:nvPr>
            <p:ph idx="1"/>
          </p:nvPr>
        </p:nvSpPr>
        <p:spPr>
          <a:xfrm>
            <a:off x="2503515" y="2367783"/>
            <a:ext cx="6120000" cy="3340684"/>
          </a:xfrm>
          <a:solidFill>
            <a:schemeClr val="accent4">
              <a:lumMod val="20000"/>
              <a:lumOff val="80000"/>
            </a:schemeClr>
          </a:solidFill>
        </p:spPr>
        <p:txBody>
          <a:bodyPr>
            <a:normAutofit/>
          </a:bodyPr>
          <a:lstStyle/>
          <a:p>
            <a:r>
              <a:rPr lang="nb-NO" sz="2000" dirty="0"/>
              <a:t>Skjermbildet for deltagelse i arrangementer ser slik ut. </a:t>
            </a:r>
            <a:r>
              <a:rPr lang="nb-NO" sz="2000" i="1" dirty="0">
                <a:solidFill>
                  <a:schemeClr val="accent5">
                    <a:lumMod val="75000"/>
                  </a:schemeClr>
                </a:solidFill>
              </a:rPr>
              <a:t>Påmeldinger</a:t>
            </a:r>
            <a:r>
              <a:rPr lang="nb-NO" sz="2000" dirty="0"/>
              <a:t> er felles for landbaserte arrangementer og seilaser. De øvrige gjelder kun for seilaser.</a:t>
            </a:r>
          </a:p>
          <a:p>
            <a:r>
              <a:rPr lang="nb-NO" sz="2000" dirty="0"/>
              <a:t>Øverst til høyre finnes summering av antall påmeldte, gjester, overnattingsbehov, og antall på venteliste.</a:t>
            </a:r>
          </a:p>
          <a:p>
            <a:r>
              <a:rPr lang="nb-NO" sz="2000" dirty="0"/>
              <a:t>Du kan sortere på etter navn eller påmeldingsrekkefølge, - sistnevnte er grei å ha når man skal velge fra venteliste.</a:t>
            </a:r>
          </a:p>
          <a:p>
            <a:r>
              <a:rPr lang="nb-NO" sz="2000" dirty="0"/>
              <a:t>Feltene </a:t>
            </a:r>
            <a:r>
              <a:rPr lang="nb-NO" sz="2000" i="1" dirty="0">
                <a:solidFill>
                  <a:schemeClr val="accent5">
                    <a:lumMod val="75000"/>
                  </a:schemeClr>
                </a:solidFill>
              </a:rPr>
              <a:t>Reiseopplegg merknader </a:t>
            </a:r>
            <a:r>
              <a:rPr lang="nb-NO" sz="2000" dirty="0"/>
              <a:t>benyttes </a:t>
            </a:r>
            <a:r>
              <a:rPr lang="nb-NO" sz="2000" dirty="0" err="1"/>
              <a:t>ifm</a:t>
            </a:r>
            <a:r>
              <a:rPr lang="nb-NO" sz="2000" dirty="0"/>
              <a:t>. felles reiser, f.eks. til og fra verft i Danmark. </a:t>
            </a:r>
          </a:p>
        </p:txBody>
      </p:sp>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rmAutofit fontScale="90000"/>
          </a:bodyPr>
          <a:lstStyle/>
          <a:p>
            <a:r>
              <a:rPr lang="nb-NO" dirty="0"/>
              <a:t>Arrangementsdeltagelse - Påmeldinger</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8" name="Action Button: Go Home 7">
            <a:hlinkClick r:id="rId3" action="ppaction://hlinksldjump" highlightClick="1"/>
            <a:extLst>
              <a:ext uri="{FF2B5EF4-FFF2-40B4-BE49-F238E27FC236}">
                <a16:creationId xmlns:a16="http://schemas.microsoft.com/office/drawing/2014/main" id="{8D920E13-2EB7-42A1-AF81-3CC28F15E39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D27C5386-12D5-43BA-9CBE-C24467D3964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FF279602-FB28-43D6-AE1B-75967BFE9AE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14" name="Straight Arrow Connector 13">
            <a:extLst>
              <a:ext uri="{FF2B5EF4-FFF2-40B4-BE49-F238E27FC236}">
                <a16:creationId xmlns:a16="http://schemas.microsoft.com/office/drawing/2014/main" id="{75DD40E7-8095-469B-8144-B017806D0AE8}"/>
              </a:ext>
            </a:extLst>
          </p:cNvPr>
          <p:cNvCxnSpPr/>
          <p:nvPr/>
        </p:nvCxnSpPr>
        <p:spPr>
          <a:xfrm flipV="1">
            <a:off x="8153400" y="1467783"/>
            <a:ext cx="1910115" cy="198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A6C8DC-BFF2-4F62-8A46-DB3D55926FD7}"/>
              </a:ext>
            </a:extLst>
          </p:cNvPr>
          <p:cNvCxnSpPr>
            <a:cxnSpLocks/>
          </p:cNvCxnSpPr>
          <p:nvPr/>
        </p:nvCxnSpPr>
        <p:spPr>
          <a:xfrm flipH="1">
            <a:off x="2157391" y="4509000"/>
            <a:ext cx="511095" cy="15517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A826D5-3C4B-402D-82EB-7B4F27182603}"/>
              </a:ext>
            </a:extLst>
          </p:cNvPr>
          <p:cNvCxnSpPr>
            <a:cxnSpLocks/>
          </p:cNvCxnSpPr>
          <p:nvPr/>
        </p:nvCxnSpPr>
        <p:spPr>
          <a:xfrm>
            <a:off x="8153400" y="5409000"/>
            <a:ext cx="13701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screenshot of a cell phone&#10;&#10;Description automatically generated">
            <a:extLst>
              <a:ext uri="{FF2B5EF4-FFF2-40B4-BE49-F238E27FC236}">
                <a16:creationId xmlns:a16="http://schemas.microsoft.com/office/drawing/2014/main" id="{C42F9659-0EA3-44CD-B32E-63F4B59003DB}"/>
              </a:ext>
            </a:extLst>
          </p:cNvPr>
          <p:cNvPicPr>
            <a:picLocks noChangeAspect="1"/>
          </p:cNvPicPr>
          <p:nvPr/>
        </p:nvPicPr>
        <p:blipFill>
          <a:blip r:embed="rId2"/>
          <a:stretch>
            <a:fillRect/>
          </a:stretch>
        </p:blipFill>
        <p:spPr>
          <a:xfrm>
            <a:off x="758948" y="777335"/>
            <a:ext cx="10093874" cy="5629734"/>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rmAutofit fontScale="90000"/>
          </a:bodyPr>
          <a:lstStyle/>
          <a:p>
            <a:r>
              <a:rPr lang="nb-NO" dirty="0"/>
              <a:t>Arrangementsdetaljer - Påmeldinger</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Plassholder for innhold 8">
            <a:extLst>
              <a:ext uri="{FF2B5EF4-FFF2-40B4-BE49-F238E27FC236}">
                <a16:creationId xmlns:a16="http://schemas.microsoft.com/office/drawing/2014/main" id="{8AF5B20E-F70D-4399-9C1C-2E82F2A78A2A}"/>
              </a:ext>
            </a:extLst>
          </p:cNvPr>
          <p:cNvSpPr>
            <a:spLocks noGrp="1"/>
          </p:cNvSpPr>
          <p:nvPr>
            <p:ph idx="1"/>
          </p:nvPr>
        </p:nvSpPr>
        <p:spPr>
          <a:xfrm>
            <a:off x="2106294" y="2494192"/>
            <a:ext cx="6120000" cy="3361873"/>
          </a:xfrm>
          <a:solidFill>
            <a:schemeClr val="bg1"/>
          </a:solidFill>
        </p:spPr>
        <p:txBody>
          <a:bodyPr>
            <a:normAutofit fontScale="70000" lnSpcReduction="20000"/>
          </a:bodyPr>
          <a:lstStyle/>
          <a:p>
            <a:r>
              <a:rPr lang="nb-NO" sz="2000" dirty="0"/>
              <a:t>For å legge til en deltager, trykk på knappen </a:t>
            </a:r>
            <a:r>
              <a:rPr lang="nb-NO" sz="2100" i="1" dirty="0">
                <a:solidFill>
                  <a:schemeClr val="accent5">
                    <a:lumMod val="75000"/>
                  </a:schemeClr>
                </a:solidFill>
              </a:rPr>
              <a:t>Ny deltager. </a:t>
            </a:r>
            <a:r>
              <a:rPr lang="nb-NO" sz="2000" dirty="0"/>
              <a:t>Da kommer til syne skjermbildet som vist på neste side (side32).</a:t>
            </a:r>
          </a:p>
          <a:p>
            <a:r>
              <a:rPr lang="nb-NO" sz="2000" dirty="0"/>
              <a:t>Hvis du trykker </a:t>
            </a:r>
            <a:r>
              <a:rPr lang="nb-NO" sz="2100" i="1" dirty="0">
                <a:solidFill>
                  <a:schemeClr val="accent5">
                    <a:lumMod val="75000"/>
                  </a:schemeClr>
                </a:solidFill>
              </a:rPr>
              <a:t>Nytt gjeste </a:t>
            </a:r>
            <a:r>
              <a:rPr lang="nb-NO" sz="2100" i="1" dirty="0" err="1">
                <a:solidFill>
                  <a:schemeClr val="accent5">
                    <a:lumMod val="75000"/>
                  </a:schemeClr>
                </a:solidFill>
              </a:rPr>
              <a:t>mannsk</a:t>
            </a:r>
            <a:r>
              <a:rPr lang="nb-NO" sz="2100" i="1" dirty="0">
                <a:solidFill>
                  <a:schemeClr val="accent5">
                    <a:lumMod val="75000"/>
                  </a:schemeClr>
                </a:solidFill>
              </a:rPr>
              <a:t> </a:t>
            </a:r>
            <a:r>
              <a:rPr lang="nb-NO" sz="2000" dirty="0"/>
              <a:t>kommer til syne et skjermbilde for valg, tilsvarende det som for medlemmer. </a:t>
            </a:r>
            <a:r>
              <a:rPr lang="nb-NO" sz="2000" b="1" i="1" dirty="0">
                <a:solidFill>
                  <a:srgbClr val="FF0000"/>
                </a:solidFill>
              </a:rPr>
              <a:t>NB! </a:t>
            </a:r>
            <a:r>
              <a:rPr lang="nb-NO" sz="2000" dirty="0"/>
              <a:t>Kun de medlemmene eller gjeste-besetningsmedlemmene som finnes i </a:t>
            </a:r>
            <a:r>
              <a:rPr lang="nb-NO" sz="2000" dirty="0" err="1"/>
              <a:t>AdmDB</a:t>
            </a:r>
            <a:r>
              <a:rPr lang="nb-NO" sz="2000" dirty="0"/>
              <a:t> er valgbare. Ved påmeldinger fra "nye" medlemmer/gjeste-</a:t>
            </a:r>
            <a:r>
              <a:rPr lang="nb-NO" sz="2000" dirty="0" err="1"/>
              <a:t>besetn</a:t>
            </a:r>
            <a:r>
              <a:rPr lang="nb-NO" sz="2000" dirty="0"/>
              <a:t> må de først legges inn som personer/medlemmer i </a:t>
            </a:r>
            <a:r>
              <a:rPr lang="nb-NO" sz="2000" dirty="0" err="1"/>
              <a:t>AdmDB</a:t>
            </a:r>
            <a:r>
              <a:rPr lang="nb-NO" sz="2000" dirty="0"/>
              <a:t>, for deretter å kunne meldes på et arrangement.</a:t>
            </a:r>
          </a:p>
          <a:p>
            <a:r>
              <a:rPr lang="nb-NO" sz="2100" i="1" dirty="0">
                <a:solidFill>
                  <a:schemeClr val="accent5">
                    <a:lumMod val="75000"/>
                  </a:schemeClr>
                </a:solidFill>
              </a:rPr>
              <a:t>Slett påmelding</a:t>
            </a:r>
            <a:r>
              <a:rPr lang="nb-NO" sz="1600" i="1" dirty="0">
                <a:solidFill>
                  <a:schemeClr val="accent5">
                    <a:lumMod val="75000"/>
                  </a:schemeClr>
                </a:solidFill>
              </a:rPr>
              <a:t> </a:t>
            </a:r>
            <a:r>
              <a:rPr lang="nb-NO" sz="2100" dirty="0"/>
              <a:t>benyttes når det er gjort feil under påmeldingsprosessen.</a:t>
            </a:r>
          </a:p>
          <a:p>
            <a:r>
              <a:rPr lang="nb-NO" sz="2100" dirty="0"/>
              <a:t>Knappen</a:t>
            </a:r>
            <a:r>
              <a:rPr lang="nb-NO" sz="2100" b="1" i="1" dirty="0">
                <a:solidFill>
                  <a:schemeClr val="accent5">
                    <a:lumMod val="75000"/>
                  </a:schemeClr>
                </a:solidFill>
              </a:rPr>
              <a:t> </a:t>
            </a:r>
            <a:r>
              <a:rPr lang="nb-NO" sz="2100" i="1" dirty="0" err="1">
                <a:solidFill>
                  <a:schemeClr val="accent5">
                    <a:lumMod val="75000"/>
                  </a:schemeClr>
                </a:solidFill>
              </a:rPr>
              <a:t>Parkeringsliste</a:t>
            </a:r>
            <a:r>
              <a:rPr lang="nb-NO" sz="2100" i="1" dirty="0">
                <a:solidFill>
                  <a:schemeClr val="accent5">
                    <a:lumMod val="75000"/>
                  </a:schemeClr>
                </a:solidFill>
              </a:rPr>
              <a:t> </a:t>
            </a:r>
            <a:r>
              <a:rPr lang="nb-NO" sz="2100" dirty="0"/>
              <a:t>gir oversikt over påmeldinger til parkeringssøknad, hvis boksen </a:t>
            </a:r>
            <a:r>
              <a:rPr lang="nb-NO" sz="2100" i="1" dirty="0">
                <a:solidFill>
                  <a:schemeClr val="accent5">
                    <a:lumMod val="75000"/>
                  </a:schemeClr>
                </a:solidFill>
              </a:rPr>
              <a:t>Parker? </a:t>
            </a:r>
            <a:r>
              <a:rPr lang="nb-NO" sz="2100" dirty="0"/>
              <a:t>er merket av (gjøres i </a:t>
            </a:r>
            <a:r>
              <a:rPr lang="nb-NO" sz="2100" dirty="0" err="1"/>
              <a:t>Arrangementsparametre</a:t>
            </a:r>
            <a:r>
              <a:rPr lang="nb-NO" sz="2100" dirty="0"/>
              <a:t>, s</a:t>
            </a:r>
            <a:r>
              <a:rPr lang="nb-NO" sz="2400" dirty="0"/>
              <a:t>ide26</a:t>
            </a:r>
            <a:r>
              <a:rPr lang="nb-NO" sz="2100" dirty="0"/>
              <a:t>). Registreringen gjøres automatisk hvis boksen </a:t>
            </a:r>
            <a:r>
              <a:rPr lang="nb-NO" sz="2100" i="1" dirty="0">
                <a:solidFill>
                  <a:schemeClr val="accent5">
                    <a:lumMod val="75000"/>
                  </a:schemeClr>
                </a:solidFill>
              </a:rPr>
              <a:t>Parker? </a:t>
            </a:r>
            <a:r>
              <a:rPr lang="nb-NO" sz="2100" dirty="0"/>
              <a:t>merkes for den påmeldte.</a:t>
            </a:r>
          </a:p>
          <a:p>
            <a:r>
              <a:rPr lang="nb-NO" sz="2100" dirty="0"/>
              <a:t>Knappen </a:t>
            </a:r>
            <a:r>
              <a:rPr lang="nb-NO" sz="2100" i="1" dirty="0">
                <a:solidFill>
                  <a:schemeClr val="accent5">
                    <a:lumMod val="75000"/>
                  </a:schemeClr>
                </a:solidFill>
              </a:rPr>
              <a:t>Send epost til … </a:t>
            </a:r>
            <a:r>
              <a:rPr lang="nb-NO" sz="2100" dirty="0"/>
              <a:t>benyttes for automatisk å generere en epost som bekrefter at den valgte personen er påmeldt. Teksten som benyttes legges inn under </a:t>
            </a:r>
            <a:r>
              <a:rPr lang="nb-NO" sz="2100" dirty="0" err="1"/>
              <a:t>Arrangementsparametre</a:t>
            </a:r>
            <a:r>
              <a:rPr lang="nb-NO" sz="2100" dirty="0"/>
              <a:t> (side 26)</a:t>
            </a:r>
          </a:p>
        </p:txBody>
      </p:sp>
      <p:cxnSp>
        <p:nvCxnSpPr>
          <p:cNvPr id="8" name="Rett pilkobling 7">
            <a:extLst>
              <a:ext uri="{FF2B5EF4-FFF2-40B4-BE49-F238E27FC236}">
                <a16:creationId xmlns:a16="http://schemas.microsoft.com/office/drawing/2014/main" id="{08C6D699-981F-4E1B-9951-F6B84039BEAE}"/>
              </a:ext>
            </a:extLst>
          </p:cNvPr>
          <p:cNvCxnSpPr>
            <a:cxnSpLocks/>
          </p:cNvCxnSpPr>
          <p:nvPr/>
        </p:nvCxnSpPr>
        <p:spPr>
          <a:xfrm flipH="1" flipV="1">
            <a:off x="1802674" y="1907177"/>
            <a:ext cx="607240" cy="665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2">
            <a:extLst>
              <a:ext uri="{FF2B5EF4-FFF2-40B4-BE49-F238E27FC236}">
                <a16:creationId xmlns:a16="http://schemas.microsoft.com/office/drawing/2014/main" id="{D19B0A94-FEAB-4907-A883-6A4507D9DEE3}"/>
              </a:ext>
            </a:extLst>
          </p:cNvPr>
          <p:cNvCxnSpPr>
            <a:cxnSpLocks/>
          </p:cNvCxnSpPr>
          <p:nvPr/>
        </p:nvCxnSpPr>
        <p:spPr>
          <a:xfrm flipH="1" flipV="1">
            <a:off x="2676001" y="1907178"/>
            <a:ext cx="1133609" cy="1161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Rett pilkobling 30">
            <a:extLst>
              <a:ext uri="{FF2B5EF4-FFF2-40B4-BE49-F238E27FC236}">
                <a16:creationId xmlns:a16="http://schemas.microsoft.com/office/drawing/2014/main" id="{60A96588-B6FC-4E17-B98B-F4D02E5DC231}"/>
              </a:ext>
            </a:extLst>
          </p:cNvPr>
          <p:cNvCxnSpPr>
            <a:cxnSpLocks/>
          </p:cNvCxnSpPr>
          <p:nvPr/>
        </p:nvCxnSpPr>
        <p:spPr>
          <a:xfrm flipV="1">
            <a:off x="4296000" y="1934582"/>
            <a:ext cx="4680000" cy="2394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tt pilkobling 34">
            <a:extLst>
              <a:ext uri="{FF2B5EF4-FFF2-40B4-BE49-F238E27FC236}">
                <a16:creationId xmlns:a16="http://schemas.microsoft.com/office/drawing/2014/main" id="{B7188830-5DA6-403B-B911-6A032B53EFDF}"/>
              </a:ext>
            </a:extLst>
          </p:cNvPr>
          <p:cNvCxnSpPr>
            <a:cxnSpLocks/>
          </p:cNvCxnSpPr>
          <p:nvPr/>
        </p:nvCxnSpPr>
        <p:spPr>
          <a:xfrm flipV="1">
            <a:off x="3453640" y="1808492"/>
            <a:ext cx="1163199" cy="2201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Rett pilkobling 28">
            <a:extLst>
              <a:ext uri="{FF2B5EF4-FFF2-40B4-BE49-F238E27FC236}">
                <a16:creationId xmlns:a16="http://schemas.microsoft.com/office/drawing/2014/main" id="{62014A50-478E-42D3-A677-7099B8FB5104}"/>
              </a:ext>
            </a:extLst>
          </p:cNvPr>
          <p:cNvCxnSpPr>
            <a:cxnSpLocks/>
          </p:cNvCxnSpPr>
          <p:nvPr/>
        </p:nvCxnSpPr>
        <p:spPr>
          <a:xfrm flipV="1">
            <a:off x="3284118" y="2307771"/>
            <a:ext cx="1444636" cy="2506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Action Button: Go Home 15">
            <a:hlinkClick r:id="rId3" action="ppaction://hlinksldjump" highlightClick="1"/>
            <a:extLst>
              <a:ext uri="{FF2B5EF4-FFF2-40B4-BE49-F238E27FC236}">
                <a16:creationId xmlns:a16="http://schemas.microsoft.com/office/drawing/2014/main" id="{EBAC82D8-DED9-44C6-9C6A-58EFE717D376}"/>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8" name="Action Button: Go Forward or Next 17">
            <a:hlinkClick r:id="" action="ppaction://hlinkshowjump?jump=nextslide" highlightClick="1"/>
            <a:extLst>
              <a:ext uri="{FF2B5EF4-FFF2-40B4-BE49-F238E27FC236}">
                <a16:creationId xmlns:a16="http://schemas.microsoft.com/office/drawing/2014/main" id="{2C39C2A4-FF16-4554-B6F3-22FC2760155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Back or Previous 18">
            <a:hlinkClick r:id="" action="ppaction://hlinkshowjump?jump=previousslide" highlightClick="1"/>
            <a:extLst>
              <a:ext uri="{FF2B5EF4-FFF2-40B4-BE49-F238E27FC236}">
                <a16:creationId xmlns:a16="http://schemas.microsoft.com/office/drawing/2014/main" id="{D4E22B62-B899-44B1-8DD7-347A640DAAB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21" name="Rett pilkobling 28">
            <a:extLst>
              <a:ext uri="{FF2B5EF4-FFF2-40B4-BE49-F238E27FC236}">
                <a16:creationId xmlns:a16="http://schemas.microsoft.com/office/drawing/2014/main" id="{E8396632-2031-48D8-8934-D214B8B1599C}"/>
              </a:ext>
            </a:extLst>
          </p:cNvPr>
          <p:cNvCxnSpPr>
            <a:cxnSpLocks/>
          </p:cNvCxnSpPr>
          <p:nvPr/>
        </p:nvCxnSpPr>
        <p:spPr>
          <a:xfrm>
            <a:off x="4296000" y="5215174"/>
            <a:ext cx="1260000" cy="7020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60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4"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down)">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4"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social media post&#10;&#10;Description automatically generated">
            <a:extLst>
              <a:ext uri="{FF2B5EF4-FFF2-40B4-BE49-F238E27FC236}">
                <a16:creationId xmlns:a16="http://schemas.microsoft.com/office/drawing/2014/main" id="{98BB38D4-917F-4AED-B37C-C5EBFD9F35D6}"/>
              </a:ext>
            </a:extLst>
          </p:cNvPr>
          <p:cNvPicPr>
            <a:picLocks noChangeAspect="1"/>
          </p:cNvPicPr>
          <p:nvPr/>
        </p:nvPicPr>
        <p:blipFill>
          <a:blip r:embed="rId2"/>
          <a:stretch>
            <a:fillRect/>
          </a:stretch>
        </p:blipFill>
        <p:spPr>
          <a:xfrm>
            <a:off x="779899" y="794783"/>
            <a:ext cx="9748621" cy="3207712"/>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rmAutofit fontScale="90000"/>
          </a:bodyPr>
          <a:lstStyle/>
          <a:p>
            <a:r>
              <a:rPr lang="nb-NO" dirty="0"/>
              <a:t>Arrangementsdeltagelse – Valg av deltager</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Plassholder for innhold 8">
            <a:extLst>
              <a:ext uri="{FF2B5EF4-FFF2-40B4-BE49-F238E27FC236}">
                <a16:creationId xmlns:a16="http://schemas.microsoft.com/office/drawing/2014/main" id="{8AF5B20E-F70D-4399-9C1C-2E82F2A78A2A}"/>
              </a:ext>
            </a:extLst>
          </p:cNvPr>
          <p:cNvSpPr>
            <a:spLocks noGrp="1"/>
          </p:cNvSpPr>
          <p:nvPr>
            <p:ph idx="1"/>
          </p:nvPr>
        </p:nvSpPr>
        <p:spPr>
          <a:xfrm>
            <a:off x="2489126" y="2605121"/>
            <a:ext cx="6120000" cy="4000018"/>
          </a:xfrm>
          <a:solidFill>
            <a:schemeClr val="bg1"/>
          </a:solidFill>
        </p:spPr>
        <p:txBody>
          <a:bodyPr>
            <a:normAutofit fontScale="47500" lnSpcReduction="20000"/>
          </a:bodyPr>
          <a:lstStyle/>
          <a:p>
            <a:r>
              <a:rPr lang="nb-NO" sz="3400" dirty="0"/>
              <a:t>Før du velger, kan du redusere listen til de som er aktuelle, enten ved hva slags type medlem du ønsker å velge fra, </a:t>
            </a:r>
          </a:p>
          <a:p>
            <a:r>
              <a:rPr lang="nb-NO" sz="3400" dirty="0"/>
              <a:t>.. eller hvilken bokstav etternavnet begynner med.</a:t>
            </a:r>
          </a:p>
          <a:p>
            <a:r>
              <a:rPr lang="nb-NO" sz="3400" dirty="0"/>
              <a:t>Du kan også søke på fornavn eller kallenavn. </a:t>
            </a:r>
          </a:p>
          <a:p>
            <a:r>
              <a:rPr lang="nb-NO" sz="3400" dirty="0"/>
              <a:t>Du får da opp en liste som samsvarer med de "filtrene" du satte (som beskrevet over). Der ser du navn og hvilket fagområde de forskjellige er kvalifisert for.</a:t>
            </a:r>
          </a:p>
          <a:p>
            <a:r>
              <a:rPr lang="nb-NO" sz="3400" dirty="0"/>
              <a:t>For å velge et medlem, dobbelt-klikk i feltet</a:t>
            </a:r>
            <a:r>
              <a:rPr lang="nb-NO" sz="3400" b="1" i="1" dirty="0">
                <a:solidFill>
                  <a:schemeClr val="accent5">
                    <a:lumMod val="75000"/>
                  </a:schemeClr>
                </a:solidFill>
              </a:rPr>
              <a:t> </a:t>
            </a:r>
            <a:r>
              <a:rPr lang="nb-NO" sz="3400" i="1" dirty="0">
                <a:solidFill>
                  <a:schemeClr val="accent5">
                    <a:lumMod val="75000"/>
                  </a:schemeClr>
                </a:solidFill>
              </a:rPr>
              <a:t>Navn </a:t>
            </a:r>
            <a:r>
              <a:rPr lang="nb-NO" sz="3400" dirty="0"/>
              <a:t>(med gul bakgrunn) </a:t>
            </a:r>
          </a:p>
          <a:p>
            <a:r>
              <a:rPr lang="nb-NO" sz="3400" dirty="0"/>
              <a:t>Når det er gjort, returneres du automatisk til det skjermbildet du startet fra. </a:t>
            </a:r>
          </a:p>
          <a:p>
            <a:r>
              <a:rPr lang="nb-NO" sz="3400" dirty="0"/>
              <a:t>Ved å trykke på den grønne knappen </a:t>
            </a:r>
            <a:r>
              <a:rPr lang="nb-NO" sz="3400" i="1" dirty="0">
                <a:solidFill>
                  <a:schemeClr val="accent5">
                    <a:lumMod val="75000"/>
                  </a:schemeClr>
                </a:solidFill>
              </a:rPr>
              <a:t>Send kvittering til …. </a:t>
            </a:r>
            <a:r>
              <a:rPr lang="nb-NO" sz="3400" dirty="0"/>
              <a:t>i det skjermbildet du returneres til etter å ha valgt en person (f.eks. midt på øvre del av side 31) , genereres en kvittering for påmelding, og ev. bekreftelse av at parkeringsønske er mottatt. Hvis dette gjelder en seilas, vil </a:t>
            </a:r>
            <a:r>
              <a:rPr lang="nb-NO" sz="3400" dirty="0" err="1"/>
              <a:t>AdmDB</a:t>
            </a:r>
            <a:r>
              <a:rPr lang="nb-NO" sz="3400" dirty="0"/>
              <a:t> kontrollere at Nærmeste pårørende er registrert (i skjema vist på side 11), og ved mangel be om at nødvendige opplysninger blir tilsendt.</a:t>
            </a:r>
          </a:p>
          <a:p>
            <a:endParaRPr lang="nb-NO" sz="2100" dirty="0"/>
          </a:p>
        </p:txBody>
      </p:sp>
      <p:cxnSp>
        <p:nvCxnSpPr>
          <p:cNvPr id="5" name="Rett pilkobling 4">
            <a:extLst>
              <a:ext uri="{FF2B5EF4-FFF2-40B4-BE49-F238E27FC236}">
                <a16:creationId xmlns:a16="http://schemas.microsoft.com/office/drawing/2014/main" id="{C16A2240-8D1B-45D1-B093-5E121E0E326C}"/>
              </a:ext>
            </a:extLst>
          </p:cNvPr>
          <p:cNvCxnSpPr>
            <a:cxnSpLocks/>
          </p:cNvCxnSpPr>
          <p:nvPr/>
        </p:nvCxnSpPr>
        <p:spPr>
          <a:xfrm flipV="1">
            <a:off x="6456000" y="1453042"/>
            <a:ext cx="1080000" cy="1975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Rett pilkobling 7">
            <a:extLst>
              <a:ext uri="{FF2B5EF4-FFF2-40B4-BE49-F238E27FC236}">
                <a16:creationId xmlns:a16="http://schemas.microsoft.com/office/drawing/2014/main" id="{F51A4805-4630-4799-AEFF-4F817DC45CDD}"/>
              </a:ext>
            </a:extLst>
          </p:cNvPr>
          <p:cNvCxnSpPr>
            <a:cxnSpLocks/>
          </p:cNvCxnSpPr>
          <p:nvPr/>
        </p:nvCxnSpPr>
        <p:spPr>
          <a:xfrm flipH="1" flipV="1">
            <a:off x="2316001" y="1453042"/>
            <a:ext cx="1799999" cy="1152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a:extLst>
              <a:ext uri="{FF2B5EF4-FFF2-40B4-BE49-F238E27FC236}">
                <a16:creationId xmlns:a16="http://schemas.microsoft.com/office/drawing/2014/main" id="{66CE6DBB-2F15-4B11-A690-A2F7DA5FF9C4}"/>
              </a:ext>
            </a:extLst>
          </p:cNvPr>
          <p:cNvCxnSpPr>
            <a:cxnSpLocks/>
          </p:cNvCxnSpPr>
          <p:nvPr/>
        </p:nvCxnSpPr>
        <p:spPr>
          <a:xfrm flipV="1">
            <a:off x="5556000" y="1809000"/>
            <a:ext cx="0" cy="126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Action Button: Go Home 12">
            <a:hlinkClick r:id="rId3" action="ppaction://hlinksldjump" highlightClick="1"/>
            <a:extLst>
              <a:ext uri="{FF2B5EF4-FFF2-40B4-BE49-F238E27FC236}">
                <a16:creationId xmlns:a16="http://schemas.microsoft.com/office/drawing/2014/main" id="{D4DFC955-C16C-46C4-A829-A1DBA40710EB}"/>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AD922257-5F42-4046-905D-F46A5A112B4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C462D610-3FD4-4D8B-B4E4-70CECB90D116}"/>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7790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C19E079-A089-4B3E-8347-51970C18D5CB}"/>
              </a:ext>
            </a:extLst>
          </p:cNvPr>
          <p:cNvPicPr>
            <a:picLocks noChangeAspect="1"/>
          </p:cNvPicPr>
          <p:nvPr/>
        </p:nvPicPr>
        <p:blipFill>
          <a:blip r:embed="rId2"/>
          <a:stretch>
            <a:fillRect/>
          </a:stretch>
        </p:blipFill>
        <p:spPr>
          <a:xfrm>
            <a:off x="2395131" y="3316478"/>
            <a:ext cx="9000000" cy="3002239"/>
          </a:xfrm>
          <a:prstGeom prst="rect">
            <a:avLst/>
          </a:prstGeom>
        </p:spPr>
      </p:pic>
      <p:sp>
        <p:nvSpPr>
          <p:cNvPr id="6" name="Tittel 5">
            <a:extLst>
              <a:ext uri="{FF2B5EF4-FFF2-40B4-BE49-F238E27FC236}">
                <a16:creationId xmlns:a16="http://schemas.microsoft.com/office/drawing/2014/main" id="{D8AAA28D-9A63-4525-B358-D532DDFEAEE4}"/>
              </a:ext>
            </a:extLst>
          </p:cNvPr>
          <p:cNvSpPr>
            <a:spLocks noGrp="1"/>
          </p:cNvSpPr>
          <p:nvPr>
            <p:ph type="title"/>
          </p:nvPr>
        </p:nvSpPr>
        <p:spPr>
          <a:xfrm>
            <a:off x="838200" y="367063"/>
            <a:ext cx="10515600" cy="723875"/>
          </a:xfrm>
        </p:spPr>
        <p:txBody>
          <a:bodyPr>
            <a:noAutofit/>
          </a:bodyPr>
          <a:lstStyle/>
          <a:p>
            <a:r>
              <a:rPr lang="nb-NO" sz="3600" dirty="0"/>
              <a:t>Arrangementsdetaljer – </a:t>
            </a:r>
            <a:r>
              <a:rPr lang="nb-NO" sz="3600" dirty="0" err="1"/>
              <a:t>Køytildeling</a:t>
            </a:r>
            <a:endParaRPr lang="nb-NO" sz="3600" dirty="0"/>
          </a:p>
        </p:txBody>
      </p:sp>
      <p:sp>
        <p:nvSpPr>
          <p:cNvPr id="4" name="Plassholder for bunntekst 3">
            <a:extLst>
              <a:ext uri="{FF2B5EF4-FFF2-40B4-BE49-F238E27FC236}">
                <a16:creationId xmlns:a16="http://schemas.microsoft.com/office/drawing/2014/main" id="{C69D50E2-10BF-4DA2-A25E-C2CB3730109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3993685C-4304-447A-AA3B-77E5EF9CBE0A}"/>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11" name="Plassholder for innhold 8">
            <a:extLst>
              <a:ext uri="{FF2B5EF4-FFF2-40B4-BE49-F238E27FC236}">
                <a16:creationId xmlns:a16="http://schemas.microsoft.com/office/drawing/2014/main" id="{69A11DF6-71A7-4C3B-980E-7ED1503C0782}"/>
              </a:ext>
            </a:extLst>
          </p:cNvPr>
          <p:cNvSpPr txBox="1">
            <a:spLocks/>
          </p:cNvSpPr>
          <p:nvPr/>
        </p:nvSpPr>
        <p:spPr>
          <a:xfrm>
            <a:off x="696000" y="1089000"/>
            <a:ext cx="10440000" cy="2503409"/>
          </a:xfrm>
          <a:prstGeom prst="rect">
            <a:avLst/>
          </a:prstGeom>
          <a:solidFill>
            <a:schemeClr val="bg1"/>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dirty="0" err="1"/>
              <a:t>Køytildeling</a:t>
            </a:r>
            <a:r>
              <a:rPr lang="nb-NO" sz="2000" dirty="0"/>
              <a:t> kan kun gjøres for de som er påmeldte, dvs. IKKE for gjester. For landbaserte arrangementer vises fanen kun hvis </a:t>
            </a:r>
            <a:r>
              <a:rPr lang="nb-NO" sz="2000" i="1" dirty="0">
                <a:solidFill>
                  <a:schemeClr val="accent5">
                    <a:lumMod val="75000"/>
                  </a:schemeClr>
                </a:solidFill>
              </a:rPr>
              <a:t>Overnatting</a:t>
            </a:r>
            <a:r>
              <a:rPr lang="nb-NO" sz="2000" dirty="0"/>
              <a:t> er huket av på skjermbildet for </a:t>
            </a:r>
            <a:r>
              <a:rPr lang="nb-NO" sz="2000" dirty="0" err="1"/>
              <a:t>arrangementsparametre</a:t>
            </a:r>
            <a:r>
              <a:rPr lang="nb-NO" sz="2000" dirty="0"/>
              <a:t> (side 26).</a:t>
            </a:r>
          </a:p>
          <a:p>
            <a:r>
              <a:rPr lang="nb-NO" sz="2000" dirty="0"/>
              <a:t>Hvis venstre skjema er "tomt", trykk </a:t>
            </a:r>
            <a:r>
              <a:rPr lang="nb-NO" sz="2100" i="1" dirty="0">
                <a:solidFill>
                  <a:schemeClr val="accent5">
                    <a:lumMod val="75000"/>
                  </a:schemeClr>
                </a:solidFill>
              </a:rPr>
              <a:t>Lag tom </a:t>
            </a:r>
            <a:r>
              <a:rPr lang="nb-NO" sz="2100" i="1" dirty="0" err="1">
                <a:solidFill>
                  <a:schemeClr val="accent5">
                    <a:lumMod val="75000"/>
                  </a:schemeClr>
                </a:solidFill>
              </a:rPr>
              <a:t>køytildeling</a:t>
            </a:r>
            <a:r>
              <a:rPr lang="nb-NO" sz="2100" i="1" dirty="0">
                <a:solidFill>
                  <a:schemeClr val="accent5">
                    <a:lumMod val="75000"/>
                  </a:schemeClr>
                </a:solidFill>
              </a:rPr>
              <a:t>, </a:t>
            </a:r>
            <a:r>
              <a:rPr lang="nb-NO" sz="2000" dirty="0"/>
              <a:t>og oversikt over alle køyene dukker opp slik at du kan velde "beboer" for hver køye (</a:t>
            </a:r>
            <a:r>
              <a:rPr lang="nb-NO" sz="2100" i="1" dirty="0">
                <a:solidFill>
                  <a:schemeClr val="accent5">
                    <a:lumMod val="75000"/>
                  </a:schemeClr>
                </a:solidFill>
              </a:rPr>
              <a:t>Navn tildelt køye</a:t>
            </a:r>
            <a:r>
              <a:rPr lang="nb-NO" sz="2000" dirty="0"/>
              <a:t>). Feltet </a:t>
            </a:r>
            <a:r>
              <a:rPr lang="nb-NO" sz="2100" i="1" dirty="0">
                <a:solidFill>
                  <a:schemeClr val="accent5">
                    <a:lumMod val="75000"/>
                  </a:schemeClr>
                </a:solidFill>
              </a:rPr>
              <a:t>Stamgjester</a:t>
            </a:r>
            <a:r>
              <a:rPr lang="nb-NO" sz="2100" dirty="0"/>
              <a:t>, som er redigerbart, </a:t>
            </a:r>
            <a:r>
              <a:rPr lang="nb-NO" sz="2000" dirty="0"/>
              <a:t>er en angivelse av preferanser fra medlemmer som deltar på svært mane seilaser, uten at det er "absolutter" som må følges.</a:t>
            </a:r>
          </a:p>
          <a:p>
            <a:r>
              <a:rPr lang="nb-NO" sz="2000" dirty="0"/>
              <a:t>Du kan også velge </a:t>
            </a:r>
            <a:r>
              <a:rPr lang="nb-NO" sz="1900" i="1" dirty="0">
                <a:solidFill>
                  <a:schemeClr val="accent5">
                    <a:lumMod val="75000"/>
                  </a:schemeClr>
                </a:solidFill>
              </a:rPr>
              <a:t>Kopier fra </a:t>
            </a:r>
            <a:r>
              <a:rPr lang="nb-NO" sz="1900" i="1" dirty="0" err="1">
                <a:solidFill>
                  <a:schemeClr val="accent5">
                    <a:lumMod val="75000"/>
                  </a:schemeClr>
                </a:solidFill>
              </a:rPr>
              <a:t>tidl</a:t>
            </a:r>
            <a:r>
              <a:rPr lang="nb-NO" sz="1900" i="1" dirty="0">
                <a:solidFill>
                  <a:schemeClr val="accent5">
                    <a:lumMod val="75000"/>
                  </a:schemeClr>
                </a:solidFill>
              </a:rPr>
              <a:t> arr</a:t>
            </a:r>
            <a:r>
              <a:rPr lang="nb-NO" sz="2000" dirty="0"/>
              <a:t>, - da blir det laget en ferdig fordelt liste med de personene som også er med på både dette og det valgte arrangementet.</a:t>
            </a:r>
          </a:p>
          <a:p>
            <a:r>
              <a:rPr lang="nb-NO" sz="2000" dirty="0"/>
              <a:t>Når du er ferdig, må du trykke knappen </a:t>
            </a:r>
            <a:r>
              <a:rPr lang="nb-NO" sz="2000" i="1" dirty="0">
                <a:solidFill>
                  <a:schemeClr val="accent5">
                    <a:lumMod val="75000"/>
                  </a:schemeClr>
                </a:solidFill>
              </a:rPr>
              <a:t>Overfør til Rulle </a:t>
            </a:r>
            <a:r>
              <a:rPr lang="nb-NO" sz="2000" dirty="0"/>
              <a:t>slik at tildelingene blir synlige i Generalrulla.</a:t>
            </a:r>
            <a:endParaRPr lang="nb-NO" sz="2100" dirty="0"/>
          </a:p>
        </p:txBody>
      </p:sp>
      <p:cxnSp>
        <p:nvCxnSpPr>
          <p:cNvPr id="12" name="Rett pilkobling 11">
            <a:extLst>
              <a:ext uri="{FF2B5EF4-FFF2-40B4-BE49-F238E27FC236}">
                <a16:creationId xmlns:a16="http://schemas.microsoft.com/office/drawing/2014/main" id="{AB8FAEF8-8C55-47E4-A5E2-A59A81C407BB}"/>
              </a:ext>
            </a:extLst>
          </p:cNvPr>
          <p:cNvCxnSpPr>
            <a:cxnSpLocks/>
          </p:cNvCxnSpPr>
          <p:nvPr/>
        </p:nvCxnSpPr>
        <p:spPr>
          <a:xfrm flipH="1">
            <a:off x="3264513" y="2339283"/>
            <a:ext cx="1571487" cy="1928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2">
            <a:extLst>
              <a:ext uri="{FF2B5EF4-FFF2-40B4-BE49-F238E27FC236}">
                <a16:creationId xmlns:a16="http://schemas.microsoft.com/office/drawing/2014/main" id="{00DC5985-E305-415A-9915-62783771CDA1}"/>
              </a:ext>
            </a:extLst>
          </p:cNvPr>
          <p:cNvCxnSpPr>
            <a:cxnSpLocks/>
          </p:cNvCxnSpPr>
          <p:nvPr/>
        </p:nvCxnSpPr>
        <p:spPr>
          <a:xfrm flipH="1">
            <a:off x="2523722" y="2709000"/>
            <a:ext cx="1232278" cy="180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3">
            <a:extLst>
              <a:ext uri="{FF2B5EF4-FFF2-40B4-BE49-F238E27FC236}">
                <a16:creationId xmlns:a16="http://schemas.microsoft.com/office/drawing/2014/main" id="{EFD1FD6F-E1B7-4154-97AE-44149AFADBF1}"/>
              </a:ext>
            </a:extLst>
          </p:cNvPr>
          <p:cNvCxnSpPr>
            <a:cxnSpLocks/>
          </p:cNvCxnSpPr>
          <p:nvPr/>
        </p:nvCxnSpPr>
        <p:spPr>
          <a:xfrm flipH="1">
            <a:off x="3371380" y="3350887"/>
            <a:ext cx="1791360" cy="1300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Bildeforklaring: bøyd linje 15">
            <a:extLst>
              <a:ext uri="{FF2B5EF4-FFF2-40B4-BE49-F238E27FC236}">
                <a16:creationId xmlns:a16="http://schemas.microsoft.com/office/drawing/2014/main" id="{EF4069DE-8612-4FCD-A63E-250C15EE6151}"/>
              </a:ext>
            </a:extLst>
          </p:cNvPr>
          <p:cNvSpPr/>
          <p:nvPr/>
        </p:nvSpPr>
        <p:spPr>
          <a:xfrm>
            <a:off x="139551" y="5672580"/>
            <a:ext cx="2172606" cy="818357"/>
          </a:xfrm>
          <a:prstGeom prst="borderCallout2">
            <a:avLst>
              <a:gd name="adj1" fmla="val 49689"/>
              <a:gd name="adj2" fmla="val 101890"/>
              <a:gd name="adj3" fmla="val 41175"/>
              <a:gd name="adj4" fmla="val 120681"/>
              <a:gd name="adj5" fmla="val -148"/>
              <a:gd name="adj6" fmla="val 13175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Disse</a:t>
            </a:r>
            <a:r>
              <a:rPr lang="en-US" sz="1200" dirty="0">
                <a:solidFill>
                  <a:schemeClr val="tx1"/>
                </a:solidFill>
              </a:rPr>
              <a:t> </a:t>
            </a:r>
            <a:r>
              <a:rPr lang="en-US" sz="1200" dirty="0" err="1">
                <a:solidFill>
                  <a:schemeClr val="tx1"/>
                </a:solidFill>
              </a:rPr>
              <a:t>knappene</a:t>
            </a:r>
            <a:r>
              <a:rPr lang="en-US" sz="1200" dirty="0">
                <a:solidFill>
                  <a:schemeClr val="tx1"/>
                </a:solidFill>
              </a:rPr>
              <a:t> </a:t>
            </a:r>
            <a:r>
              <a:rPr lang="en-US" sz="1200" dirty="0" err="1">
                <a:solidFill>
                  <a:schemeClr val="tx1"/>
                </a:solidFill>
              </a:rPr>
              <a:t>skriver</a:t>
            </a:r>
            <a:r>
              <a:rPr lang="en-US" sz="1200" dirty="0">
                <a:solidFill>
                  <a:schemeClr val="tx1"/>
                </a:solidFill>
              </a:rPr>
              <a:t> </a:t>
            </a:r>
            <a:r>
              <a:rPr lang="en-US" sz="1200" dirty="0" err="1">
                <a:solidFill>
                  <a:schemeClr val="tx1"/>
                </a:solidFill>
              </a:rPr>
              <a:t>ut</a:t>
            </a:r>
            <a:r>
              <a:rPr lang="en-US" sz="1200" dirty="0">
                <a:solidFill>
                  <a:schemeClr val="tx1"/>
                </a:solidFill>
              </a:rPr>
              <a:t> </a:t>
            </a:r>
            <a:r>
              <a:rPr lang="en-US" sz="1200" dirty="0" err="1">
                <a:solidFill>
                  <a:schemeClr val="tx1"/>
                </a:solidFill>
              </a:rPr>
              <a:t>køyforderlingslister</a:t>
            </a:r>
            <a:r>
              <a:rPr lang="en-US" sz="1200" dirty="0">
                <a:solidFill>
                  <a:schemeClr val="tx1"/>
                </a:solidFill>
              </a:rPr>
              <a:t>, sorter </a:t>
            </a:r>
            <a:r>
              <a:rPr lang="en-US" sz="1200" dirty="0" err="1">
                <a:solidFill>
                  <a:schemeClr val="tx1"/>
                </a:solidFill>
              </a:rPr>
              <a:t>litt</a:t>
            </a:r>
            <a:r>
              <a:rPr lang="en-US" sz="1200" dirty="0">
                <a:solidFill>
                  <a:schemeClr val="tx1"/>
                </a:solidFill>
              </a:rPr>
              <a:t> </a:t>
            </a:r>
            <a:r>
              <a:rPr lang="en-US" sz="1200" dirty="0" err="1">
                <a:solidFill>
                  <a:schemeClr val="tx1"/>
                </a:solidFill>
              </a:rPr>
              <a:t>forskjellig</a:t>
            </a:r>
            <a:endParaRPr lang="nb-NO" sz="1200" dirty="0">
              <a:solidFill>
                <a:schemeClr val="tx1"/>
              </a:solidFill>
            </a:endParaRPr>
          </a:p>
        </p:txBody>
      </p:sp>
      <p:sp>
        <p:nvSpPr>
          <p:cNvPr id="17" name="Bildeforklaring: bøyd linje 7">
            <a:extLst>
              <a:ext uri="{FF2B5EF4-FFF2-40B4-BE49-F238E27FC236}">
                <a16:creationId xmlns:a16="http://schemas.microsoft.com/office/drawing/2014/main" id="{526884DC-9F2B-494D-8D9B-25C02CB623AC}"/>
              </a:ext>
            </a:extLst>
          </p:cNvPr>
          <p:cNvSpPr/>
          <p:nvPr/>
        </p:nvSpPr>
        <p:spPr>
          <a:xfrm>
            <a:off x="139551" y="3590073"/>
            <a:ext cx="2149131" cy="1159563"/>
          </a:xfrm>
          <a:prstGeom prst="borderCallout2">
            <a:avLst>
              <a:gd name="adj1" fmla="val 107331"/>
              <a:gd name="adj2" fmla="val 256150"/>
              <a:gd name="adj3" fmla="val 56453"/>
              <a:gd name="adj4" fmla="val 112640"/>
              <a:gd name="adj5" fmla="val 52228"/>
              <a:gd name="adj6" fmla="val 102786"/>
            </a:avLst>
          </a:prstGeom>
          <a:solidFill>
            <a:schemeClr val="bg1">
              <a:lumMod val="85000"/>
            </a:schemeClr>
          </a:solid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du </a:t>
            </a:r>
            <a:r>
              <a:rPr lang="en-US" sz="1200" dirty="0" err="1">
                <a:solidFill>
                  <a:schemeClr val="tx1"/>
                </a:solidFill>
              </a:rPr>
              <a:t>velge</a:t>
            </a:r>
            <a:r>
              <a:rPr lang="en-US" sz="1200" dirty="0">
                <a:solidFill>
                  <a:schemeClr val="tx1"/>
                </a:solidFill>
              </a:rPr>
              <a:t> </a:t>
            </a:r>
            <a:r>
              <a:rPr lang="en-US" sz="1200" dirty="0" err="1">
                <a:solidFill>
                  <a:schemeClr val="tx1"/>
                </a:solidFill>
              </a:rPr>
              <a:t>hvem</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tildeles</a:t>
            </a:r>
            <a:r>
              <a:rPr lang="en-US" sz="1200" dirty="0">
                <a:solidFill>
                  <a:schemeClr val="tx1"/>
                </a:solidFill>
              </a:rPr>
              <a:t> </a:t>
            </a:r>
            <a:r>
              <a:rPr lang="en-US" sz="1200" dirty="0" err="1">
                <a:solidFill>
                  <a:schemeClr val="tx1"/>
                </a:solidFill>
              </a:rPr>
              <a:t>køye</a:t>
            </a:r>
            <a:r>
              <a:rPr lang="en-US" sz="1200" dirty="0">
                <a:solidFill>
                  <a:schemeClr val="tx1"/>
                </a:solidFill>
              </a:rPr>
              <a:t>.</a:t>
            </a:r>
          </a:p>
          <a:p>
            <a:r>
              <a:rPr lang="en-US" sz="1200" dirty="0">
                <a:solidFill>
                  <a:srgbClr val="FF0000"/>
                </a:solidFill>
              </a:rPr>
              <a:t>NB! </a:t>
            </a:r>
            <a:r>
              <a:rPr lang="en-US" sz="1200" dirty="0" err="1">
                <a:solidFill>
                  <a:schemeClr val="tx1"/>
                </a:solidFill>
              </a:rPr>
              <a:t>Hvis</a:t>
            </a:r>
            <a:r>
              <a:rPr lang="en-US" sz="1200" dirty="0">
                <a:solidFill>
                  <a:schemeClr val="tx1"/>
                </a:solidFill>
              </a:rPr>
              <a:t> </a:t>
            </a:r>
            <a:r>
              <a:rPr lang="en-US" sz="1200" dirty="0" err="1">
                <a:solidFill>
                  <a:schemeClr val="tx1"/>
                </a:solidFill>
              </a:rPr>
              <a:t>køya</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besatt</a:t>
            </a:r>
            <a:r>
              <a:rPr lang="en-US" sz="1200" dirty="0">
                <a:solidFill>
                  <a:schemeClr val="tx1"/>
                </a:solidFill>
              </a:rPr>
              <a:t>, </a:t>
            </a:r>
            <a:r>
              <a:rPr lang="en-US" sz="1200" dirty="0" err="1">
                <a:solidFill>
                  <a:schemeClr val="tx1"/>
                </a:solidFill>
              </a:rPr>
              <a:t>må</a:t>
            </a:r>
            <a:r>
              <a:rPr lang="en-US" sz="1200" dirty="0">
                <a:solidFill>
                  <a:schemeClr val="tx1"/>
                </a:solidFill>
              </a:rPr>
              <a:t> du </a:t>
            </a:r>
            <a:r>
              <a:rPr lang="en-US" sz="1200" dirty="0" err="1">
                <a:solidFill>
                  <a:schemeClr val="tx1"/>
                </a:solidFill>
              </a:rPr>
              <a:t>først</a:t>
            </a:r>
            <a:r>
              <a:rPr lang="en-US" sz="1200" dirty="0">
                <a:solidFill>
                  <a:schemeClr val="tx1"/>
                </a:solidFill>
              </a:rPr>
              <a:t> </a:t>
            </a:r>
            <a:r>
              <a:rPr lang="en-US" sz="1200" dirty="0" err="1">
                <a:solidFill>
                  <a:schemeClr val="tx1"/>
                </a:solidFill>
              </a:rPr>
              <a:t>fjerne</a:t>
            </a:r>
            <a:r>
              <a:rPr lang="en-US" sz="1200" dirty="0">
                <a:solidFill>
                  <a:schemeClr val="tx1"/>
                </a:solidFill>
              </a:rPr>
              <a:t> </a:t>
            </a:r>
            <a:r>
              <a:rPr lang="en-US" sz="1200" dirty="0" err="1">
                <a:solidFill>
                  <a:schemeClr val="tx1"/>
                </a:solidFill>
              </a:rPr>
              <a:t>personen</a:t>
            </a:r>
            <a:r>
              <a:rPr lang="en-US" sz="1200" dirty="0">
                <a:solidFill>
                  <a:schemeClr val="tx1"/>
                </a:solidFill>
              </a:rPr>
              <a:t> </a:t>
            </a:r>
            <a:r>
              <a:rPr lang="en-US" sz="1200" dirty="0" err="1">
                <a:solidFill>
                  <a:schemeClr val="tx1"/>
                </a:solidFill>
              </a:rPr>
              <a:t>før</a:t>
            </a:r>
            <a:r>
              <a:rPr lang="en-US" sz="1200" dirty="0">
                <a:solidFill>
                  <a:schemeClr val="tx1"/>
                </a:solidFill>
              </a:rPr>
              <a:t> du </a:t>
            </a:r>
            <a:r>
              <a:rPr lang="en-US" sz="1200" dirty="0" err="1">
                <a:solidFill>
                  <a:schemeClr val="tx1"/>
                </a:solidFill>
              </a:rPr>
              <a:t>tildeler</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annen</a:t>
            </a:r>
            <a:r>
              <a:rPr lang="en-US" sz="1200" dirty="0">
                <a:solidFill>
                  <a:schemeClr val="tx1"/>
                </a:solidFill>
              </a:rPr>
              <a:t>, </a:t>
            </a:r>
            <a:r>
              <a:rPr lang="en-US" sz="1200" dirty="0" err="1">
                <a:solidFill>
                  <a:schemeClr val="tx1"/>
                </a:solidFill>
              </a:rPr>
              <a:t>ved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knappen</a:t>
            </a:r>
            <a:r>
              <a:rPr lang="en-US" sz="1200" dirty="0">
                <a:solidFill>
                  <a:schemeClr val="tx1"/>
                </a:solidFill>
              </a:rPr>
              <a:t> </a:t>
            </a:r>
            <a:r>
              <a:rPr lang="en-US" sz="1200" i="1" dirty="0" err="1">
                <a:solidFill>
                  <a:schemeClr val="accent5">
                    <a:lumMod val="75000"/>
                  </a:schemeClr>
                </a:solidFill>
              </a:rPr>
              <a:t>Fjern</a:t>
            </a:r>
            <a:r>
              <a:rPr lang="en-US" sz="1200" dirty="0">
                <a:solidFill>
                  <a:schemeClr val="tx1"/>
                </a:solidFill>
              </a:rPr>
              <a:t>.</a:t>
            </a:r>
            <a:endParaRPr lang="nb-NO" sz="1200" dirty="0">
              <a:solidFill>
                <a:schemeClr val="tx1"/>
              </a:solidFill>
            </a:endParaRPr>
          </a:p>
        </p:txBody>
      </p:sp>
      <p:sp>
        <p:nvSpPr>
          <p:cNvPr id="18" name="Bildeforklaring: bøyd linje 17">
            <a:extLst>
              <a:ext uri="{FF2B5EF4-FFF2-40B4-BE49-F238E27FC236}">
                <a16:creationId xmlns:a16="http://schemas.microsoft.com/office/drawing/2014/main" id="{B3D19871-C1E9-4173-83C3-3CE988C19DD9}"/>
              </a:ext>
            </a:extLst>
          </p:cNvPr>
          <p:cNvSpPr/>
          <p:nvPr/>
        </p:nvSpPr>
        <p:spPr>
          <a:xfrm>
            <a:off x="156000" y="4820694"/>
            <a:ext cx="2156157" cy="804544"/>
          </a:xfrm>
          <a:prstGeom prst="borderCallout2">
            <a:avLst>
              <a:gd name="adj1" fmla="val 30534"/>
              <a:gd name="adj2" fmla="val 108303"/>
              <a:gd name="adj3" fmla="val 30533"/>
              <a:gd name="adj4" fmla="val 124288"/>
              <a:gd name="adj5" fmla="val 87382"/>
              <a:gd name="adj6" fmla="val 42166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Etterhvert</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en</a:t>
            </a:r>
            <a:r>
              <a:rPr lang="en-US" sz="1200" dirty="0">
                <a:solidFill>
                  <a:schemeClr val="tx1"/>
                </a:solidFill>
              </a:rPr>
              <a:t> person </a:t>
            </a:r>
            <a:r>
              <a:rPr lang="en-US" sz="1200" dirty="0" err="1">
                <a:solidFill>
                  <a:schemeClr val="tx1"/>
                </a:solidFill>
              </a:rPr>
              <a:t>er</a:t>
            </a:r>
            <a:r>
              <a:rPr lang="en-US" sz="1200" dirty="0">
                <a:solidFill>
                  <a:schemeClr val="tx1"/>
                </a:solidFill>
              </a:rPr>
              <a:t> </a:t>
            </a:r>
            <a:r>
              <a:rPr lang="en-US" sz="1200" dirty="0" err="1">
                <a:solidFill>
                  <a:schemeClr val="tx1"/>
                </a:solidFill>
              </a:rPr>
              <a:t>tildelt</a:t>
            </a:r>
            <a:r>
              <a:rPr lang="en-US" sz="1200" dirty="0">
                <a:solidFill>
                  <a:schemeClr val="tx1"/>
                </a:solidFill>
              </a:rPr>
              <a:t> </a:t>
            </a:r>
            <a:r>
              <a:rPr lang="en-US" sz="1200" dirty="0" err="1">
                <a:solidFill>
                  <a:schemeClr val="tx1"/>
                </a:solidFill>
              </a:rPr>
              <a:t>køye</a:t>
            </a:r>
            <a:r>
              <a:rPr lang="en-US" sz="1200" dirty="0">
                <a:solidFill>
                  <a:schemeClr val="tx1"/>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denne</a:t>
            </a:r>
            <a:r>
              <a:rPr lang="en-US" sz="1200" dirty="0">
                <a:solidFill>
                  <a:schemeClr val="tx1"/>
                </a:solidFill>
              </a:rPr>
              <a:t> </a:t>
            </a:r>
            <a:r>
              <a:rPr lang="en-US" sz="1200" dirty="0" err="1">
                <a:solidFill>
                  <a:schemeClr val="tx1"/>
                </a:solidFill>
              </a:rPr>
              <a:t>boksen</a:t>
            </a:r>
            <a:r>
              <a:rPr lang="en-US" sz="1200" dirty="0">
                <a:solidFill>
                  <a:schemeClr val="tx1"/>
                </a:solidFill>
              </a:rPr>
              <a:t> </a:t>
            </a:r>
            <a:r>
              <a:rPr lang="en-US" sz="1200" dirty="0" err="1">
                <a:solidFill>
                  <a:schemeClr val="tx1"/>
                </a:solidFill>
              </a:rPr>
              <a:t>huket</a:t>
            </a:r>
            <a:r>
              <a:rPr lang="en-US" sz="1200" dirty="0">
                <a:solidFill>
                  <a:schemeClr val="tx1"/>
                </a:solidFill>
              </a:rPr>
              <a:t> av. </a:t>
            </a:r>
            <a:r>
              <a:rPr lang="en-US" sz="1200" dirty="0" err="1">
                <a:solidFill>
                  <a:schemeClr val="tx1"/>
                </a:solidFill>
              </a:rPr>
              <a:t>Hvis</a:t>
            </a:r>
            <a:r>
              <a:rPr lang="en-US" sz="1200" dirty="0">
                <a:solidFill>
                  <a:schemeClr val="tx1"/>
                </a:solidFill>
              </a:rPr>
              <a:t> </a:t>
            </a:r>
            <a:r>
              <a:rPr lang="en-US" sz="1200" dirty="0" err="1">
                <a:solidFill>
                  <a:schemeClr val="tx1"/>
                </a:solidFill>
              </a:rPr>
              <a:t>personen</a:t>
            </a:r>
            <a:r>
              <a:rPr lang="en-US" sz="1200" dirty="0">
                <a:solidFill>
                  <a:schemeClr val="tx1"/>
                </a:solidFill>
              </a:rPr>
              <a:t> "</a:t>
            </a:r>
            <a:r>
              <a:rPr lang="en-US" sz="1200" dirty="0" err="1">
                <a:solidFill>
                  <a:schemeClr val="tx1"/>
                </a:solidFill>
              </a:rPr>
              <a:t>Fjernes</a:t>
            </a:r>
            <a:r>
              <a:rPr lang="en-US" sz="1200" dirty="0">
                <a:solidFill>
                  <a:schemeClr val="tx1"/>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boksen</a:t>
            </a:r>
            <a:r>
              <a:rPr lang="en-US" sz="1200" dirty="0">
                <a:solidFill>
                  <a:schemeClr val="tx1"/>
                </a:solidFill>
              </a:rPr>
              <a:t> tom.</a:t>
            </a:r>
            <a:endParaRPr lang="nb-NO" sz="1200" dirty="0">
              <a:solidFill>
                <a:schemeClr val="tx1"/>
              </a:solidFill>
            </a:endParaRPr>
          </a:p>
        </p:txBody>
      </p:sp>
      <p:cxnSp>
        <p:nvCxnSpPr>
          <p:cNvPr id="20" name="Rett pilkobling 19">
            <a:extLst>
              <a:ext uri="{FF2B5EF4-FFF2-40B4-BE49-F238E27FC236}">
                <a16:creationId xmlns:a16="http://schemas.microsoft.com/office/drawing/2014/main" id="{05FC8469-889D-4143-AAFD-4505209907F9}"/>
              </a:ext>
            </a:extLst>
          </p:cNvPr>
          <p:cNvCxnSpPr>
            <a:cxnSpLocks/>
          </p:cNvCxnSpPr>
          <p:nvPr/>
        </p:nvCxnSpPr>
        <p:spPr>
          <a:xfrm>
            <a:off x="1596000" y="4689000"/>
            <a:ext cx="5824494" cy="9199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Action Button: Go Home 18">
            <a:hlinkClick r:id="rId3" action="ppaction://hlinksldjump" highlightClick="1"/>
            <a:extLst>
              <a:ext uri="{FF2B5EF4-FFF2-40B4-BE49-F238E27FC236}">
                <a16:creationId xmlns:a16="http://schemas.microsoft.com/office/drawing/2014/main" id="{5081FA28-E0D8-440F-BA9A-3A37BF567928}"/>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1" name="Action Button: Go Forward or Next 20">
            <a:hlinkClick r:id="" action="ppaction://hlinkshowjump?jump=nextslide" highlightClick="1"/>
            <a:extLst>
              <a:ext uri="{FF2B5EF4-FFF2-40B4-BE49-F238E27FC236}">
                <a16:creationId xmlns:a16="http://schemas.microsoft.com/office/drawing/2014/main" id="{4617E450-94E8-4C85-940F-6E579D7DACE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2" name="Action Button: Go Back or Previous 21">
            <a:hlinkClick r:id="" action="ppaction://hlinkshowjump?jump=previousslide" highlightClick="1"/>
            <a:extLst>
              <a:ext uri="{FF2B5EF4-FFF2-40B4-BE49-F238E27FC236}">
                <a16:creationId xmlns:a16="http://schemas.microsoft.com/office/drawing/2014/main" id="{400F0AC4-C89B-4F26-8DB6-4D11BC031783}"/>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9376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46FB09C-1A4D-46F7-9E1D-846A0C9242B2}"/>
              </a:ext>
            </a:extLst>
          </p:cNvPr>
          <p:cNvPicPr>
            <a:picLocks noChangeAspect="1"/>
          </p:cNvPicPr>
          <p:nvPr/>
        </p:nvPicPr>
        <p:blipFill>
          <a:blip r:embed="rId2"/>
          <a:stretch>
            <a:fillRect/>
          </a:stretch>
        </p:blipFill>
        <p:spPr>
          <a:xfrm>
            <a:off x="1280481" y="3838883"/>
            <a:ext cx="10311570" cy="2368874"/>
          </a:xfrm>
          <a:prstGeom prst="rect">
            <a:avLst/>
          </a:prstGeom>
        </p:spPr>
      </p:pic>
      <p:sp>
        <p:nvSpPr>
          <p:cNvPr id="6" name="Tittel 5">
            <a:extLst>
              <a:ext uri="{FF2B5EF4-FFF2-40B4-BE49-F238E27FC236}">
                <a16:creationId xmlns:a16="http://schemas.microsoft.com/office/drawing/2014/main" id="{D8AAA28D-9A63-4525-B358-D532DDFEAEE4}"/>
              </a:ext>
            </a:extLst>
          </p:cNvPr>
          <p:cNvSpPr>
            <a:spLocks noGrp="1"/>
          </p:cNvSpPr>
          <p:nvPr>
            <p:ph type="title"/>
          </p:nvPr>
        </p:nvSpPr>
        <p:spPr>
          <a:xfrm>
            <a:off x="838200" y="367063"/>
            <a:ext cx="10515600" cy="723875"/>
          </a:xfrm>
        </p:spPr>
        <p:txBody>
          <a:bodyPr>
            <a:noAutofit/>
          </a:bodyPr>
          <a:lstStyle/>
          <a:p>
            <a:r>
              <a:rPr lang="nb-NO" sz="3600" dirty="0"/>
              <a:t>Arrangementsdetaljer – Rengjøringsposter</a:t>
            </a:r>
          </a:p>
        </p:txBody>
      </p:sp>
      <p:sp>
        <p:nvSpPr>
          <p:cNvPr id="4" name="Plassholder for bunntekst 3">
            <a:extLst>
              <a:ext uri="{FF2B5EF4-FFF2-40B4-BE49-F238E27FC236}">
                <a16:creationId xmlns:a16="http://schemas.microsoft.com/office/drawing/2014/main" id="{C69D50E2-10BF-4DA2-A25E-C2CB3730109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3993685C-4304-447A-AA3B-77E5EF9CBE0A}"/>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11" name="Plassholder for innhold 8">
            <a:extLst>
              <a:ext uri="{FF2B5EF4-FFF2-40B4-BE49-F238E27FC236}">
                <a16:creationId xmlns:a16="http://schemas.microsoft.com/office/drawing/2014/main" id="{69A11DF6-71A7-4C3B-980E-7ED1503C0782}"/>
              </a:ext>
            </a:extLst>
          </p:cNvPr>
          <p:cNvSpPr txBox="1">
            <a:spLocks/>
          </p:cNvSpPr>
          <p:nvPr/>
        </p:nvSpPr>
        <p:spPr>
          <a:xfrm>
            <a:off x="812850" y="1090938"/>
            <a:ext cx="10297800" cy="2683024"/>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dirty="0"/>
              <a:t>Fordeling til rengjøringsposter kan kun gjøres for de som er påmeldte, dvs. IKKE for gjester, og kun for seilaser (</a:t>
            </a:r>
            <a:r>
              <a:rPr lang="nb-NO" sz="2000" i="1" dirty="0">
                <a:solidFill>
                  <a:schemeClr val="accent5">
                    <a:lumMod val="75000"/>
                  </a:schemeClr>
                </a:solidFill>
              </a:rPr>
              <a:t>Seilas</a:t>
            </a:r>
            <a:r>
              <a:rPr lang="nb-NO" sz="2000" dirty="0"/>
              <a:t> må være huket av på skjermbildet for </a:t>
            </a:r>
            <a:r>
              <a:rPr lang="nb-NO" sz="2000" dirty="0" err="1"/>
              <a:t>arrangementsparametre</a:t>
            </a:r>
            <a:r>
              <a:rPr lang="nb-NO" sz="2000" dirty="0"/>
              <a:t> (side 26)). </a:t>
            </a:r>
          </a:p>
          <a:p>
            <a:r>
              <a:rPr lang="nb-NO" sz="2000" u="sng" dirty="0"/>
              <a:t>Alle rengjøringspostene ombord finnes i listen til venstre under </a:t>
            </a:r>
            <a:r>
              <a:rPr lang="nb-NO" sz="2000" i="1" u="sng" dirty="0">
                <a:solidFill>
                  <a:schemeClr val="accent5">
                    <a:lumMod val="75000"/>
                  </a:schemeClr>
                </a:solidFill>
              </a:rPr>
              <a:t>Plass</a:t>
            </a:r>
            <a:r>
              <a:rPr lang="nb-NO" sz="2000" u="sng" dirty="0"/>
              <a:t>.</a:t>
            </a:r>
          </a:p>
          <a:p>
            <a:r>
              <a:rPr lang="nb-NO" sz="2000" dirty="0"/>
              <a:t>Velg person under </a:t>
            </a:r>
            <a:r>
              <a:rPr lang="nb-NO" sz="2000" i="1" dirty="0">
                <a:solidFill>
                  <a:schemeClr val="accent5">
                    <a:lumMod val="75000"/>
                  </a:schemeClr>
                </a:solidFill>
              </a:rPr>
              <a:t>Navn.</a:t>
            </a:r>
            <a:r>
              <a:rPr lang="nb-NO" sz="2000" dirty="0"/>
              <a:t> </a:t>
            </a:r>
            <a:r>
              <a:rPr lang="nb-NO" sz="2000" dirty="0">
                <a:solidFill>
                  <a:srgbClr val="FF0000"/>
                </a:solidFill>
              </a:rPr>
              <a:t>NB!</a:t>
            </a:r>
            <a:r>
              <a:rPr lang="nb-NO" sz="2000" dirty="0"/>
              <a:t> Samme person kan velges for mer enn en rengjøringspost. </a:t>
            </a:r>
          </a:p>
          <a:p>
            <a:r>
              <a:rPr lang="nb-NO" sz="2000" dirty="0"/>
              <a:t>For å endre person til en rengjøringspost, må du først benytte </a:t>
            </a:r>
            <a:r>
              <a:rPr lang="nb-NO" sz="2000" i="1" dirty="0">
                <a:solidFill>
                  <a:schemeClr val="accent5">
                    <a:lumMod val="75000"/>
                  </a:schemeClr>
                </a:solidFill>
              </a:rPr>
              <a:t>Fjern</a:t>
            </a:r>
            <a:r>
              <a:rPr lang="nb-NO" sz="2000" dirty="0"/>
              <a:t>-knappen.</a:t>
            </a:r>
          </a:p>
          <a:p>
            <a:r>
              <a:rPr lang="nb-NO" sz="2000" dirty="0"/>
              <a:t>Resultatet av alle valgene vises i oversikten til høyre.</a:t>
            </a:r>
          </a:p>
          <a:p>
            <a:r>
              <a:rPr lang="nb-NO" sz="2000" dirty="0"/>
              <a:t>Trykk </a:t>
            </a:r>
            <a:r>
              <a:rPr lang="nb-NO" sz="2000" i="1" dirty="0">
                <a:solidFill>
                  <a:schemeClr val="accent5">
                    <a:lumMod val="75000"/>
                  </a:schemeClr>
                </a:solidFill>
              </a:rPr>
              <a:t>Rengjøringsrulle </a:t>
            </a:r>
            <a:r>
              <a:rPr lang="nb-NO" sz="2000" dirty="0"/>
              <a:t>for å skrive ut rengjøringsrullen. </a:t>
            </a:r>
          </a:p>
          <a:p>
            <a:r>
              <a:rPr lang="nb-NO" sz="2000" dirty="0"/>
              <a:t>Tilslutt kan man trykke </a:t>
            </a:r>
            <a:r>
              <a:rPr lang="nb-NO" sz="2000" i="1" dirty="0">
                <a:solidFill>
                  <a:schemeClr val="accent5">
                    <a:lumMod val="75000"/>
                  </a:schemeClr>
                </a:solidFill>
              </a:rPr>
              <a:t>Overfør til Rulle, </a:t>
            </a:r>
            <a:r>
              <a:rPr lang="nb-NO" sz="2000" dirty="0"/>
              <a:t>som gjør at generalrullen blir oppdatert.</a:t>
            </a:r>
            <a:endParaRPr lang="nb-NO" sz="2100" dirty="0"/>
          </a:p>
        </p:txBody>
      </p:sp>
      <p:cxnSp>
        <p:nvCxnSpPr>
          <p:cNvPr id="12" name="Rett pilkobling 11">
            <a:extLst>
              <a:ext uri="{FF2B5EF4-FFF2-40B4-BE49-F238E27FC236}">
                <a16:creationId xmlns:a16="http://schemas.microsoft.com/office/drawing/2014/main" id="{AB8FAEF8-8C55-47E4-A5E2-A59A81C407BB}"/>
              </a:ext>
            </a:extLst>
          </p:cNvPr>
          <p:cNvCxnSpPr>
            <a:cxnSpLocks/>
          </p:cNvCxnSpPr>
          <p:nvPr/>
        </p:nvCxnSpPr>
        <p:spPr>
          <a:xfrm>
            <a:off x="3347512" y="2181059"/>
            <a:ext cx="1308488" cy="29873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Rett pilkobling 9">
            <a:extLst>
              <a:ext uri="{FF2B5EF4-FFF2-40B4-BE49-F238E27FC236}">
                <a16:creationId xmlns:a16="http://schemas.microsoft.com/office/drawing/2014/main" id="{8084190D-F7AC-41D5-A999-A6DFC3885BE4}"/>
              </a:ext>
            </a:extLst>
          </p:cNvPr>
          <p:cNvCxnSpPr>
            <a:cxnSpLocks/>
          </p:cNvCxnSpPr>
          <p:nvPr/>
        </p:nvCxnSpPr>
        <p:spPr>
          <a:xfrm>
            <a:off x="6276000" y="2889000"/>
            <a:ext cx="2160000" cy="198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2">
            <a:extLst>
              <a:ext uri="{FF2B5EF4-FFF2-40B4-BE49-F238E27FC236}">
                <a16:creationId xmlns:a16="http://schemas.microsoft.com/office/drawing/2014/main" id="{E1B77140-E43F-4C08-A28F-248EB8D830D0}"/>
              </a:ext>
            </a:extLst>
          </p:cNvPr>
          <p:cNvCxnSpPr>
            <a:cxnSpLocks/>
          </p:cNvCxnSpPr>
          <p:nvPr/>
        </p:nvCxnSpPr>
        <p:spPr>
          <a:xfrm flipH="1">
            <a:off x="2048100" y="3095479"/>
            <a:ext cx="615744" cy="2072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3">
            <a:extLst>
              <a:ext uri="{FF2B5EF4-FFF2-40B4-BE49-F238E27FC236}">
                <a16:creationId xmlns:a16="http://schemas.microsoft.com/office/drawing/2014/main" id="{B25D98BA-41BD-4FC9-BE2D-2FEDCD487284}"/>
              </a:ext>
            </a:extLst>
          </p:cNvPr>
          <p:cNvCxnSpPr>
            <a:cxnSpLocks/>
          </p:cNvCxnSpPr>
          <p:nvPr/>
        </p:nvCxnSpPr>
        <p:spPr>
          <a:xfrm flipH="1">
            <a:off x="1892850" y="3429000"/>
            <a:ext cx="155250" cy="13544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Rett pilkobling 25">
            <a:extLst>
              <a:ext uri="{FF2B5EF4-FFF2-40B4-BE49-F238E27FC236}">
                <a16:creationId xmlns:a16="http://schemas.microsoft.com/office/drawing/2014/main" id="{AF353B93-4972-48FF-93DB-CA8308302EB9}"/>
              </a:ext>
            </a:extLst>
          </p:cNvPr>
          <p:cNvCxnSpPr>
            <a:cxnSpLocks/>
          </p:cNvCxnSpPr>
          <p:nvPr/>
        </p:nvCxnSpPr>
        <p:spPr>
          <a:xfrm flipH="1">
            <a:off x="3347512" y="1814813"/>
            <a:ext cx="3864913" cy="3119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Action Button: Go Home 15">
            <a:hlinkClick r:id="rId3" action="ppaction://hlinksldjump" highlightClick="1"/>
            <a:extLst>
              <a:ext uri="{FF2B5EF4-FFF2-40B4-BE49-F238E27FC236}">
                <a16:creationId xmlns:a16="http://schemas.microsoft.com/office/drawing/2014/main" id="{5ECEA375-B94A-450F-867B-CD2B70F0995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Forward or Next 16">
            <a:hlinkClick r:id="" action="ppaction://hlinkshowjump?jump=nextslide" highlightClick="1"/>
            <a:extLst>
              <a:ext uri="{FF2B5EF4-FFF2-40B4-BE49-F238E27FC236}">
                <a16:creationId xmlns:a16="http://schemas.microsoft.com/office/drawing/2014/main" id="{12093C43-A60F-4A6C-A934-51CEE95A6C2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Back or Previous 18">
            <a:hlinkClick r:id="" action="ppaction://hlinkshowjump?jump=previousslide" highlightClick="1"/>
            <a:extLst>
              <a:ext uri="{FF2B5EF4-FFF2-40B4-BE49-F238E27FC236}">
                <a16:creationId xmlns:a16="http://schemas.microsoft.com/office/drawing/2014/main" id="{B33B33F0-4599-4BE9-8237-E2625BB10CB6}"/>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21" name="Rett pilkobling 25">
            <a:extLst>
              <a:ext uri="{FF2B5EF4-FFF2-40B4-BE49-F238E27FC236}">
                <a16:creationId xmlns:a16="http://schemas.microsoft.com/office/drawing/2014/main" id="{BEF48961-52D8-4EA8-B769-D28AA2868E16}"/>
              </a:ext>
            </a:extLst>
          </p:cNvPr>
          <p:cNvCxnSpPr>
            <a:cxnSpLocks/>
          </p:cNvCxnSpPr>
          <p:nvPr/>
        </p:nvCxnSpPr>
        <p:spPr>
          <a:xfrm flipH="1">
            <a:off x="5736000" y="2430512"/>
            <a:ext cx="1620000" cy="2587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5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par>
                          <p:cTn id="47" fill="hold">
                            <p:stCondLst>
                              <p:cond delay="0"/>
                            </p:stCondLst>
                            <p:childTnLst>
                              <p:par>
                                <p:cTn id="48" presetID="22" presetClass="entr" presetSubtype="1"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1514" y="377148"/>
            <a:ext cx="6713140" cy="1344975"/>
          </a:xfrm>
        </p:spPr>
        <p:txBody>
          <a:bodyPr>
            <a:normAutofit/>
          </a:bodyPr>
          <a:lstStyle/>
          <a:p>
            <a:r>
              <a:rPr lang="nb-NO" sz="4000" dirty="0"/>
              <a:t>Åpning av databasen</a:t>
            </a:r>
          </a:p>
        </p:txBody>
      </p:sp>
      <p:sp>
        <p:nvSpPr>
          <p:cNvPr id="3" name="Content Placeholder 2"/>
          <p:cNvSpPr>
            <a:spLocks noGrp="1"/>
          </p:cNvSpPr>
          <p:nvPr>
            <p:ph idx="1"/>
          </p:nvPr>
        </p:nvSpPr>
        <p:spPr>
          <a:xfrm>
            <a:off x="821514" y="1629000"/>
            <a:ext cx="9234486" cy="1620000"/>
          </a:xfrm>
        </p:spPr>
        <p:txBody>
          <a:bodyPr>
            <a:noAutofit/>
          </a:bodyPr>
          <a:lstStyle/>
          <a:p>
            <a:r>
              <a:rPr lang="nb-NO" sz="1800" dirty="0"/>
              <a:t>Databasen åpnes ved å trykke 7-knappen mens Windows-knappen holdes nede.</a:t>
            </a:r>
          </a:p>
          <a:p>
            <a:r>
              <a:rPr lang="nb-NO" sz="1800" dirty="0"/>
              <a:t>Dette er en "live" database av viktighet for Fartøylaget. Derfor er det av stor viktighet at brukeren av databasen vet hva det forskjellige begrepene står for, hva en kan gjøre, og hva en ikke kan gjøre.</a:t>
            </a:r>
          </a:p>
          <a:p>
            <a:r>
              <a:rPr lang="nb-NO" sz="1800" dirty="0"/>
              <a:t>Derfor kommer først følgende "Splash"-bilde opp:</a:t>
            </a:r>
          </a:p>
        </p:txBody>
      </p:sp>
      <p:sp>
        <p:nvSpPr>
          <p:cNvPr id="4" name="Slide Number Placeholder 3"/>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5</a:t>
            </a:fld>
            <a:endParaRPr lang="en-US"/>
          </a:p>
        </p:txBody>
      </p:sp>
      <p:sp>
        <p:nvSpPr>
          <p:cNvPr id="5" name="Plassholder for bunntekst 4">
            <a:extLst>
              <a:ext uri="{FF2B5EF4-FFF2-40B4-BE49-F238E27FC236}">
                <a16:creationId xmlns:a16="http://schemas.microsoft.com/office/drawing/2014/main" id="{4A370CBD-4D65-4BDA-B085-3FFDB7CD9443}"/>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3" name="Action Button: Go Home 12">
            <a:hlinkClick r:id="rId2" action="ppaction://hlinksldjump" highlightClick="1"/>
            <a:extLst>
              <a:ext uri="{FF2B5EF4-FFF2-40B4-BE49-F238E27FC236}">
                <a16:creationId xmlns:a16="http://schemas.microsoft.com/office/drawing/2014/main" id="{EA889206-9425-4F70-B1AA-D8A187137F77}"/>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B7947687-AF02-43EC-BD4B-B5D2B7E88E1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6981DB67-8C4D-4113-89B8-DBBB70878965}"/>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11" name="Picture 10" descr="A screenshot of a cell phone&#10;&#10;Description automatically generated">
            <a:extLst>
              <a:ext uri="{FF2B5EF4-FFF2-40B4-BE49-F238E27FC236}">
                <a16:creationId xmlns:a16="http://schemas.microsoft.com/office/drawing/2014/main" id="{6AFA8362-4A93-44BB-AE60-998500B57ED3}"/>
              </a:ext>
            </a:extLst>
          </p:cNvPr>
          <p:cNvPicPr>
            <a:picLocks noChangeAspect="1"/>
          </p:cNvPicPr>
          <p:nvPr/>
        </p:nvPicPr>
        <p:blipFill>
          <a:blip r:embed="rId3"/>
          <a:stretch>
            <a:fillRect/>
          </a:stretch>
        </p:blipFill>
        <p:spPr>
          <a:xfrm>
            <a:off x="6224828" y="2586143"/>
            <a:ext cx="3857143" cy="1685714"/>
          </a:xfrm>
          <a:prstGeom prst="rect">
            <a:avLst/>
          </a:prstGeom>
        </p:spPr>
      </p:pic>
      <p:sp>
        <p:nvSpPr>
          <p:cNvPr id="16" name="Content Placeholder 2">
            <a:extLst>
              <a:ext uri="{FF2B5EF4-FFF2-40B4-BE49-F238E27FC236}">
                <a16:creationId xmlns:a16="http://schemas.microsoft.com/office/drawing/2014/main" id="{70105239-C27C-4D12-87A3-A43BFA1C6B3D}"/>
              </a:ext>
            </a:extLst>
          </p:cNvPr>
          <p:cNvSpPr txBox="1">
            <a:spLocks/>
          </p:cNvSpPr>
          <p:nvPr/>
        </p:nvSpPr>
        <p:spPr>
          <a:xfrm>
            <a:off x="821514" y="4419000"/>
            <a:ext cx="9234486" cy="162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1800" dirty="0"/>
              <a:t>Ved den minste tvil, konsulter "Håndboken for AdmDB" som kan slås opp i ved å dobbelt-klikke på "Brukerhåndbok" – feltet som finnes øverst til høyre på alle menyene!</a:t>
            </a:r>
          </a:p>
          <a:p>
            <a:r>
              <a:rPr lang="nb-NO" sz="1800" dirty="0"/>
              <a:t>For å få hjelp kan du sende epost til </a:t>
            </a:r>
            <a:r>
              <a:rPr lang="nb-NO" sz="1800" dirty="0">
                <a:hlinkClick r:id="rId4"/>
              </a:rPr>
              <a:t>utvikler@m314alta.org</a:t>
            </a:r>
            <a:r>
              <a:rPr lang="nb-NO" sz="1800" dirty="0"/>
              <a:t>. </a:t>
            </a:r>
            <a:r>
              <a:rPr lang="nb-NO" sz="1800"/>
              <a:t>Men forsikre </a:t>
            </a:r>
            <a:r>
              <a:rPr lang="nb-NO" sz="1800" dirty="0"/>
              <a:t>deg først om at du ikke kan finne hjelp i det som står i "Håndboken for AdmDB".</a:t>
            </a:r>
          </a:p>
        </p:txBody>
      </p:sp>
    </p:spTree>
    <p:extLst>
      <p:ext uri="{BB962C8B-B14F-4D97-AF65-F5344CB8AC3E}">
        <p14:creationId xmlns:p14="http://schemas.microsoft.com/office/powerpoint/2010/main" val="348040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1+#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EF5B56B-C969-4694-ABA6-B1D8376DA9C8}"/>
              </a:ext>
            </a:extLst>
          </p:cNvPr>
          <p:cNvPicPr>
            <a:picLocks noChangeAspect="1"/>
          </p:cNvPicPr>
          <p:nvPr/>
        </p:nvPicPr>
        <p:blipFill>
          <a:blip r:embed="rId2"/>
          <a:stretch>
            <a:fillRect/>
          </a:stretch>
        </p:blipFill>
        <p:spPr>
          <a:xfrm>
            <a:off x="1956000" y="927404"/>
            <a:ext cx="9258584" cy="5455483"/>
          </a:xfrm>
          <a:prstGeom prst="rect">
            <a:avLst/>
          </a:prstGeom>
        </p:spPr>
      </p:pic>
      <p:sp>
        <p:nvSpPr>
          <p:cNvPr id="6" name="Tittel 5">
            <a:extLst>
              <a:ext uri="{FF2B5EF4-FFF2-40B4-BE49-F238E27FC236}">
                <a16:creationId xmlns:a16="http://schemas.microsoft.com/office/drawing/2014/main" id="{D8AAA28D-9A63-4525-B358-D532DDFEAEE4}"/>
              </a:ext>
            </a:extLst>
          </p:cNvPr>
          <p:cNvSpPr>
            <a:spLocks noGrp="1"/>
          </p:cNvSpPr>
          <p:nvPr>
            <p:ph type="title"/>
          </p:nvPr>
        </p:nvSpPr>
        <p:spPr>
          <a:xfrm>
            <a:off x="516000" y="367063"/>
            <a:ext cx="11160000" cy="723875"/>
          </a:xfrm>
        </p:spPr>
        <p:txBody>
          <a:bodyPr>
            <a:noAutofit/>
          </a:bodyPr>
          <a:lstStyle/>
          <a:p>
            <a:r>
              <a:rPr lang="nb-NO" sz="3600" dirty="0"/>
              <a:t>Arrangementsdetaljer – Generalrulle, oversikt</a:t>
            </a:r>
          </a:p>
        </p:txBody>
      </p:sp>
      <p:sp>
        <p:nvSpPr>
          <p:cNvPr id="4" name="Plassholder for bunntekst 3">
            <a:extLst>
              <a:ext uri="{FF2B5EF4-FFF2-40B4-BE49-F238E27FC236}">
                <a16:creationId xmlns:a16="http://schemas.microsoft.com/office/drawing/2014/main" id="{C69D50E2-10BF-4DA2-A25E-C2CB3730109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3993685C-4304-447A-AA3B-77E5EF9CBE0A}"/>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11" name="Plassholder for innhold 8">
            <a:extLst>
              <a:ext uri="{FF2B5EF4-FFF2-40B4-BE49-F238E27FC236}">
                <a16:creationId xmlns:a16="http://schemas.microsoft.com/office/drawing/2014/main" id="{69A11DF6-71A7-4C3B-980E-7ED1503C0782}"/>
              </a:ext>
            </a:extLst>
          </p:cNvPr>
          <p:cNvSpPr txBox="1">
            <a:spLocks/>
          </p:cNvSpPr>
          <p:nvPr/>
        </p:nvSpPr>
        <p:spPr>
          <a:xfrm>
            <a:off x="2319607" y="2786500"/>
            <a:ext cx="8640000" cy="2982500"/>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dirty="0"/>
              <a:t>Generalrullen er den viktigste rullen i forbindelse med seilaser. Fordelinger til forskjellige typer arbeidssteder kan kun gjøres for de som er påmeldte, dvs. IKKE for gjester, og kun for seilaser (</a:t>
            </a:r>
            <a:r>
              <a:rPr lang="nb-NO" sz="2000" i="1" dirty="0">
                <a:solidFill>
                  <a:schemeClr val="accent5">
                    <a:lumMod val="75000"/>
                  </a:schemeClr>
                </a:solidFill>
              </a:rPr>
              <a:t>Seilas</a:t>
            </a:r>
            <a:r>
              <a:rPr lang="nb-NO" sz="2000" dirty="0"/>
              <a:t> må være huket av på skjermbildet for </a:t>
            </a:r>
            <a:r>
              <a:rPr lang="nb-NO" sz="2000" dirty="0" err="1"/>
              <a:t>arrangementsparametre</a:t>
            </a:r>
            <a:r>
              <a:rPr lang="nb-NO" sz="2000" dirty="0"/>
              <a:t> (side 26)). </a:t>
            </a:r>
          </a:p>
          <a:p>
            <a:r>
              <a:rPr lang="nb-NO" sz="2000" dirty="0"/>
              <a:t>Generalrullen angir for hver påmeldte hvilken stilling personen skal </a:t>
            </a:r>
            <a:r>
              <a:rPr lang="nb-NO" sz="2000" dirty="0" err="1"/>
              <a:t>fylle,hvilket</a:t>
            </a:r>
            <a:r>
              <a:rPr lang="nb-NO" sz="2000" dirty="0"/>
              <a:t> vaktskvarter personen tilhører, hvilken redningsflåte personen er fordelt til, hvilken fortøyningspost og hvilken havaripost personen har. I tillegg vises rengjøringsrulle og </a:t>
            </a:r>
            <a:r>
              <a:rPr lang="nb-NO" sz="2000" dirty="0" err="1"/>
              <a:t>køytildeling</a:t>
            </a:r>
            <a:r>
              <a:rPr lang="nb-NO" sz="2000" dirty="0"/>
              <a:t> som er utarbeidet under de respektive fanene (sidene 33 og 34).</a:t>
            </a:r>
          </a:p>
          <a:p>
            <a:r>
              <a:rPr lang="nb-NO" sz="2000" dirty="0"/>
              <a:t>Øverst til høyre vises antall påmeldte, og nederst hvordan besetningen er fordelt. </a:t>
            </a:r>
            <a:endParaRPr lang="nb-NO" sz="2100" dirty="0"/>
          </a:p>
        </p:txBody>
      </p:sp>
      <p:sp>
        <p:nvSpPr>
          <p:cNvPr id="9" name="Action Button: Go Home 8">
            <a:hlinkClick r:id="rId3" action="ppaction://hlinksldjump" highlightClick="1"/>
            <a:extLst>
              <a:ext uri="{FF2B5EF4-FFF2-40B4-BE49-F238E27FC236}">
                <a16:creationId xmlns:a16="http://schemas.microsoft.com/office/drawing/2014/main" id="{E5577D84-476E-4830-BE14-A07B774EAD39}"/>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0" name="Action Button: Go Forward or Next 9">
            <a:hlinkClick r:id="" action="ppaction://hlinkshowjump?jump=nextslide" highlightClick="1"/>
            <a:extLst>
              <a:ext uri="{FF2B5EF4-FFF2-40B4-BE49-F238E27FC236}">
                <a16:creationId xmlns:a16="http://schemas.microsoft.com/office/drawing/2014/main" id="{504537EA-EA9E-486C-A442-9F40FED9D64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447A3E9E-10D0-43FF-AEA1-E854DA2E9BD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7054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493709-FEFB-488F-ADB8-A7E71EBF5CC2}"/>
              </a:ext>
            </a:extLst>
          </p:cNvPr>
          <p:cNvPicPr>
            <a:picLocks noChangeAspect="1"/>
          </p:cNvPicPr>
          <p:nvPr/>
        </p:nvPicPr>
        <p:blipFill>
          <a:blip r:embed="rId2"/>
          <a:stretch>
            <a:fillRect/>
          </a:stretch>
        </p:blipFill>
        <p:spPr>
          <a:xfrm>
            <a:off x="2278402" y="1032479"/>
            <a:ext cx="9260627" cy="5456393"/>
          </a:xfrm>
          <a:prstGeom prst="rect">
            <a:avLst/>
          </a:prstGeom>
        </p:spPr>
      </p:pic>
      <p:sp>
        <p:nvSpPr>
          <p:cNvPr id="6" name="Tittel 5">
            <a:extLst>
              <a:ext uri="{FF2B5EF4-FFF2-40B4-BE49-F238E27FC236}">
                <a16:creationId xmlns:a16="http://schemas.microsoft.com/office/drawing/2014/main" id="{D8AAA28D-9A63-4525-B358-D532DDFEAEE4}"/>
              </a:ext>
            </a:extLst>
          </p:cNvPr>
          <p:cNvSpPr>
            <a:spLocks noGrp="1"/>
          </p:cNvSpPr>
          <p:nvPr>
            <p:ph type="title"/>
          </p:nvPr>
        </p:nvSpPr>
        <p:spPr>
          <a:xfrm>
            <a:off x="516000" y="367063"/>
            <a:ext cx="11160000" cy="723875"/>
          </a:xfrm>
        </p:spPr>
        <p:txBody>
          <a:bodyPr>
            <a:noAutofit/>
          </a:bodyPr>
          <a:lstStyle/>
          <a:p>
            <a:r>
              <a:rPr lang="nb-NO" sz="3600" dirty="0"/>
              <a:t>Arrangementsdetaljer – Generalrulle, detaljer</a:t>
            </a:r>
          </a:p>
        </p:txBody>
      </p:sp>
      <p:sp>
        <p:nvSpPr>
          <p:cNvPr id="4" name="Plassholder for bunntekst 3">
            <a:extLst>
              <a:ext uri="{FF2B5EF4-FFF2-40B4-BE49-F238E27FC236}">
                <a16:creationId xmlns:a16="http://schemas.microsoft.com/office/drawing/2014/main" id="{C69D50E2-10BF-4DA2-A25E-C2CB3730109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5" name="Plassholder for lysbildenummer 4">
            <a:extLst>
              <a:ext uri="{FF2B5EF4-FFF2-40B4-BE49-F238E27FC236}">
                <a16:creationId xmlns:a16="http://schemas.microsoft.com/office/drawing/2014/main" id="{3993685C-4304-447A-AA3B-77E5EF9CBE0A}"/>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Bildeforklaring: bøyd linje 6">
            <a:extLst>
              <a:ext uri="{FF2B5EF4-FFF2-40B4-BE49-F238E27FC236}">
                <a16:creationId xmlns:a16="http://schemas.microsoft.com/office/drawing/2014/main" id="{8D4A31BB-5ACD-4857-BA69-7B478961E1F2}"/>
              </a:ext>
            </a:extLst>
          </p:cNvPr>
          <p:cNvSpPr/>
          <p:nvPr/>
        </p:nvSpPr>
        <p:spPr>
          <a:xfrm>
            <a:off x="49317" y="3701173"/>
            <a:ext cx="2016000" cy="723875"/>
          </a:xfrm>
          <a:prstGeom prst="borderCallout2">
            <a:avLst>
              <a:gd name="adj1" fmla="val 55145"/>
              <a:gd name="adj2" fmla="val 101656"/>
              <a:gd name="adj3" fmla="val 56622"/>
              <a:gd name="adj4" fmla="val 110254"/>
              <a:gd name="adj5" fmla="val 96778"/>
              <a:gd name="adj6" fmla="val 23962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sette</a:t>
            </a:r>
            <a:r>
              <a:rPr lang="en-US" sz="1200" dirty="0">
                <a:solidFill>
                  <a:schemeClr val="tx1"/>
                </a:solidFill>
              </a:rPr>
              <a:t> </a:t>
            </a:r>
            <a:r>
              <a:rPr lang="en-US" sz="1200" dirty="0" err="1">
                <a:solidFill>
                  <a:schemeClr val="tx1"/>
                </a:solidFill>
              </a:rPr>
              <a:t>hvilken</a:t>
            </a:r>
            <a:r>
              <a:rPr lang="en-US" sz="1200" dirty="0">
                <a:solidFill>
                  <a:schemeClr val="tx1"/>
                </a:solidFill>
              </a:rPr>
              <a:t> stilling den </a:t>
            </a:r>
            <a:r>
              <a:rPr lang="en-US" sz="1200" dirty="0" err="1">
                <a:solidFill>
                  <a:schemeClr val="tx1"/>
                </a:solidFill>
              </a:rPr>
              <a:t>enkelte</a:t>
            </a:r>
            <a:r>
              <a:rPr lang="en-US" sz="1200" dirty="0">
                <a:solidFill>
                  <a:schemeClr val="tx1"/>
                </a:solidFill>
              </a:rPr>
              <a:t> </a:t>
            </a:r>
            <a:r>
              <a:rPr lang="en-US" sz="1200" dirty="0" err="1">
                <a:solidFill>
                  <a:schemeClr val="tx1"/>
                </a:solidFill>
              </a:rPr>
              <a:t>skal</a:t>
            </a:r>
            <a:r>
              <a:rPr lang="en-US" sz="1200" dirty="0">
                <a:solidFill>
                  <a:schemeClr val="tx1"/>
                </a:solidFill>
              </a:rPr>
              <a:t> ha under </a:t>
            </a:r>
            <a:r>
              <a:rPr lang="en-US" sz="1200" dirty="0" err="1">
                <a:solidFill>
                  <a:schemeClr val="tx1"/>
                </a:solidFill>
              </a:rPr>
              <a:t>seilasen</a:t>
            </a:r>
            <a:r>
              <a:rPr lang="en-US" sz="1200" dirty="0">
                <a:solidFill>
                  <a:schemeClr val="tx1"/>
                </a:solidFill>
              </a:rPr>
              <a:t>.</a:t>
            </a:r>
            <a:endParaRPr lang="nb-NO" sz="1200" dirty="0">
              <a:solidFill>
                <a:schemeClr val="tx1"/>
              </a:solidFill>
            </a:endParaRPr>
          </a:p>
        </p:txBody>
      </p:sp>
      <p:sp>
        <p:nvSpPr>
          <p:cNvPr id="9" name="Bildeforklaring: bøyd linje 7">
            <a:extLst>
              <a:ext uri="{FF2B5EF4-FFF2-40B4-BE49-F238E27FC236}">
                <a16:creationId xmlns:a16="http://schemas.microsoft.com/office/drawing/2014/main" id="{EF63733A-64A7-4AB6-9C14-FA2C54DC303B}"/>
              </a:ext>
            </a:extLst>
          </p:cNvPr>
          <p:cNvSpPr/>
          <p:nvPr/>
        </p:nvSpPr>
        <p:spPr>
          <a:xfrm>
            <a:off x="9047507" y="5564180"/>
            <a:ext cx="2016000" cy="226046"/>
          </a:xfrm>
          <a:prstGeom prst="borderCallout2">
            <a:avLst>
              <a:gd name="adj1" fmla="val 67676"/>
              <a:gd name="adj2" fmla="val -165"/>
              <a:gd name="adj3" fmla="val 68977"/>
              <a:gd name="adj4" fmla="val -24270"/>
              <a:gd name="adj5" fmla="val 164602"/>
              <a:gd name="adj6" fmla="val -10470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velge</a:t>
            </a:r>
            <a:r>
              <a:rPr lang="en-US" sz="1200" dirty="0">
                <a:solidFill>
                  <a:schemeClr val="tx1"/>
                </a:solidFill>
              </a:rPr>
              <a:t> </a:t>
            </a:r>
            <a:r>
              <a:rPr lang="en-US" sz="1200" dirty="0" err="1">
                <a:solidFill>
                  <a:schemeClr val="tx1"/>
                </a:solidFill>
              </a:rPr>
              <a:t>sortering</a:t>
            </a:r>
            <a:r>
              <a:rPr lang="en-US" sz="1200" dirty="0">
                <a:solidFill>
                  <a:schemeClr val="tx1"/>
                </a:solidFill>
              </a:rPr>
              <a:t>.</a:t>
            </a:r>
            <a:endParaRPr lang="nb-NO" sz="1200" dirty="0">
              <a:solidFill>
                <a:schemeClr val="tx1"/>
              </a:solidFill>
            </a:endParaRPr>
          </a:p>
        </p:txBody>
      </p:sp>
      <p:sp>
        <p:nvSpPr>
          <p:cNvPr id="10" name="Bildeforklaring: bøyd linje 9">
            <a:extLst>
              <a:ext uri="{FF2B5EF4-FFF2-40B4-BE49-F238E27FC236}">
                <a16:creationId xmlns:a16="http://schemas.microsoft.com/office/drawing/2014/main" id="{F5FBFFBF-07BD-4385-A10A-5D20AE6B3BEF}"/>
              </a:ext>
            </a:extLst>
          </p:cNvPr>
          <p:cNvSpPr/>
          <p:nvPr/>
        </p:nvSpPr>
        <p:spPr>
          <a:xfrm>
            <a:off x="61668" y="1126856"/>
            <a:ext cx="2016000" cy="646598"/>
          </a:xfrm>
          <a:prstGeom prst="borderCallout2">
            <a:avLst>
              <a:gd name="adj1" fmla="val 48709"/>
              <a:gd name="adj2" fmla="val 107321"/>
              <a:gd name="adj3" fmla="val 46911"/>
              <a:gd name="adj4" fmla="val 118840"/>
              <a:gd name="adj5" fmla="val 104112"/>
              <a:gd name="adj6" fmla="val 22326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kopiere</a:t>
            </a:r>
            <a:r>
              <a:rPr lang="en-US" sz="1200" dirty="0">
                <a:solidFill>
                  <a:schemeClr val="tx1"/>
                </a:solidFill>
              </a:rPr>
              <a:t> </a:t>
            </a:r>
            <a:r>
              <a:rPr lang="en-US" sz="1200" dirty="0" err="1">
                <a:solidFill>
                  <a:schemeClr val="tx1"/>
                </a:solidFill>
              </a:rPr>
              <a:t>fra</a:t>
            </a:r>
            <a:r>
              <a:rPr lang="en-US" sz="1200" dirty="0">
                <a:solidFill>
                  <a:schemeClr val="tx1"/>
                </a:solidFill>
              </a:rPr>
              <a:t> </a:t>
            </a:r>
            <a:r>
              <a:rPr lang="en-US" sz="1200" dirty="0" err="1">
                <a:solidFill>
                  <a:schemeClr val="tx1"/>
                </a:solidFill>
              </a:rPr>
              <a:t>tidligere</a:t>
            </a:r>
            <a:r>
              <a:rPr lang="en-US" sz="1200" dirty="0">
                <a:solidFill>
                  <a:schemeClr val="tx1"/>
                </a:solidFill>
              </a:rPr>
              <a:t> rule der </a:t>
            </a:r>
            <a:r>
              <a:rPr lang="en-US" sz="1200" dirty="0" err="1">
                <a:solidFill>
                  <a:schemeClr val="tx1"/>
                </a:solidFill>
              </a:rPr>
              <a:t>personene</a:t>
            </a:r>
            <a:r>
              <a:rPr lang="en-US" sz="1200" dirty="0">
                <a:solidFill>
                  <a:schemeClr val="tx1"/>
                </a:solidFill>
              </a:rPr>
              <a:t> </a:t>
            </a:r>
            <a:r>
              <a:rPr lang="en-US" sz="1200" dirty="0" err="1">
                <a:solidFill>
                  <a:schemeClr val="tx1"/>
                </a:solidFill>
              </a:rPr>
              <a:t>er</a:t>
            </a:r>
            <a:r>
              <a:rPr lang="en-US" sz="1200" dirty="0">
                <a:solidFill>
                  <a:schemeClr val="tx1"/>
                </a:solidFill>
              </a:rPr>
              <a:t> like.</a:t>
            </a:r>
            <a:endParaRPr lang="nb-NO" sz="1200" dirty="0">
              <a:solidFill>
                <a:schemeClr val="tx1"/>
              </a:solidFill>
            </a:endParaRPr>
          </a:p>
        </p:txBody>
      </p:sp>
      <p:sp>
        <p:nvSpPr>
          <p:cNvPr id="11" name="Bildeforklaring: bøyd linje 10">
            <a:extLst>
              <a:ext uri="{FF2B5EF4-FFF2-40B4-BE49-F238E27FC236}">
                <a16:creationId xmlns:a16="http://schemas.microsoft.com/office/drawing/2014/main" id="{606C664E-AC18-4A57-88EE-04E4F8140B4B}"/>
              </a:ext>
            </a:extLst>
          </p:cNvPr>
          <p:cNvSpPr/>
          <p:nvPr/>
        </p:nvSpPr>
        <p:spPr>
          <a:xfrm>
            <a:off x="49317" y="1833727"/>
            <a:ext cx="2016000" cy="948644"/>
          </a:xfrm>
          <a:prstGeom prst="borderCallout2">
            <a:avLst>
              <a:gd name="adj1" fmla="val 54254"/>
              <a:gd name="adj2" fmla="val 101181"/>
              <a:gd name="adj3" fmla="val 10452"/>
              <a:gd name="adj4" fmla="val 126686"/>
              <a:gd name="adj5" fmla="val -776"/>
              <a:gd name="adj6" fmla="val 12944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a:t>
            </a:r>
            <a:r>
              <a:rPr lang="en-US" sz="1200" dirty="0" err="1">
                <a:solidFill>
                  <a:schemeClr val="tx1"/>
                </a:solidFill>
              </a:rPr>
              <a:t>vaktskvarerene</a:t>
            </a:r>
            <a:r>
              <a:rPr lang="en-US" sz="1200" dirty="0">
                <a:solidFill>
                  <a:schemeClr val="tx1"/>
                </a:solidFill>
              </a:rPr>
              <a:t> for </a:t>
            </a:r>
            <a:r>
              <a:rPr lang="en-US" sz="1200" dirty="0" err="1">
                <a:solidFill>
                  <a:schemeClr val="tx1"/>
                </a:solidFill>
              </a:rPr>
              <a:t>hhv</a:t>
            </a:r>
            <a:r>
              <a:rPr lang="en-US" sz="1200" dirty="0">
                <a:solidFill>
                  <a:schemeClr val="tx1"/>
                </a:solidFill>
              </a:rPr>
              <a:t>. 2-vakt </a:t>
            </a:r>
            <a:r>
              <a:rPr lang="en-US" sz="1200" dirty="0" err="1">
                <a:solidFill>
                  <a:schemeClr val="tx1"/>
                </a:solidFill>
              </a:rPr>
              <a:t>og</a:t>
            </a:r>
            <a:r>
              <a:rPr lang="en-US" sz="1200" dirty="0">
                <a:solidFill>
                  <a:schemeClr val="tx1"/>
                </a:solidFill>
              </a:rPr>
              <a:t> </a:t>
            </a:r>
            <a:r>
              <a:rPr lang="en-US" sz="1200" dirty="0" err="1">
                <a:solidFill>
                  <a:schemeClr val="tx1"/>
                </a:solidFill>
              </a:rPr>
              <a:t>tre-vaktskavrter</a:t>
            </a:r>
            <a:r>
              <a:rPr lang="en-US" sz="1200" dirty="0">
                <a:solidFill>
                  <a:schemeClr val="tx1"/>
                </a:solidFill>
              </a:rPr>
              <a:t> </a:t>
            </a:r>
            <a:r>
              <a:rPr lang="en-US" sz="1200" dirty="0" err="1">
                <a:solidFill>
                  <a:schemeClr val="tx1"/>
                </a:solidFill>
              </a:rPr>
              <a:t>fordeles</a:t>
            </a:r>
            <a:r>
              <a:rPr lang="en-US" sz="1200" dirty="0">
                <a:solidFill>
                  <a:schemeClr val="tx1"/>
                </a:solidFill>
              </a:rPr>
              <a:t> </a:t>
            </a:r>
            <a:r>
              <a:rPr lang="en-US" sz="1200" dirty="0" err="1">
                <a:solidFill>
                  <a:schemeClr val="tx1"/>
                </a:solidFill>
              </a:rPr>
              <a:t>likt</a:t>
            </a:r>
            <a:r>
              <a:rPr lang="en-US" sz="1200" dirty="0">
                <a:solidFill>
                  <a:schemeClr val="tx1"/>
                </a:solidFill>
              </a:rPr>
              <a:t>. </a:t>
            </a:r>
            <a:r>
              <a:rPr lang="en-US" sz="1200" dirty="0" err="1">
                <a:solidFill>
                  <a:schemeClr val="tx1"/>
                </a:solidFill>
              </a:rPr>
              <a:t>Når</a:t>
            </a:r>
            <a:r>
              <a:rPr lang="en-US" sz="1200" dirty="0">
                <a:solidFill>
                  <a:schemeClr val="tx1"/>
                </a:solidFill>
              </a:rPr>
              <a:t> </a:t>
            </a:r>
            <a:r>
              <a:rPr lang="en-US" sz="1200" dirty="0" err="1">
                <a:solidFill>
                  <a:schemeClr val="tx1"/>
                </a:solidFill>
              </a:rPr>
              <a:t>det</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gjort</a:t>
            </a:r>
            <a:r>
              <a:rPr lang="en-US" sz="1200" dirty="0">
                <a:solidFill>
                  <a:schemeClr val="tx1"/>
                </a:solidFill>
              </a:rPr>
              <a:t> </a:t>
            </a:r>
            <a:r>
              <a:rPr lang="en-US" sz="1200" dirty="0" err="1">
                <a:solidFill>
                  <a:schemeClr val="tx1"/>
                </a:solidFill>
              </a:rPr>
              <a:t>kan</a:t>
            </a:r>
            <a:r>
              <a:rPr lang="en-US" sz="1200" dirty="0">
                <a:solidFill>
                  <a:schemeClr val="tx1"/>
                </a:solidFill>
              </a:rPr>
              <a:t> </a:t>
            </a:r>
            <a:r>
              <a:rPr lang="en-US" sz="1200" dirty="0" err="1">
                <a:solidFill>
                  <a:schemeClr val="tx1"/>
                </a:solidFill>
              </a:rPr>
              <a:t>fordelingen</a:t>
            </a:r>
            <a:r>
              <a:rPr lang="en-US" sz="1200" dirty="0">
                <a:solidFill>
                  <a:schemeClr val="tx1"/>
                </a:solidFill>
              </a:rPr>
              <a:t> </a:t>
            </a:r>
            <a:r>
              <a:rPr lang="en-US" sz="1200" dirty="0" err="1">
                <a:solidFill>
                  <a:schemeClr val="tx1"/>
                </a:solidFill>
              </a:rPr>
              <a:t>justeres</a:t>
            </a:r>
            <a:r>
              <a:rPr lang="en-US" sz="1200" dirty="0">
                <a:solidFill>
                  <a:schemeClr val="tx1"/>
                </a:solidFill>
              </a:rPr>
              <a:t>.</a:t>
            </a:r>
            <a:endParaRPr lang="nb-NO" sz="1200" dirty="0">
              <a:solidFill>
                <a:schemeClr val="tx1"/>
              </a:solidFill>
            </a:endParaRPr>
          </a:p>
        </p:txBody>
      </p:sp>
      <p:sp>
        <p:nvSpPr>
          <p:cNvPr id="13" name="Bildeforklaring: bøyd linje 12">
            <a:extLst>
              <a:ext uri="{FF2B5EF4-FFF2-40B4-BE49-F238E27FC236}">
                <a16:creationId xmlns:a16="http://schemas.microsoft.com/office/drawing/2014/main" id="{AD16E676-818C-40A8-A9DD-DA06A1694FF3}"/>
              </a:ext>
            </a:extLst>
          </p:cNvPr>
          <p:cNvSpPr/>
          <p:nvPr/>
        </p:nvSpPr>
        <p:spPr>
          <a:xfrm>
            <a:off x="61668" y="4485321"/>
            <a:ext cx="2016000" cy="432140"/>
          </a:xfrm>
          <a:prstGeom prst="borderCallout2">
            <a:avLst>
              <a:gd name="adj1" fmla="val 55423"/>
              <a:gd name="adj2" fmla="val 103226"/>
              <a:gd name="adj3" fmla="val 60012"/>
              <a:gd name="adj4" fmla="val 116211"/>
              <a:gd name="adj5" fmla="val 47484"/>
              <a:gd name="adj6" fmla="val 32231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sette</a:t>
            </a:r>
            <a:r>
              <a:rPr lang="en-US" sz="1200" dirty="0">
                <a:solidFill>
                  <a:schemeClr val="tx1"/>
                </a:solidFill>
              </a:rPr>
              <a:t> </a:t>
            </a:r>
            <a:r>
              <a:rPr lang="en-US" sz="1200" dirty="0" err="1">
                <a:solidFill>
                  <a:schemeClr val="tx1"/>
                </a:solidFill>
              </a:rPr>
              <a:t>hvilken</a:t>
            </a:r>
            <a:r>
              <a:rPr lang="en-US" sz="1200" dirty="0">
                <a:solidFill>
                  <a:schemeClr val="tx1"/>
                </a:solidFill>
              </a:rPr>
              <a:t> </a:t>
            </a:r>
            <a:r>
              <a:rPr lang="en-US" sz="1200" dirty="0" err="1">
                <a:solidFill>
                  <a:schemeClr val="tx1"/>
                </a:solidFill>
              </a:rPr>
              <a:t>flåte</a:t>
            </a:r>
            <a:r>
              <a:rPr lang="en-US" sz="1200" dirty="0">
                <a:solidFill>
                  <a:schemeClr val="tx1"/>
                </a:solidFill>
              </a:rPr>
              <a:t> den </a:t>
            </a:r>
            <a:r>
              <a:rPr lang="en-US" sz="1200" dirty="0" err="1">
                <a:solidFill>
                  <a:schemeClr val="tx1"/>
                </a:solidFill>
              </a:rPr>
              <a:t>enkelte</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tilhøre</a:t>
            </a:r>
            <a:r>
              <a:rPr lang="en-US" sz="1200" dirty="0">
                <a:solidFill>
                  <a:schemeClr val="tx1"/>
                </a:solidFill>
              </a:rPr>
              <a:t>.</a:t>
            </a:r>
            <a:endParaRPr lang="nb-NO" sz="1200" dirty="0">
              <a:solidFill>
                <a:schemeClr val="tx1"/>
              </a:solidFill>
            </a:endParaRPr>
          </a:p>
        </p:txBody>
      </p:sp>
      <p:sp>
        <p:nvSpPr>
          <p:cNvPr id="15" name="Bildeforklaring: bøyd linje 14">
            <a:extLst>
              <a:ext uri="{FF2B5EF4-FFF2-40B4-BE49-F238E27FC236}">
                <a16:creationId xmlns:a16="http://schemas.microsoft.com/office/drawing/2014/main" id="{74341E13-50B1-46FA-A371-9AE0AAF09154}"/>
              </a:ext>
            </a:extLst>
          </p:cNvPr>
          <p:cNvSpPr/>
          <p:nvPr/>
        </p:nvSpPr>
        <p:spPr>
          <a:xfrm>
            <a:off x="61668" y="5179421"/>
            <a:ext cx="2016000" cy="611212"/>
          </a:xfrm>
          <a:prstGeom prst="borderCallout2">
            <a:avLst>
              <a:gd name="adj1" fmla="val 53233"/>
              <a:gd name="adj2" fmla="val 103133"/>
              <a:gd name="adj3" fmla="val 52502"/>
              <a:gd name="adj4" fmla="val 111365"/>
              <a:gd name="adj5" fmla="val -10167"/>
              <a:gd name="adj6" fmla="val 34725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kandu</a:t>
            </a:r>
            <a:r>
              <a:rPr lang="en-US" sz="1200" dirty="0">
                <a:solidFill>
                  <a:schemeClr val="tx1"/>
                </a:solidFill>
              </a:rPr>
              <a:t>  </a:t>
            </a:r>
            <a:r>
              <a:rPr lang="en-US" sz="1200" dirty="0" err="1">
                <a:solidFill>
                  <a:schemeClr val="tx1"/>
                </a:solidFill>
              </a:rPr>
              <a:t>sette</a:t>
            </a:r>
            <a:r>
              <a:rPr lang="en-US" sz="1200" dirty="0">
                <a:solidFill>
                  <a:schemeClr val="tx1"/>
                </a:solidFill>
              </a:rPr>
              <a:t> </a:t>
            </a:r>
            <a:r>
              <a:rPr lang="en-US" sz="1200" dirty="0" err="1">
                <a:solidFill>
                  <a:schemeClr val="tx1"/>
                </a:solidFill>
              </a:rPr>
              <a:t>hvilken</a:t>
            </a:r>
            <a:r>
              <a:rPr lang="en-US" sz="1200" dirty="0">
                <a:solidFill>
                  <a:schemeClr val="tx1"/>
                </a:solidFill>
              </a:rPr>
              <a:t> </a:t>
            </a:r>
            <a:r>
              <a:rPr lang="en-US" sz="1200" dirty="0" err="1">
                <a:solidFill>
                  <a:schemeClr val="tx1"/>
                </a:solidFill>
              </a:rPr>
              <a:t>fortøyningspost</a:t>
            </a:r>
            <a:r>
              <a:rPr lang="en-US" sz="1200" dirty="0">
                <a:solidFill>
                  <a:schemeClr val="tx1"/>
                </a:solidFill>
              </a:rPr>
              <a:t> den </a:t>
            </a:r>
            <a:r>
              <a:rPr lang="en-US" sz="1200" dirty="0" err="1">
                <a:solidFill>
                  <a:schemeClr val="tx1"/>
                </a:solidFill>
              </a:rPr>
              <a:t>enkelte</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bekle</a:t>
            </a:r>
            <a:r>
              <a:rPr lang="en-US" sz="1200" dirty="0">
                <a:solidFill>
                  <a:schemeClr val="tx1"/>
                </a:solidFill>
              </a:rPr>
              <a:t>..</a:t>
            </a:r>
            <a:endParaRPr lang="nb-NO" sz="1200" dirty="0">
              <a:solidFill>
                <a:schemeClr val="tx1"/>
              </a:solidFill>
            </a:endParaRPr>
          </a:p>
        </p:txBody>
      </p:sp>
      <p:sp>
        <p:nvSpPr>
          <p:cNvPr id="17" name="Bildeforklaring: bøyd linje 16">
            <a:extLst>
              <a:ext uri="{FF2B5EF4-FFF2-40B4-BE49-F238E27FC236}">
                <a16:creationId xmlns:a16="http://schemas.microsoft.com/office/drawing/2014/main" id="{22236357-9B38-46AF-A9D4-1D819BA6B5E4}"/>
              </a:ext>
            </a:extLst>
          </p:cNvPr>
          <p:cNvSpPr/>
          <p:nvPr/>
        </p:nvSpPr>
        <p:spPr>
          <a:xfrm>
            <a:off x="49317" y="2842644"/>
            <a:ext cx="2016000" cy="798256"/>
          </a:xfrm>
          <a:prstGeom prst="borderCallout2">
            <a:avLst>
              <a:gd name="adj1" fmla="val 58455"/>
              <a:gd name="adj2" fmla="val 101732"/>
              <a:gd name="adj3" fmla="val 52596"/>
              <a:gd name="adj4" fmla="val 112134"/>
              <a:gd name="adj5" fmla="val -137707"/>
              <a:gd name="adj6" fmla="val 17580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få</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kontroll</a:t>
            </a:r>
            <a:r>
              <a:rPr lang="en-US" sz="1200" dirty="0">
                <a:solidFill>
                  <a:schemeClr val="tx1"/>
                </a:solidFill>
              </a:rPr>
              <a:t> </a:t>
            </a:r>
            <a:r>
              <a:rPr lang="en-US" sz="1200" dirty="0" err="1">
                <a:solidFill>
                  <a:schemeClr val="tx1"/>
                </a:solidFill>
              </a:rPr>
              <a:t>på</a:t>
            </a:r>
            <a:r>
              <a:rPr lang="en-US" sz="1200" dirty="0">
                <a:solidFill>
                  <a:schemeClr val="tx1"/>
                </a:solidFill>
              </a:rPr>
              <a:t> om </a:t>
            </a:r>
            <a:r>
              <a:rPr lang="en-US" sz="1200" dirty="0" err="1">
                <a:solidFill>
                  <a:schemeClr val="tx1"/>
                </a:solidFill>
              </a:rPr>
              <a:t>alle</a:t>
            </a:r>
            <a:r>
              <a:rPr lang="en-US" sz="1200" dirty="0">
                <a:solidFill>
                  <a:schemeClr val="tx1"/>
                </a:solidFill>
              </a:rPr>
              <a:t> poster </a:t>
            </a:r>
            <a:r>
              <a:rPr lang="en-US" sz="1200" dirty="0" err="1">
                <a:solidFill>
                  <a:schemeClr val="tx1"/>
                </a:solidFill>
              </a:rPr>
              <a:t>er</a:t>
            </a:r>
            <a:r>
              <a:rPr lang="en-US" sz="1200" dirty="0">
                <a:solidFill>
                  <a:schemeClr val="tx1"/>
                </a:solidFill>
              </a:rPr>
              <a:t> </a:t>
            </a:r>
            <a:r>
              <a:rPr lang="en-US" sz="1200" dirty="0" err="1">
                <a:solidFill>
                  <a:schemeClr val="tx1"/>
                </a:solidFill>
              </a:rPr>
              <a:t>besatt</a:t>
            </a:r>
            <a:r>
              <a:rPr lang="en-US" sz="1200" dirty="0">
                <a:solidFill>
                  <a:schemeClr val="tx1"/>
                </a:solidFill>
              </a:rPr>
              <a:t> med minimum </a:t>
            </a:r>
            <a:r>
              <a:rPr lang="en-US" sz="1200" dirty="0" err="1">
                <a:solidFill>
                  <a:schemeClr val="tx1"/>
                </a:solidFill>
              </a:rPr>
              <a:t>antall</a:t>
            </a:r>
            <a:r>
              <a:rPr lang="en-US" sz="1200" dirty="0">
                <a:solidFill>
                  <a:schemeClr val="tx1"/>
                </a:solidFill>
              </a:rPr>
              <a:t>.</a:t>
            </a:r>
            <a:endParaRPr lang="nb-NO" sz="1200" dirty="0">
              <a:solidFill>
                <a:schemeClr val="tx1"/>
              </a:solidFill>
            </a:endParaRPr>
          </a:p>
        </p:txBody>
      </p:sp>
      <p:sp>
        <p:nvSpPr>
          <p:cNvPr id="18" name="Bildeforklaring: bøyd linje 17">
            <a:extLst>
              <a:ext uri="{FF2B5EF4-FFF2-40B4-BE49-F238E27FC236}">
                <a16:creationId xmlns:a16="http://schemas.microsoft.com/office/drawing/2014/main" id="{3BF6822E-EE9D-467E-B2D4-4C44784E0605}"/>
              </a:ext>
            </a:extLst>
          </p:cNvPr>
          <p:cNvSpPr/>
          <p:nvPr/>
        </p:nvSpPr>
        <p:spPr>
          <a:xfrm>
            <a:off x="9304554" y="3463948"/>
            <a:ext cx="2583297" cy="611212"/>
          </a:xfrm>
          <a:prstGeom prst="borderCallout2">
            <a:avLst>
              <a:gd name="adj1" fmla="val 40308"/>
              <a:gd name="adj2" fmla="val -10039"/>
              <a:gd name="adj3" fmla="val 23108"/>
              <a:gd name="adj4" fmla="val -35404"/>
              <a:gd name="adj5" fmla="val -237929"/>
              <a:gd name="adj6" fmla="val -9847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Disse</a:t>
            </a:r>
            <a:r>
              <a:rPr lang="en-US" sz="1200" dirty="0">
                <a:solidFill>
                  <a:schemeClr val="tx1"/>
                </a:solidFill>
              </a:rPr>
              <a:t> </a:t>
            </a:r>
            <a:r>
              <a:rPr lang="en-US" sz="1200" dirty="0" err="1">
                <a:solidFill>
                  <a:schemeClr val="tx1"/>
                </a:solidFill>
              </a:rPr>
              <a:t>knappene</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til</a:t>
            </a:r>
            <a:r>
              <a:rPr lang="en-US" sz="1200" dirty="0">
                <a:solidFill>
                  <a:schemeClr val="tx1"/>
                </a:solidFill>
              </a:rPr>
              <a:t> å </a:t>
            </a:r>
            <a:r>
              <a:rPr lang="en-US" sz="1200" dirty="0" err="1">
                <a:solidFill>
                  <a:schemeClr val="tx1"/>
                </a:solidFill>
              </a:rPr>
              <a:t>overføre</a:t>
            </a:r>
            <a:r>
              <a:rPr lang="en-US" sz="1200" dirty="0">
                <a:solidFill>
                  <a:schemeClr val="tx1"/>
                </a:solidFill>
              </a:rPr>
              <a:t> </a:t>
            </a:r>
            <a:r>
              <a:rPr lang="en-US" sz="1200" dirty="0" err="1">
                <a:solidFill>
                  <a:schemeClr val="tx1"/>
                </a:solidFill>
              </a:rPr>
              <a:t>tidligere</a:t>
            </a:r>
            <a:r>
              <a:rPr lang="en-US" sz="1200" dirty="0">
                <a:solidFill>
                  <a:schemeClr val="tx1"/>
                </a:solidFill>
              </a:rPr>
              <a:t> </a:t>
            </a:r>
            <a:r>
              <a:rPr lang="en-US" sz="1200" dirty="0" err="1">
                <a:solidFill>
                  <a:schemeClr val="tx1"/>
                </a:solidFill>
              </a:rPr>
              <a:t>utarbeidet</a:t>
            </a:r>
            <a:r>
              <a:rPr lang="en-US" sz="1200" dirty="0">
                <a:solidFill>
                  <a:schemeClr val="tx1"/>
                </a:solidFill>
              </a:rPr>
              <a:t> </a:t>
            </a:r>
            <a:r>
              <a:rPr lang="en-US" sz="1200" dirty="0" err="1">
                <a:solidFill>
                  <a:schemeClr val="tx1"/>
                </a:solidFill>
              </a:rPr>
              <a:t>køytildeling</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rengjøringsrulle</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generalrulla</a:t>
            </a:r>
            <a:endParaRPr lang="nb-NO" sz="1200" dirty="0">
              <a:solidFill>
                <a:schemeClr val="tx1"/>
              </a:solidFill>
            </a:endParaRPr>
          </a:p>
        </p:txBody>
      </p:sp>
      <p:cxnSp>
        <p:nvCxnSpPr>
          <p:cNvPr id="19" name="Rett pilkobling 18">
            <a:extLst>
              <a:ext uri="{FF2B5EF4-FFF2-40B4-BE49-F238E27FC236}">
                <a16:creationId xmlns:a16="http://schemas.microsoft.com/office/drawing/2014/main" id="{13EBA3C7-2FE0-40FA-ADE1-7D32C7CDA55D}"/>
              </a:ext>
            </a:extLst>
          </p:cNvPr>
          <p:cNvCxnSpPr>
            <a:cxnSpLocks/>
          </p:cNvCxnSpPr>
          <p:nvPr/>
        </p:nvCxnSpPr>
        <p:spPr>
          <a:xfrm flipH="1" flipV="1">
            <a:off x="7896000" y="1966049"/>
            <a:ext cx="540000" cy="1595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Action Button: Go Home 21">
            <a:hlinkClick r:id="rId3" action="ppaction://hlinksldjump" highlightClick="1"/>
            <a:extLst>
              <a:ext uri="{FF2B5EF4-FFF2-40B4-BE49-F238E27FC236}">
                <a16:creationId xmlns:a16="http://schemas.microsoft.com/office/drawing/2014/main" id="{B1250DA3-441B-4711-9C38-B541D4F33C53}"/>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3" name="Action Button: Go Forward or Next 22">
            <a:hlinkClick r:id="" action="ppaction://hlinkshowjump?jump=nextslide" highlightClick="1"/>
            <a:extLst>
              <a:ext uri="{FF2B5EF4-FFF2-40B4-BE49-F238E27FC236}">
                <a16:creationId xmlns:a16="http://schemas.microsoft.com/office/drawing/2014/main" id="{66D4CE58-771E-4654-9100-5F310FCB551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4" name="Action Button: Go Back or Previous 23">
            <a:hlinkClick r:id="" action="ppaction://hlinkshowjump?jump=previousslide" highlightClick="1"/>
            <a:extLst>
              <a:ext uri="{FF2B5EF4-FFF2-40B4-BE49-F238E27FC236}">
                <a16:creationId xmlns:a16="http://schemas.microsoft.com/office/drawing/2014/main" id="{BE8CBEAB-E938-4A8C-978C-062411692E4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834892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descr="Et bilde som inneholder skjermbilde&#10;&#10;Beskrivelse som er generert med svært høy visshet">
            <a:extLst>
              <a:ext uri="{FF2B5EF4-FFF2-40B4-BE49-F238E27FC236}">
                <a16:creationId xmlns:a16="http://schemas.microsoft.com/office/drawing/2014/main" id="{554875A5-3E19-4F90-B423-95DEBAFEB19B}"/>
              </a:ext>
            </a:extLst>
          </p:cNvPr>
          <p:cNvPicPr>
            <a:picLocks noChangeAspect="1"/>
          </p:cNvPicPr>
          <p:nvPr/>
        </p:nvPicPr>
        <p:blipFill>
          <a:blip r:embed="rId2"/>
          <a:stretch>
            <a:fillRect/>
          </a:stretch>
        </p:blipFill>
        <p:spPr>
          <a:xfrm>
            <a:off x="1956000" y="1866073"/>
            <a:ext cx="7618845" cy="4410179"/>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02341"/>
            <a:ext cx="10440000" cy="658258"/>
          </a:xfrm>
        </p:spPr>
        <p:txBody>
          <a:bodyPr>
            <a:normAutofit fontScale="90000"/>
          </a:bodyPr>
          <a:lstStyle/>
          <a:p>
            <a:r>
              <a:rPr lang="nb-NO" dirty="0"/>
              <a:t>Arrangementsdetaljer - Sjøvakter</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TekstSylinder 5">
            <a:extLst>
              <a:ext uri="{FF2B5EF4-FFF2-40B4-BE49-F238E27FC236}">
                <a16:creationId xmlns:a16="http://schemas.microsoft.com/office/drawing/2014/main" id="{5C10DD20-A85F-429D-A899-5C904082764A}"/>
              </a:ext>
            </a:extLst>
          </p:cNvPr>
          <p:cNvSpPr txBox="1"/>
          <p:nvPr/>
        </p:nvSpPr>
        <p:spPr>
          <a:xfrm>
            <a:off x="796609" y="789895"/>
            <a:ext cx="9360000" cy="923330"/>
          </a:xfrm>
          <a:prstGeom prst="rect">
            <a:avLst/>
          </a:prstGeom>
          <a:noFill/>
        </p:spPr>
        <p:txBody>
          <a:bodyPr wrap="square" rtlCol="0">
            <a:spAutoFit/>
          </a:bodyPr>
          <a:lstStyle/>
          <a:p>
            <a:r>
              <a:rPr lang="nb-NO" dirty="0"/>
              <a:t>Dette skjermbildet gir en oversikt over de påmeldtes tilhørighet til </a:t>
            </a:r>
            <a:r>
              <a:rPr lang="nb-NO" dirty="0" err="1"/>
              <a:t>vaktskavarter</a:t>
            </a:r>
            <a:r>
              <a:rPr lang="nb-NO" dirty="0"/>
              <a:t> og sjøvakter.</a:t>
            </a:r>
          </a:p>
          <a:p>
            <a:r>
              <a:rPr lang="en-US" dirty="0"/>
              <a:t>D</a:t>
            </a:r>
            <a:r>
              <a:rPr lang="nb-NO" dirty="0"/>
              <a:t>en er basert på fordelingene av vaktskvarter som er gjort i Generalrulla (side 37). Den fylles ved å trykke </a:t>
            </a:r>
            <a:r>
              <a:rPr lang="nb-NO" dirty="0" err="1"/>
              <a:t>kanppen</a:t>
            </a:r>
            <a:r>
              <a:rPr lang="nb-NO" dirty="0"/>
              <a:t> </a:t>
            </a:r>
            <a:r>
              <a:rPr lang="nb-NO" i="1" dirty="0">
                <a:solidFill>
                  <a:schemeClr val="accent5">
                    <a:lumMod val="75000"/>
                  </a:schemeClr>
                </a:solidFill>
              </a:rPr>
              <a:t>Fyll vaktliste fra rulle</a:t>
            </a:r>
            <a:r>
              <a:rPr lang="nb-NO" dirty="0"/>
              <a:t>.</a:t>
            </a:r>
          </a:p>
        </p:txBody>
      </p:sp>
      <p:cxnSp>
        <p:nvCxnSpPr>
          <p:cNvPr id="8" name="Rett pilkobling 7">
            <a:extLst>
              <a:ext uri="{FF2B5EF4-FFF2-40B4-BE49-F238E27FC236}">
                <a16:creationId xmlns:a16="http://schemas.microsoft.com/office/drawing/2014/main" id="{266F0690-4186-4C24-AACA-A257260AA3C2}"/>
              </a:ext>
            </a:extLst>
          </p:cNvPr>
          <p:cNvCxnSpPr>
            <a:cxnSpLocks/>
          </p:cNvCxnSpPr>
          <p:nvPr/>
        </p:nvCxnSpPr>
        <p:spPr>
          <a:xfrm flipH="1">
            <a:off x="2856000" y="1713225"/>
            <a:ext cx="360000" cy="1257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269C7B0-A0FC-40BA-A2E1-ABECC33C7500}"/>
              </a:ext>
            </a:extLst>
          </p:cNvPr>
          <p:cNvSpPr/>
          <p:nvPr/>
        </p:nvSpPr>
        <p:spPr>
          <a:xfrm>
            <a:off x="10298948" y="85806"/>
            <a:ext cx="1800000" cy="65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NB! Dette skjermbildet er endret i databasen, men innholdet er det samme!</a:t>
            </a:r>
          </a:p>
        </p:txBody>
      </p:sp>
      <p:sp>
        <p:nvSpPr>
          <p:cNvPr id="10" name="Action Button: Go Home 9">
            <a:hlinkClick r:id="rId3" action="ppaction://hlinksldjump" highlightClick="1"/>
            <a:extLst>
              <a:ext uri="{FF2B5EF4-FFF2-40B4-BE49-F238E27FC236}">
                <a16:creationId xmlns:a16="http://schemas.microsoft.com/office/drawing/2014/main" id="{15D2CF4F-FAAC-40F1-BCA9-048B146F3344}"/>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9AD53862-AAB6-4C1B-8125-EFCA5E9B13C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3D676277-4681-4602-9FF3-54D953C91AB6}"/>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786038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F04F91-DD98-4C10-A8FD-1AF62635AB74}"/>
              </a:ext>
            </a:extLst>
          </p:cNvPr>
          <p:cNvPicPr>
            <a:picLocks noChangeAspect="1"/>
          </p:cNvPicPr>
          <p:nvPr/>
        </p:nvPicPr>
        <p:blipFill>
          <a:blip r:embed="rId2"/>
          <a:stretch>
            <a:fillRect/>
          </a:stretch>
        </p:blipFill>
        <p:spPr>
          <a:xfrm>
            <a:off x="2753063" y="2169000"/>
            <a:ext cx="9209524" cy="3638095"/>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rmAutofit fontScale="90000"/>
          </a:bodyPr>
          <a:lstStyle/>
          <a:p>
            <a:r>
              <a:rPr lang="nb-NO" dirty="0"/>
              <a:t>Arrangementsdetaljer - Kvalifikasjoner</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TekstSylinder 5">
            <a:extLst>
              <a:ext uri="{FF2B5EF4-FFF2-40B4-BE49-F238E27FC236}">
                <a16:creationId xmlns:a16="http://schemas.microsoft.com/office/drawing/2014/main" id="{5C10DD20-A85F-429D-A899-5C904082764A}"/>
              </a:ext>
            </a:extLst>
          </p:cNvPr>
          <p:cNvSpPr txBox="1"/>
          <p:nvPr/>
        </p:nvSpPr>
        <p:spPr>
          <a:xfrm>
            <a:off x="796609" y="789895"/>
            <a:ext cx="9360000" cy="646331"/>
          </a:xfrm>
          <a:prstGeom prst="rect">
            <a:avLst/>
          </a:prstGeom>
          <a:noFill/>
        </p:spPr>
        <p:txBody>
          <a:bodyPr wrap="square" rtlCol="0">
            <a:spAutoFit/>
          </a:bodyPr>
          <a:lstStyle/>
          <a:p>
            <a:r>
              <a:rPr lang="nb-NO" dirty="0"/>
              <a:t>Dette skjermbildet gir en oversikt over de påmeldtes kvalifikasjoner, og muligheter til å skrive ut eller sende ferdig definerte rapporter til ledelsen.</a:t>
            </a:r>
          </a:p>
        </p:txBody>
      </p:sp>
      <p:sp>
        <p:nvSpPr>
          <p:cNvPr id="19" name="Bildeforklaring: bøyd linje 18">
            <a:extLst>
              <a:ext uri="{FF2B5EF4-FFF2-40B4-BE49-F238E27FC236}">
                <a16:creationId xmlns:a16="http://schemas.microsoft.com/office/drawing/2014/main" id="{3D900E55-F667-4E83-BFA7-299B2FCD7692}"/>
              </a:ext>
            </a:extLst>
          </p:cNvPr>
          <p:cNvSpPr/>
          <p:nvPr/>
        </p:nvSpPr>
        <p:spPr>
          <a:xfrm>
            <a:off x="229413" y="1803527"/>
            <a:ext cx="2262600" cy="360000"/>
          </a:xfrm>
          <a:prstGeom prst="borderCallout2">
            <a:avLst>
              <a:gd name="adj1" fmla="val 30534"/>
              <a:gd name="adj2" fmla="val 108303"/>
              <a:gd name="adj3" fmla="val 30533"/>
              <a:gd name="adj4" fmla="val 124288"/>
              <a:gd name="adj5" fmla="val 429528"/>
              <a:gd name="adj6" fmla="val 27898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Antall</a:t>
            </a:r>
            <a:r>
              <a:rPr lang="en-US" sz="1200" dirty="0">
                <a:solidFill>
                  <a:schemeClr val="tx1"/>
                </a:solidFill>
              </a:rPr>
              <a:t> </a:t>
            </a:r>
            <a:r>
              <a:rPr lang="en-US" sz="1200" dirty="0" err="1">
                <a:solidFill>
                  <a:schemeClr val="tx1"/>
                </a:solidFill>
              </a:rPr>
              <a:t>kvalifiserte</a:t>
            </a:r>
            <a:r>
              <a:rPr lang="en-US" sz="1200" dirty="0">
                <a:solidFill>
                  <a:schemeClr val="tx1"/>
                </a:solidFill>
              </a:rPr>
              <a:t> </a:t>
            </a:r>
            <a:r>
              <a:rPr lang="en-US" sz="1200" dirty="0" err="1">
                <a:solidFill>
                  <a:schemeClr val="tx1"/>
                </a:solidFill>
              </a:rPr>
              <a:t>pr</a:t>
            </a:r>
            <a:r>
              <a:rPr lang="en-US" sz="1200" dirty="0">
                <a:solidFill>
                  <a:schemeClr val="tx1"/>
                </a:solidFill>
              </a:rPr>
              <a:t> </a:t>
            </a:r>
            <a:r>
              <a:rPr lang="en-US" sz="1200" dirty="0" err="1">
                <a:solidFill>
                  <a:schemeClr val="tx1"/>
                </a:solidFill>
              </a:rPr>
              <a:t>kategori</a:t>
            </a:r>
            <a:endParaRPr lang="nb-NO" sz="1200" dirty="0">
              <a:solidFill>
                <a:schemeClr val="tx1"/>
              </a:solidFill>
            </a:endParaRPr>
          </a:p>
        </p:txBody>
      </p:sp>
      <p:sp>
        <p:nvSpPr>
          <p:cNvPr id="10" name="Bildeforklaring: bøyd linje 9">
            <a:extLst>
              <a:ext uri="{FF2B5EF4-FFF2-40B4-BE49-F238E27FC236}">
                <a16:creationId xmlns:a16="http://schemas.microsoft.com/office/drawing/2014/main" id="{9DE63D95-8A0C-4AE7-8F1F-6F4753EC4932}"/>
              </a:ext>
            </a:extLst>
          </p:cNvPr>
          <p:cNvSpPr/>
          <p:nvPr/>
        </p:nvSpPr>
        <p:spPr>
          <a:xfrm>
            <a:off x="229413" y="2349000"/>
            <a:ext cx="2262600" cy="646331"/>
          </a:xfrm>
          <a:prstGeom prst="borderCallout2">
            <a:avLst>
              <a:gd name="adj1" fmla="val 64109"/>
              <a:gd name="adj2" fmla="val 103471"/>
              <a:gd name="adj3" fmla="val 73091"/>
              <a:gd name="adj4" fmla="val 121378"/>
              <a:gd name="adj5" fmla="val 148577"/>
              <a:gd name="adj6" fmla="val 15153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Rapport over </a:t>
            </a:r>
            <a:r>
              <a:rPr lang="en-US" sz="1200" dirty="0" err="1">
                <a:solidFill>
                  <a:schemeClr val="tx1"/>
                </a:solidFill>
              </a:rPr>
              <a:t>kvalifiserte</a:t>
            </a:r>
            <a:r>
              <a:rPr lang="en-US" sz="1200" dirty="0">
                <a:solidFill>
                  <a:schemeClr val="tx1"/>
                </a:solidFill>
              </a:rPr>
              <a:t> </a:t>
            </a:r>
            <a:r>
              <a:rPr lang="en-US" sz="1200" dirty="0" err="1">
                <a:solidFill>
                  <a:schemeClr val="tx1"/>
                </a:solidFill>
              </a:rPr>
              <a:t>pr</a:t>
            </a:r>
            <a:r>
              <a:rPr lang="en-US" sz="1200" dirty="0">
                <a:solidFill>
                  <a:schemeClr val="tx1"/>
                </a:solidFill>
              </a:rPr>
              <a:t> </a:t>
            </a:r>
            <a:r>
              <a:rPr lang="en-US" sz="1200" dirty="0" err="1">
                <a:solidFill>
                  <a:schemeClr val="tx1"/>
                </a:solidFill>
              </a:rPr>
              <a:t>kategori</a:t>
            </a:r>
            <a:r>
              <a:rPr lang="en-US" sz="1200" dirty="0">
                <a:solidFill>
                  <a:schemeClr val="tx1"/>
                </a:solidFill>
              </a:rPr>
              <a:t>, med </a:t>
            </a:r>
            <a:r>
              <a:rPr lang="en-US" sz="1200" dirty="0" err="1">
                <a:solidFill>
                  <a:schemeClr val="tx1"/>
                </a:solidFill>
              </a:rPr>
              <a:t>mulighet</a:t>
            </a:r>
            <a:r>
              <a:rPr lang="en-US" sz="1200" dirty="0">
                <a:solidFill>
                  <a:schemeClr val="tx1"/>
                </a:solidFill>
              </a:rPr>
              <a:t> </a:t>
            </a:r>
            <a:r>
              <a:rPr lang="en-US" sz="1200" dirty="0" err="1">
                <a:solidFill>
                  <a:schemeClr val="tx1"/>
                </a:solidFill>
              </a:rPr>
              <a:t>til</a:t>
            </a:r>
            <a:r>
              <a:rPr lang="en-US" sz="1200" dirty="0">
                <a:solidFill>
                  <a:schemeClr val="tx1"/>
                </a:solidFill>
              </a:rPr>
              <a:t> å </a:t>
            </a:r>
            <a:r>
              <a:rPr lang="en-US" sz="1200" dirty="0" err="1">
                <a:solidFill>
                  <a:schemeClr val="tx1"/>
                </a:solidFill>
              </a:rPr>
              <a:t>sende</a:t>
            </a:r>
            <a:r>
              <a:rPr lang="en-US" sz="1200" dirty="0">
                <a:solidFill>
                  <a:schemeClr val="tx1"/>
                </a:solidFill>
              </a:rPr>
              <a:t> </a:t>
            </a:r>
            <a:r>
              <a:rPr lang="en-US" sz="1200" dirty="0" err="1">
                <a:solidFill>
                  <a:schemeClr val="tx1"/>
                </a:solidFill>
              </a:rPr>
              <a:t>oversikt</a:t>
            </a:r>
            <a:r>
              <a:rPr lang="en-US" sz="1200" dirty="0">
                <a:solidFill>
                  <a:schemeClr val="tx1"/>
                </a:solidFill>
              </a:rPr>
              <a:t> (.pdf) </a:t>
            </a:r>
            <a:r>
              <a:rPr lang="en-US" sz="1200" dirty="0" err="1">
                <a:solidFill>
                  <a:schemeClr val="tx1"/>
                </a:solidFill>
              </a:rPr>
              <a:t>til</a:t>
            </a:r>
            <a:r>
              <a:rPr lang="en-US" sz="1200" dirty="0">
                <a:solidFill>
                  <a:schemeClr val="tx1"/>
                </a:solidFill>
              </a:rPr>
              <a:t> pr. E-post</a:t>
            </a:r>
            <a:endParaRPr lang="nb-NO" sz="1200" dirty="0">
              <a:solidFill>
                <a:schemeClr val="tx1"/>
              </a:solidFill>
            </a:endParaRPr>
          </a:p>
        </p:txBody>
      </p:sp>
      <p:sp>
        <p:nvSpPr>
          <p:cNvPr id="11" name="Action Button: Go Home 10">
            <a:hlinkClick r:id="rId3" action="ppaction://hlinksldjump" highlightClick="1"/>
            <a:extLst>
              <a:ext uri="{FF2B5EF4-FFF2-40B4-BE49-F238E27FC236}">
                <a16:creationId xmlns:a16="http://schemas.microsoft.com/office/drawing/2014/main" id="{19225B16-A0CE-4722-879F-BBF37BCA3BE7}"/>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Forward or Next 11">
            <a:hlinkClick r:id="" action="ppaction://hlinkshowjump?jump=nextslide" highlightClick="1"/>
            <a:extLst>
              <a:ext uri="{FF2B5EF4-FFF2-40B4-BE49-F238E27FC236}">
                <a16:creationId xmlns:a16="http://schemas.microsoft.com/office/drawing/2014/main" id="{CF8DB46E-B7C2-42C4-917C-504DAEDD70B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Back or Previous 13">
            <a:hlinkClick r:id="" action="ppaction://hlinkshowjump?jump=previousslide" highlightClick="1"/>
            <a:extLst>
              <a:ext uri="{FF2B5EF4-FFF2-40B4-BE49-F238E27FC236}">
                <a16:creationId xmlns:a16="http://schemas.microsoft.com/office/drawing/2014/main" id="{7CD9F0E8-361F-4D18-B225-FD1BCAA26B85}"/>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60288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descr="Et bilde som inneholder skjermbilde&#10;&#10;Beskrivelse som er generert med svært høy visshet">
            <a:extLst>
              <a:ext uri="{FF2B5EF4-FFF2-40B4-BE49-F238E27FC236}">
                <a16:creationId xmlns:a16="http://schemas.microsoft.com/office/drawing/2014/main" id="{975B11BF-9AEA-45B9-8409-651BC77CAD57}"/>
              </a:ext>
            </a:extLst>
          </p:cNvPr>
          <p:cNvPicPr>
            <a:picLocks noChangeAspect="1"/>
          </p:cNvPicPr>
          <p:nvPr/>
        </p:nvPicPr>
        <p:blipFill>
          <a:blip r:embed="rId2"/>
          <a:stretch>
            <a:fillRect/>
          </a:stretch>
        </p:blipFill>
        <p:spPr>
          <a:xfrm>
            <a:off x="4349880" y="1816881"/>
            <a:ext cx="5400000" cy="3704762"/>
          </a:xfrm>
          <a:prstGeom prst="rect">
            <a:avLst/>
          </a:prstGeom>
        </p:spPr>
      </p:pic>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365125"/>
            <a:ext cx="10515600" cy="723875"/>
          </a:xfrm>
        </p:spPr>
        <p:txBody>
          <a:bodyPr/>
          <a:lstStyle/>
          <a:p>
            <a:r>
              <a:rPr lang="nb-NO" dirty="0"/>
              <a:t>Dagsprogram og landvakter</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8" name="Bildeforklaring: bøyd linje 7">
            <a:extLst>
              <a:ext uri="{FF2B5EF4-FFF2-40B4-BE49-F238E27FC236}">
                <a16:creationId xmlns:a16="http://schemas.microsoft.com/office/drawing/2014/main" id="{6D3579A3-538F-4EE6-A0E8-8AE5A879B02B}"/>
              </a:ext>
            </a:extLst>
          </p:cNvPr>
          <p:cNvSpPr/>
          <p:nvPr/>
        </p:nvSpPr>
        <p:spPr>
          <a:xfrm>
            <a:off x="838200" y="1700893"/>
            <a:ext cx="1914832" cy="818357"/>
          </a:xfrm>
          <a:prstGeom prst="borderCallout2">
            <a:avLst>
              <a:gd name="adj1" fmla="val 52881"/>
              <a:gd name="adj2" fmla="val 100049"/>
              <a:gd name="adj3" fmla="val 55860"/>
              <a:gd name="adj4" fmla="val 116679"/>
              <a:gd name="adj5" fmla="val 169919"/>
              <a:gd name="adj6" fmla="val 182807"/>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Dobbeltklikk</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dato</a:t>
            </a:r>
            <a:r>
              <a:rPr lang="en-US" sz="1200" dirty="0">
                <a:solidFill>
                  <a:schemeClr val="tx1"/>
                </a:solidFill>
              </a:rPr>
              <a:t>/et </a:t>
            </a:r>
            <a:r>
              <a:rPr lang="en-US" sz="1200" dirty="0" err="1">
                <a:solidFill>
                  <a:schemeClr val="tx1"/>
                </a:solidFill>
              </a:rPr>
              <a:t>sted</a:t>
            </a:r>
            <a:r>
              <a:rPr lang="en-US" sz="1200" dirty="0">
                <a:solidFill>
                  <a:schemeClr val="tx1"/>
                </a:solidFill>
              </a:rPr>
              <a:t> i listen for å </a:t>
            </a:r>
            <a:r>
              <a:rPr lang="en-US" sz="1200" dirty="0" err="1">
                <a:solidFill>
                  <a:schemeClr val="tx1"/>
                </a:solidFill>
              </a:rPr>
              <a:t>få</a:t>
            </a:r>
            <a:r>
              <a:rPr lang="en-US" sz="1200" dirty="0">
                <a:solidFill>
                  <a:schemeClr val="tx1"/>
                </a:solidFill>
              </a:rPr>
              <a:t> </a:t>
            </a:r>
            <a:r>
              <a:rPr lang="en-US" sz="1200" dirty="0" err="1">
                <a:solidFill>
                  <a:schemeClr val="tx1"/>
                </a:solidFill>
              </a:rPr>
              <a:t>opp</a:t>
            </a:r>
            <a:r>
              <a:rPr lang="en-US" sz="1200" dirty="0">
                <a:solidFill>
                  <a:schemeClr val="tx1"/>
                </a:solidFill>
              </a:rPr>
              <a:t> </a:t>
            </a:r>
            <a:r>
              <a:rPr lang="en-US" sz="1200" dirty="0" err="1">
                <a:solidFill>
                  <a:schemeClr val="tx1"/>
                </a:solidFill>
              </a:rPr>
              <a:t>skjermbilde</a:t>
            </a:r>
            <a:r>
              <a:rPr lang="en-US" sz="1200" dirty="0">
                <a:solidFill>
                  <a:schemeClr val="tx1"/>
                </a:solidFill>
              </a:rPr>
              <a:t> over </a:t>
            </a:r>
            <a:r>
              <a:rPr lang="en-US" sz="1200" dirty="0" err="1">
                <a:solidFill>
                  <a:schemeClr val="tx1"/>
                </a:solidFill>
              </a:rPr>
              <a:t>detaljer</a:t>
            </a:r>
            <a:r>
              <a:rPr lang="en-US" sz="1200" dirty="0">
                <a:solidFill>
                  <a:schemeClr val="tx1"/>
                </a:solidFill>
              </a:rPr>
              <a:t>.</a:t>
            </a:r>
            <a:endParaRPr lang="nb-NO" sz="1200" dirty="0">
              <a:solidFill>
                <a:schemeClr val="tx1"/>
              </a:solidFill>
            </a:endParaRPr>
          </a:p>
        </p:txBody>
      </p:sp>
      <p:sp>
        <p:nvSpPr>
          <p:cNvPr id="9" name="Bildeforklaring: bøyd linje 7">
            <a:extLst>
              <a:ext uri="{FF2B5EF4-FFF2-40B4-BE49-F238E27FC236}">
                <a16:creationId xmlns:a16="http://schemas.microsoft.com/office/drawing/2014/main" id="{ABECE061-E655-488F-BBF5-A07189A60537}"/>
              </a:ext>
            </a:extLst>
          </p:cNvPr>
          <p:cNvSpPr/>
          <p:nvPr/>
        </p:nvSpPr>
        <p:spPr>
          <a:xfrm>
            <a:off x="9883176" y="3063006"/>
            <a:ext cx="1894419" cy="1159563"/>
          </a:xfrm>
          <a:prstGeom prst="borderCallout2">
            <a:avLst>
              <a:gd name="adj1" fmla="val 29225"/>
              <a:gd name="adj2" fmla="val -8223"/>
              <a:gd name="adj3" fmla="val 51195"/>
              <a:gd name="adj4" fmla="val -38992"/>
              <a:gd name="adj5" fmla="val 197080"/>
              <a:gd name="adj6" fmla="val -10255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slette</a:t>
            </a:r>
            <a:r>
              <a:rPr lang="en-US" sz="1200" dirty="0">
                <a:solidFill>
                  <a:schemeClr val="tx1"/>
                </a:solidFill>
              </a:rPr>
              <a:t> det </a:t>
            </a:r>
            <a:r>
              <a:rPr lang="en-US" sz="1200" dirty="0" err="1">
                <a:solidFill>
                  <a:schemeClr val="tx1"/>
                </a:solidFill>
              </a:rPr>
              <a:t>arrangementet</a:t>
            </a:r>
            <a:r>
              <a:rPr lang="en-US" sz="1200" dirty="0">
                <a:solidFill>
                  <a:schemeClr val="tx1"/>
                </a:solidFill>
              </a:rPr>
              <a:t> du har </a:t>
            </a:r>
            <a:r>
              <a:rPr lang="en-US" sz="1200" dirty="0" err="1">
                <a:solidFill>
                  <a:schemeClr val="tx1"/>
                </a:solidFill>
              </a:rPr>
              <a:t>valgt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alle</a:t>
            </a:r>
            <a:r>
              <a:rPr lang="en-US" sz="1200" dirty="0">
                <a:solidFill>
                  <a:schemeClr val="tx1"/>
                </a:solidFill>
              </a:rPr>
              <a:t> </a:t>
            </a:r>
            <a:r>
              <a:rPr lang="en-US" sz="1200" dirty="0" err="1">
                <a:solidFill>
                  <a:schemeClr val="tx1"/>
                </a:solidFill>
              </a:rPr>
              <a:t>tilhørende</a:t>
            </a:r>
            <a:r>
              <a:rPr lang="en-US" sz="1200" dirty="0">
                <a:solidFill>
                  <a:schemeClr val="tx1"/>
                </a:solidFill>
              </a:rPr>
              <a:t> </a:t>
            </a:r>
            <a:r>
              <a:rPr lang="en-US" sz="1200" dirty="0" err="1">
                <a:solidFill>
                  <a:schemeClr val="tx1"/>
                </a:solidFill>
              </a:rPr>
              <a:t>opplysninger</a:t>
            </a:r>
            <a:r>
              <a:rPr lang="en-US" sz="1200" dirty="0">
                <a:solidFill>
                  <a:schemeClr val="tx1"/>
                </a:solidFill>
              </a:rPr>
              <a:t>. </a:t>
            </a:r>
          </a:p>
        </p:txBody>
      </p:sp>
      <p:sp>
        <p:nvSpPr>
          <p:cNvPr id="14" name="Bildeforklaring: bøyd linje 13">
            <a:extLst>
              <a:ext uri="{FF2B5EF4-FFF2-40B4-BE49-F238E27FC236}">
                <a16:creationId xmlns:a16="http://schemas.microsoft.com/office/drawing/2014/main" id="{8A5FB796-AABF-4ED3-A17A-6A9EF7CE22C1}"/>
              </a:ext>
            </a:extLst>
          </p:cNvPr>
          <p:cNvSpPr/>
          <p:nvPr/>
        </p:nvSpPr>
        <p:spPr>
          <a:xfrm>
            <a:off x="838199" y="3313496"/>
            <a:ext cx="1914832" cy="818357"/>
          </a:xfrm>
          <a:prstGeom prst="borderCallout2">
            <a:avLst>
              <a:gd name="adj1" fmla="val 54371"/>
              <a:gd name="adj2" fmla="val 100026"/>
              <a:gd name="adj3" fmla="val 57350"/>
              <a:gd name="adj4" fmla="val 125561"/>
              <a:gd name="adj5" fmla="val 245899"/>
              <a:gd name="adj6" fmla="val 20565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Hvis</a:t>
            </a:r>
            <a:r>
              <a:rPr lang="en-US" sz="1200" dirty="0">
                <a:solidFill>
                  <a:schemeClr val="tx1"/>
                </a:solidFill>
              </a:rPr>
              <a:t> du </a:t>
            </a:r>
            <a:r>
              <a:rPr lang="en-US" sz="1200" dirty="0" err="1">
                <a:solidFill>
                  <a:schemeClr val="tx1"/>
                </a:solidFill>
              </a:rPr>
              <a:t>trykker</a:t>
            </a:r>
            <a:r>
              <a:rPr lang="en-US" sz="1200" dirty="0">
                <a:solidFill>
                  <a:schemeClr val="tx1"/>
                </a:solidFill>
              </a:rPr>
              <a:t> de "</a:t>
            </a:r>
            <a:r>
              <a:rPr lang="en-US" sz="1200" dirty="0" err="1">
                <a:solidFill>
                  <a:schemeClr val="tx1"/>
                </a:solidFill>
              </a:rPr>
              <a:t>Nytt</a:t>
            </a:r>
            <a:r>
              <a:rPr lang="en-US" sz="1200" dirty="0">
                <a:solidFill>
                  <a:schemeClr val="tx1"/>
                </a:solidFill>
              </a:rPr>
              <a:t> program" </a:t>
            </a:r>
            <a:r>
              <a:rPr lang="en-US" sz="1200" dirty="0" err="1">
                <a:solidFill>
                  <a:schemeClr val="tx1"/>
                </a:solidFill>
              </a:rPr>
              <a:t>får</a:t>
            </a:r>
            <a:r>
              <a:rPr lang="en-US" sz="1200" dirty="0">
                <a:solidFill>
                  <a:schemeClr val="tx1"/>
                </a:solidFill>
              </a:rPr>
              <a:t> du </a:t>
            </a:r>
            <a:r>
              <a:rPr lang="en-US" sz="1200" dirty="0" err="1">
                <a:solidFill>
                  <a:schemeClr val="tx1"/>
                </a:solidFill>
              </a:rPr>
              <a:t>opp</a:t>
            </a:r>
            <a:r>
              <a:rPr lang="en-US" sz="1200" dirty="0">
                <a:solidFill>
                  <a:schemeClr val="tx1"/>
                </a:solidFill>
              </a:rPr>
              <a:t> </a:t>
            </a:r>
            <a:r>
              <a:rPr lang="en-US" sz="1200" dirty="0" err="1">
                <a:solidFill>
                  <a:schemeClr val="tx1"/>
                </a:solidFill>
              </a:rPr>
              <a:t>følgende</a:t>
            </a:r>
            <a:r>
              <a:rPr lang="en-US" sz="1200" dirty="0">
                <a:solidFill>
                  <a:schemeClr val="tx1"/>
                </a:solidFill>
              </a:rPr>
              <a:t> </a:t>
            </a:r>
            <a:r>
              <a:rPr lang="en-US" sz="1200" dirty="0" err="1">
                <a:solidFill>
                  <a:schemeClr val="tx1"/>
                </a:solidFill>
              </a:rPr>
              <a:t>varsel</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spørsmål</a:t>
            </a:r>
            <a:r>
              <a:rPr lang="en-US" sz="1200" dirty="0">
                <a:solidFill>
                  <a:schemeClr val="tx1"/>
                </a:solidFill>
              </a:rPr>
              <a:t>:</a:t>
            </a:r>
            <a:endParaRPr lang="nb-NO" sz="1200" dirty="0">
              <a:solidFill>
                <a:schemeClr val="tx1"/>
              </a:solidFill>
            </a:endParaRPr>
          </a:p>
        </p:txBody>
      </p: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pic>
        <p:nvPicPr>
          <p:cNvPr id="12" name="Bilde 11" descr="Et bilde som inneholder skjermbilde&#10;&#10;Beskrivelse som er generert med svært høy visshet">
            <a:extLst>
              <a:ext uri="{FF2B5EF4-FFF2-40B4-BE49-F238E27FC236}">
                <a16:creationId xmlns:a16="http://schemas.microsoft.com/office/drawing/2014/main" id="{F34AA2A6-C4B5-4BBA-847A-B7A67E42D342}"/>
              </a:ext>
            </a:extLst>
          </p:cNvPr>
          <p:cNvPicPr>
            <a:picLocks noChangeAspect="1"/>
          </p:cNvPicPr>
          <p:nvPr/>
        </p:nvPicPr>
        <p:blipFill>
          <a:blip r:embed="rId3"/>
          <a:stretch>
            <a:fillRect/>
          </a:stretch>
        </p:blipFill>
        <p:spPr>
          <a:xfrm>
            <a:off x="189299" y="4854882"/>
            <a:ext cx="3657143" cy="1695238"/>
          </a:xfrm>
          <a:prstGeom prst="rect">
            <a:avLst/>
          </a:prstGeom>
        </p:spPr>
      </p:pic>
      <p:sp>
        <p:nvSpPr>
          <p:cNvPr id="15" name="Action Button: Go Home 14">
            <a:hlinkClick r:id="rId4" action="ppaction://hlinksldjump" highlightClick="1"/>
            <a:extLst>
              <a:ext uri="{FF2B5EF4-FFF2-40B4-BE49-F238E27FC236}">
                <a16:creationId xmlns:a16="http://schemas.microsoft.com/office/drawing/2014/main" id="{2803F299-FBC6-4E8A-A0CA-29B9B94CDB57}"/>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F94EA177-4352-40BC-92F3-B16F499F2E75}"/>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Back or Previous 16">
            <a:hlinkClick r:id="" action="ppaction://hlinkshowjump?jump=previousslide" highlightClick="1"/>
            <a:extLst>
              <a:ext uri="{FF2B5EF4-FFF2-40B4-BE49-F238E27FC236}">
                <a16:creationId xmlns:a16="http://schemas.microsoft.com/office/drawing/2014/main" id="{EFD4260B-A910-4868-852D-AD9A6500C849}"/>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6" name="Straight Arrow Connector 5">
            <a:extLst>
              <a:ext uri="{FF2B5EF4-FFF2-40B4-BE49-F238E27FC236}">
                <a16:creationId xmlns:a16="http://schemas.microsoft.com/office/drawing/2014/main" id="{822FDD27-104C-4F20-9690-2204A613766C}"/>
              </a:ext>
            </a:extLst>
          </p:cNvPr>
          <p:cNvCxnSpPr/>
          <p:nvPr/>
        </p:nvCxnSpPr>
        <p:spPr>
          <a:xfrm>
            <a:off x="2316000" y="4131853"/>
            <a:ext cx="0" cy="723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1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e 5" descr="Et bilde som inneholder skjermbilde&#10;&#10;Beskrivelse som er generert med svært høy visshet">
            <a:extLst>
              <a:ext uri="{FF2B5EF4-FFF2-40B4-BE49-F238E27FC236}">
                <a16:creationId xmlns:a16="http://schemas.microsoft.com/office/drawing/2014/main" id="{E333402E-511C-4357-89EA-BDDD19375543}"/>
              </a:ext>
            </a:extLst>
          </p:cNvPr>
          <p:cNvPicPr>
            <a:picLocks noChangeAspect="1"/>
          </p:cNvPicPr>
          <p:nvPr/>
        </p:nvPicPr>
        <p:blipFill>
          <a:blip r:embed="rId2"/>
          <a:stretch>
            <a:fillRect/>
          </a:stretch>
        </p:blipFill>
        <p:spPr>
          <a:xfrm>
            <a:off x="2919676" y="1063220"/>
            <a:ext cx="8956060" cy="4885780"/>
          </a:xfrm>
          <a:prstGeom prst="rect">
            <a:avLst/>
          </a:prstGeom>
        </p:spPr>
      </p:pic>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365125"/>
            <a:ext cx="10515600" cy="723875"/>
          </a:xfrm>
        </p:spPr>
        <p:txBody>
          <a:bodyPr/>
          <a:lstStyle/>
          <a:p>
            <a:r>
              <a:rPr lang="nb-NO" dirty="0"/>
              <a:t>Dagsprogram og landvakter</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8" name="Bildeforklaring: bøyd linje 7">
            <a:extLst>
              <a:ext uri="{FF2B5EF4-FFF2-40B4-BE49-F238E27FC236}">
                <a16:creationId xmlns:a16="http://schemas.microsoft.com/office/drawing/2014/main" id="{6D3579A3-538F-4EE6-A0E8-8AE5A879B02B}"/>
              </a:ext>
            </a:extLst>
          </p:cNvPr>
          <p:cNvSpPr/>
          <p:nvPr/>
        </p:nvSpPr>
        <p:spPr>
          <a:xfrm>
            <a:off x="336000" y="2978068"/>
            <a:ext cx="1986214" cy="571198"/>
          </a:xfrm>
          <a:prstGeom prst="borderCallout2">
            <a:avLst>
              <a:gd name="adj1" fmla="val 52911"/>
              <a:gd name="adj2" fmla="val 103848"/>
              <a:gd name="adj3" fmla="val 46025"/>
              <a:gd name="adj4" fmla="val 117853"/>
              <a:gd name="adj5" fmla="val -204104"/>
              <a:gd name="adj6" fmla="val 37964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setter du </a:t>
            </a:r>
            <a:r>
              <a:rPr lang="en-US" sz="1200" dirty="0" err="1">
                <a:solidFill>
                  <a:schemeClr val="tx1"/>
                </a:solidFill>
              </a:rPr>
              <a:t>når</a:t>
            </a:r>
            <a:r>
              <a:rPr lang="en-US" sz="1200" dirty="0">
                <a:solidFill>
                  <a:schemeClr val="tx1"/>
                </a:solidFill>
              </a:rPr>
              <a:t> </a:t>
            </a:r>
            <a:r>
              <a:rPr lang="en-US" sz="1200" dirty="0" err="1">
                <a:solidFill>
                  <a:schemeClr val="tx1"/>
                </a:solidFill>
              </a:rPr>
              <a:t>vaktgåing</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starte</a:t>
            </a:r>
            <a:r>
              <a:rPr lang="en-US" sz="1200" dirty="0">
                <a:solidFill>
                  <a:schemeClr val="tx1"/>
                </a:solidFill>
              </a:rPr>
              <a:t>, </a:t>
            </a:r>
            <a:r>
              <a:rPr lang="en-US" sz="1200" dirty="0" err="1">
                <a:solidFill>
                  <a:schemeClr val="tx1"/>
                </a:solidFill>
              </a:rPr>
              <a:t>hvor</a:t>
            </a:r>
            <a:r>
              <a:rPr lang="en-US" sz="1200" dirty="0">
                <a:solidFill>
                  <a:schemeClr val="tx1"/>
                </a:solidFill>
              </a:rPr>
              <a:t> </a:t>
            </a:r>
            <a:r>
              <a:rPr lang="en-US" sz="1200" dirty="0" err="1">
                <a:solidFill>
                  <a:schemeClr val="tx1"/>
                </a:solidFill>
              </a:rPr>
              <a:t>lenge</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hver</a:t>
            </a:r>
            <a:r>
              <a:rPr lang="en-US" sz="1200" dirty="0">
                <a:solidFill>
                  <a:schemeClr val="tx1"/>
                </a:solidFill>
              </a:rPr>
              <a:t> </a:t>
            </a:r>
            <a:r>
              <a:rPr lang="en-US" sz="1200" dirty="0" err="1">
                <a:solidFill>
                  <a:schemeClr val="tx1"/>
                </a:solidFill>
              </a:rPr>
              <a:t>vakts</a:t>
            </a:r>
            <a:r>
              <a:rPr lang="en-US" sz="1200" dirty="0">
                <a:solidFill>
                  <a:schemeClr val="tx1"/>
                </a:solidFill>
              </a:rPr>
              <a:t> </a:t>
            </a:r>
            <a:r>
              <a:rPr lang="en-US" sz="1200" dirty="0" err="1">
                <a:solidFill>
                  <a:schemeClr val="tx1"/>
                </a:solidFill>
              </a:rPr>
              <a:t>varighet</a:t>
            </a:r>
            <a:r>
              <a:rPr lang="en-US" sz="1200" dirty="0">
                <a:solidFill>
                  <a:schemeClr val="tx1"/>
                </a:solidFill>
              </a:rPr>
              <a:t> (interval)</a:t>
            </a:r>
            <a:endParaRPr lang="nb-NO" sz="1200" dirty="0">
              <a:solidFill>
                <a:schemeClr val="tx1"/>
              </a:solidFill>
            </a:endParaRPr>
          </a:p>
        </p:txBody>
      </p:sp>
      <p:sp>
        <p:nvSpPr>
          <p:cNvPr id="9" name="Bildeforklaring: bøyd linje 7">
            <a:extLst>
              <a:ext uri="{FF2B5EF4-FFF2-40B4-BE49-F238E27FC236}">
                <a16:creationId xmlns:a16="http://schemas.microsoft.com/office/drawing/2014/main" id="{ABECE061-E655-488F-BBF5-A07189A60537}"/>
              </a:ext>
            </a:extLst>
          </p:cNvPr>
          <p:cNvSpPr/>
          <p:nvPr/>
        </p:nvSpPr>
        <p:spPr>
          <a:xfrm>
            <a:off x="9032831" y="4211166"/>
            <a:ext cx="2583297" cy="1080000"/>
          </a:xfrm>
          <a:prstGeom prst="borderCallout2">
            <a:avLst>
              <a:gd name="adj1" fmla="val 56359"/>
              <a:gd name="adj2" fmla="val -230"/>
              <a:gd name="adj3" fmla="val 67495"/>
              <a:gd name="adj4" fmla="val -12730"/>
              <a:gd name="adj5" fmla="val 109558"/>
              <a:gd name="adj6" fmla="val -14703"/>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lage</a:t>
            </a:r>
            <a:r>
              <a:rPr lang="en-US" sz="1200" dirty="0">
                <a:solidFill>
                  <a:schemeClr val="tx1"/>
                </a:solidFill>
              </a:rPr>
              <a:t> </a:t>
            </a:r>
            <a:r>
              <a:rPr lang="en-US" sz="1200" dirty="0" err="1">
                <a:solidFill>
                  <a:schemeClr val="tx1"/>
                </a:solidFill>
              </a:rPr>
              <a:t>en</a:t>
            </a:r>
            <a:r>
              <a:rPr lang="en-US" sz="1200" dirty="0">
                <a:solidFill>
                  <a:schemeClr val="tx1"/>
                </a:solidFill>
              </a:rPr>
              <a:t> "tom" </a:t>
            </a:r>
            <a:r>
              <a:rPr lang="en-US" sz="1200" dirty="0" err="1">
                <a:solidFill>
                  <a:schemeClr val="tx1"/>
                </a:solidFill>
              </a:rPr>
              <a:t>vaktliste</a:t>
            </a:r>
            <a:r>
              <a:rPr lang="en-US" sz="1200" dirty="0">
                <a:solidFill>
                  <a:schemeClr val="tx1"/>
                </a:solidFill>
              </a:rPr>
              <a:t>, </a:t>
            </a:r>
            <a:r>
              <a:rPr lang="en-US" sz="1200" dirty="0" err="1">
                <a:solidFill>
                  <a:schemeClr val="tx1"/>
                </a:solidFill>
              </a:rPr>
              <a:t>dvs</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vaktliste</a:t>
            </a:r>
            <a:r>
              <a:rPr lang="en-US" sz="1200" dirty="0">
                <a:solidFill>
                  <a:schemeClr val="tx1"/>
                </a:solidFill>
              </a:rPr>
              <a:t> med </a:t>
            </a:r>
            <a:r>
              <a:rPr lang="en-US" sz="1200" dirty="0" err="1">
                <a:solidFill>
                  <a:schemeClr val="tx1"/>
                </a:solidFill>
              </a:rPr>
              <a:t>angitte</a:t>
            </a:r>
            <a:r>
              <a:rPr lang="en-US" sz="1200" dirty="0">
                <a:solidFill>
                  <a:schemeClr val="tx1"/>
                </a:solidFill>
              </a:rPr>
              <a:t> </a:t>
            </a:r>
            <a:r>
              <a:rPr lang="en-US" sz="1200" dirty="0" err="1">
                <a:solidFill>
                  <a:schemeClr val="tx1"/>
                </a:solidFill>
              </a:rPr>
              <a:t>tider</a:t>
            </a:r>
            <a:r>
              <a:rPr lang="en-US" sz="1200" dirty="0">
                <a:solidFill>
                  <a:schemeClr val="tx1"/>
                </a:solidFill>
              </a:rPr>
              <a:t>, men </a:t>
            </a:r>
            <a:r>
              <a:rPr lang="en-US" sz="1200" dirty="0" err="1">
                <a:solidFill>
                  <a:schemeClr val="tx1"/>
                </a:solidFill>
              </a:rPr>
              <a:t>uten</a:t>
            </a:r>
            <a:r>
              <a:rPr lang="en-US" sz="1200" dirty="0">
                <a:solidFill>
                  <a:schemeClr val="tx1"/>
                </a:solidFill>
              </a:rPr>
              <a:t> </a:t>
            </a:r>
            <a:r>
              <a:rPr lang="en-US" sz="1200" dirty="0" err="1">
                <a:solidFill>
                  <a:schemeClr val="tx1"/>
                </a:solidFill>
              </a:rPr>
              <a:t>navn</a:t>
            </a:r>
            <a:r>
              <a:rPr lang="en-US" sz="1200" dirty="0">
                <a:solidFill>
                  <a:schemeClr val="tx1"/>
                </a:solidFill>
              </a:rPr>
              <a:t>. </a:t>
            </a:r>
            <a:r>
              <a:rPr lang="en-US" sz="1200" dirty="0" err="1">
                <a:solidFill>
                  <a:schemeClr val="tx1"/>
                </a:solidFill>
              </a:rPr>
              <a:t>Intervallene</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bestemt</a:t>
            </a:r>
            <a:r>
              <a:rPr lang="en-US" sz="1200" dirty="0">
                <a:solidFill>
                  <a:schemeClr val="tx1"/>
                </a:solidFill>
              </a:rPr>
              <a:t> av det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som</a:t>
            </a:r>
            <a:r>
              <a:rPr lang="en-US" sz="1200" dirty="0">
                <a:solidFill>
                  <a:schemeClr val="tx1"/>
                </a:solidFill>
              </a:rPr>
              <a:t> start/</a:t>
            </a:r>
            <a:r>
              <a:rPr lang="en-US" sz="1200" dirty="0" err="1">
                <a:solidFill>
                  <a:schemeClr val="tx1"/>
                </a:solidFill>
              </a:rPr>
              <a:t>varighet</a:t>
            </a:r>
            <a:r>
              <a:rPr lang="en-US" sz="1200" dirty="0">
                <a:solidFill>
                  <a:schemeClr val="tx1"/>
                </a:solidFill>
              </a:rPr>
              <a:t>/interval over</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B5F0548B-02F4-47D0-B331-F539CB7CB693}"/>
              </a:ext>
            </a:extLst>
          </p:cNvPr>
          <p:cNvSpPr/>
          <p:nvPr/>
        </p:nvSpPr>
        <p:spPr>
          <a:xfrm>
            <a:off x="156000" y="1126457"/>
            <a:ext cx="2583297" cy="571198"/>
          </a:xfrm>
          <a:prstGeom prst="borderCallout2">
            <a:avLst>
              <a:gd name="adj1" fmla="val 58332"/>
              <a:gd name="adj2" fmla="val 100947"/>
              <a:gd name="adj3" fmla="val 68649"/>
              <a:gd name="adj4" fmla="val 115535"/>
              <a:gd name="adj5" fmla="val 120142"/>
              <a:gd name="adj6" fmla="val 14599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sette</a:t>
            </a:r>
            <a:r>
              <a:rPr lang="en-US" sz="1200" dirty="0">
                <a:solidFill>
                  <a:schemeClr val="tx1"/>
                </a:solidFill>
              </a:rPr>
              <a:t> </a:t>
            </a:r>
            <a:r>
              <a:rPr lang="en-US" sz="1200" dirty="0" err="1">
                <a:solidFill>
                  <a:schemeClr val="tx1"/>
                </a:solidFill>
              </a:rPr>
              <a:t>tid</a:t>
            </a:r>
            <a:r>
              <a:rPr lang="en-US" sz="1200" dirty="0">
                <a:solidFill>
                  <a:schemeClr val="tx1"/>
                </a:solidFill>
              </a:rPr>
              <a:t>, </a:t>
            </a:r>
            <a:r>
              <a:rPr lang="en-US" sz="1200" dirty="0" err="1">
                <a:solidFill>
                  <a:schemeClr val="tx1"/>
                </a:solidFill>
              </a:rPr>
              <a:t>sted</a:t>
            </a:r>
            <a:r>
              <a:rPr lang="en-US" sz="1200" dirty="0">
                <a:solidFill>
                  <a:schemeClr val="tx1"/>
                </a:solidFill>
              </a:rPr>
              <a:t>, </a:t>
            </a:r>
            <a:r>
              <a:rPr lang="en-US" sz="1200" dirty="0" err="1">
                <a:solidFill>
                  <a:schemeClr val="tx1"/>
                </a:solidFill>
              </a:rPr>
              <a:t>vaktskvarter</a:t>
            </a:r>
            <a:r>
              <a:rPr lang="en-US" sz="1200" dirty="0">
                <a:solidFill>
                  <a:schemeClr val="tx1"/>
                </a:solidFill>
              </a:rPr>
              <a:t> (</a:t>
            </a:r>
            <a:r>
              <a:rPr lang="en-US" sz="1200" dirty="0" err="1">
                <a:solidFill>
                  <a:schemeClr val="tx1"/>
                </a:solidFill>
              </a:rPr>
              <a:t>hvis</a:t>
            </a:r>
            <a:r>
              <a:rPr lang="en-US" sz="1200" dirty="0">
                <a:solidFill>
                  <a:schemeClr val="tx1"/>
                </a:solidFill>
              </a:rPr>
              <a:t> relevant) </a:t>
            </a:r>
            <a:r>
              <a:rPr lang="en-US" sz="1200" dirty="0" err="1">
                <a:solidFill>
                  <a:schemeClr val="tx1"/>
                </a:solidFill>
              </a:rPr>
              <a:t>og</a:t>
            </a:r>
            <a:r>
              <a:rPr lang="en-US" sz="1200" dirty="0">
                <a:solidFill>
                  <a:schemeClr val="tx1"/>
                </a:solidFill>
              </a:rPr>
              <a:t> </a:t>
            </a:r>
            <a:r>
              <a:rPr lang="en-US" sz="1200" dirty="0" err="1">
                <a:solidFill>
                  <a:schemeClr val="tx1"/>
                </a:solidFill>
              </a:rPr>
              <a:t>vaktsjef</a:t>
            </a:r>
            <a:r>
              <a:rPr lang="en-US" sz="1200" dirty="0">
                <a:solidFill>
                  <a:schemeClr val="tx1"/>
                </a:solidFill>
              </a:rPr>
              <a:t> </a:t>
            </a:r>
            <a:endParaRPr lang="nb-NO" sz="1200" dirty="0">
              <a:solidFill>
                <a:schemeClr val="tx1"/>
              </a:solidFill>
            </a:endParaRPr>
          </a:p>
        </p:txBody>
      </p:sp>
      <p:sp>
        <p:nvSpPr>
          <p:cNvPr id="14" name="Bildeforklaring: bøyd linje 13">
            <a:extLst>
              <a:ext uri="{FF2B5EF4-FFF2-40B4-BE49-F238E27FC236}">
                <a16:creationId xmlns:a16="http://schemas.microsoft.com/office/drawing/2014/main" id="{8A5FB796-AABF-4ED3-A17A-6A9EF7CE22C1}"/>
              </a:ext>
            </a:extLst>
          </p:cNvPr>
          <p:cNvSpPr/>
          <p:nvPr/>
        </p:nvSpPr>
        <p:spPr>
          <a:xfrm>
            <a:off x="344208" y="4341988"/>
            <a:ext cx="1986214" cy="818357"/>
          </a:xfrm>
          <a:prstGeom prst="borderCallout2">
            <a:avLst>
              <a:gd name="adj1" fmla="val 48556"/>
              <a:gd name="adj2" fmla="val 99888"/>
              <a:gd name="adj3" fmla="val 59368"/>
              <a:gd name="adj4" fmla="val 129238"/>
              <a:gd name="adj5" fmla="val 138248"/>
              <a:gd name="adj6" fmla="val 24505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t>
            </a:r>
            <a:r>
              <a:rPr lang="en-US" sz="1200" dirty="0" err="1">
                <a:solidFill>
                  <a:schemeClr val="tx1"/>
                </a:solidFill>
              </a:rPr>
              <a:t>kan</a:t>
            </a:r>
            <a:r>
              <a:rPr lang="en-US" sz="1200" dirty="0">
                <a:solidFill>
                  <a:schemeClr val="tx1"/>
                </a:solidFill>
              </a:rPr>
              <a:t> du </a:t>
            </a:r>
            <a:r>
              <a:rPr lang="en-US" sz="1200" dirty="0" err="1">
                <a:solidFill>
                  <a:schemeClr val="tx1"/>
                </a:solidFill>
              </a:rPr>
              <a:t>legge</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ny</a:t>
            </a:r>
            <a:r>
              <a:rPr lang="en-US" sz="1200" dirty="0">
                <a:solidFill>
                  <a:schemeClr val="tx1"/>
                </a:solidFill>
              </a:rPr>
              <a:t> </a:t>
            </a:r>
            <a:r>
              <a:rPr lang="en-US" sz="1200" dirty="0" err="1">
                <a:solidFill>
                  <a:schemeClr val="tx1"/>
                </a:solidFill>
              </a:rPr>
              <a:t>aktivitet</a:t>
            </a:r>
            <a:endParaRPr lang="nb-NO" sz="1200" dirty="0">
              <a:solidFill>
                <a:schemeClr val="tx1"/>
              </a:solidFill>
            </a:endParaRPr>
          </a:p>
        </p:txBody>
      </p: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1" name="Action Button: Go Home 10">
            <a:hlinkClick r:id="rId3" action="ppaction://hlinksldjump" highlightClick="1"/>
            <a:extLst>
              <a:ext uri="{FF2B5EF4-FFF2-40B4-BE49-F238E27FC236}">
                <a16:creationId xmlns:a16="http://schemas.microsoft.com/office/drawing/2014/main" id="{8934C4B8-604C-4454-BC83-45B3CCD3D0D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Forward or Next 11">
            <a:hlinkClick r:id="" action="ppaction://hlinkshowjump?jump=nextslide" highlightClick="1"/>
            <a:extLst>
              <a:ext uri="{FF2B5EF4-FFF2-40B4-BE49-F238E27FC236}">
                <a16:creationId xmlns:a16="http://schemas.microsoft.com/office/drawing/2014/main" id="{1C947FA9-38C4-4AD6-B2A8-8C6E73498789}"/>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92660EBB-A658-4A9B-9C21-9C5B1B2C3FC3}"/>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Bildeforklaring: bøyd linje 7">
            <a:extLst>
              <a:ext uri="{FF2B5EF4-FFF2-40B4-BE49-F238E27FC236}">
                <a16:creationId xmlns:a16="http://schemas.microsoft.com/office/drawing/2014/main" id="{76F83C1C-B6CC-43A1-B08C-E86D7AF3FB59}"/>
              </a:ext>
            </a:extLst>
          </p:cNvPr>
          <p:cNvSpPr/>
          <p:nvPr/>
        </p:nvSpPr>
        <p:spPr>
          <a:xfrm>
            <a:off x="5822345" y="4211166"/>
            <a:ext cx="2583297" cy="1080000"/>
          </a:xfrm>
          <a:prstGeom prst="borderCallout2">
            <a:avLst>
              <a:gd name="adj1" fmla="val 50897"/>
              <a:gd name="adj2" fmla="val 100631"/>
              <a:gd name="adj3" fmla="val 43825"/>
              <a:gd name="adj4" fmla="val 110968"/>
              <a:gd name="adj5" fmla="val -77073"/>
              <a:gd name="adj6" fmla="val 14096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Her </a:t>
            </a:r>
            <a:r>
              <a:rPr lang="en-US" sz="1200" dirty="0" err="1">
                <a:solidFill>
                  <a:schemeClr val="tx1"/>
                </a:solidFill>
              </a:rPr>
              <a:t>kan</a:t>
            </a:r>
            <a:r>
              <a:rPr lang="en-US" sz="1200" dirty="0">
                <a:solidFill>
                  <a:schemeClr val="tx1"/>
                </a:solidFill>
              </a:rPr>
              <a:t> </a:t>
            </a:r>
            <a:r>
              <a:rPr lang="en-US" sz="1200" dirty="0" err="1">
                <a:solidFill>
                  <a:schemeClr val="tx1"/>
                </a:solidFill>
              </a:rPr>
              <a:t>velge</a:t>
            </a:r>
            <a:r>
              <a:rPr lang="en-US" sz="1200" dirty="0">
                <a:solidFill>
                  <a:schemeClr val="tx1"/>
                </a:solidFill>
              </a:rPr>
              <a:t> </a:t>
            </a:r>
            <a:r>
              <a:rPr lang="en-US" sz="1200" dirty="0" err="1">
                <a:solidFill>
                  <a:schemeClr val="tx1"/>
                </a:solidFill>
              </a:rPr>
              <a:t>navn</a:t>
            </a:r>
            <a:r>
              <a:rPr lang="en-US" sz="1200" dirty="0">
                <a:solidFill>
                  <a:schemeClr val="tx1"/>
                </a:solidFill>
              </a:rPr>
              <a:t> </a:t>
            </a:r>
            <a:r>
              <a:rPr lang="en-US" sz="1200" dirty="0" err="1">
                <a:solidFill>
                  <a:schemeClr val="tx1"/>
                </a:solidFill>
              </a:rPr>
              <a:t>fra</a:t>
            </a:r>
            <a:r>
              <a:rPr lang="en-US" sz="1200" dirty="0">
                <a:solidFill>
                  <a:schemeClr val="tx1"/>
                </a:solidFill>
              </a:rPr>
              <a:t> </a:t>
            </a:r>
            <a:r>
              <a:rPr lang="en-US" sz="1200" dirty="0" err="1">
                <a:solidFill>
                  <a:schemeClr val="tx1"/>
                </a:solidFill>
              </a:rPr>
              <a:t>påmeldingslisten</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selve</a:t>
            </a:r>
            <a:r>
              <a:rPr lang="en-US" sz="1200" dirty="0">
                <a:solidFill>
                  <a:schemeClr val="tx1"/>
                </a:solidFill>
              </a:rPr>
              <a:t> </a:t>
            </a:r>
            <a:r>
              <a:rPr lang="en-US" sz="1200" dirty="0" err="1">
                <a:solidFill>
                  <a:schemeClr val="tx1"/>
                </a:solidFill>
              </a:rPr>
              <a:t>arrangementet</a:t>
            </a:r>
            <a:r>
              <a:rPr lang="en-US" sz="1200" dirty="0">
                <a:solidFill>
                  <a:schemeClr val="tx1"/>
                </a:solidFill>
              </a:rPr>
              <a:t>, </a:t>
            </a:r>
            <a:r>
              <a:rPr lang="en-US" sz="1200" dirty="0" err="1">
                <a:solidFill>
                  <a:schemeClr val="tx1"/>
                </a:solidFill>
              </a:rPr>
              <a:t>og</a:t>
            </a:r>
            <a:r>
              <a:rPr lang="en-US" sz="1200" dirty="0">
                <a:solidFill>
                  <a:schemeClr val="tx1"/>
                </a:solidFill>
              </a:rPr>
              <a:t> det </a:t>
            </a:r>
            <a:r>
              <a:rPr lang="en-US" sz="1200" dirty="0" err="1">
                <a:solidFill>
                  <a:schemeClr val="tx1"/>
                </a:solidFill>
              </a:rPr>
              <a:t>vaktskvarteret</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øverst</a:t>
            </a:r>
            <a:r>
              <a:rPr lang="en-US" sz="1200" dirty="0">
                <a:solidFill>
                  <a:schemeClr val="tx1"/>
                </a:solidFill>
              </a:rPr>
              <a:t>).</a:t>
            </a:r>
            <a:endParaRPr lang="nb-NO" sz="1200" dirty="0">
              <a:solidFill>
                <a:schemeClr val="tx1"/>
              </a:solidFill>
            </a:endParaRPr>
          </a:p>
        </p:txBody>
      </p:sp>
    </p:spTree>
    <p:extLst>
      <p:ext uri="{BB962C8B-B14F-4D97-AF65-F5344CB8AC3E}">
        <p14:creationId xmlns:p14="http://schemas.microsoft.com/office/powerpoint/2010/main" val="321114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C1798DE-B4E2-4AF3-8E56-697E328C56DB}"/>
              </a:ext>
            </a:extLst>
          </p:cNvPr>
          <p:cNvPicPr>
            <a:picLocks noChangeAspect="1"/>
          </p:cNvPicPr>
          <p:nvPr/>
        </p:nvPicPr>
        <p:blipFill>
          <a:blip r:embed="rId2"/>
          <a:stretch>
            <a:fillRect/>
          </a:stretch>
        </p:blipFill>
        <p:spPr>
          <a:xfrm>
            <a:off x="3610029" y="1464890"/>
            <a:ext cx="4515975" cy="4174808"/>
          </a:xfrm>
          <a:prstGeom prst="rect">
            <a:avLst/>
          </a:prstGeom>
        </p:spPr>
      </p:pic>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185809"/>
            <a:ext cx="10515600" cy="723875"/>
          </a:xfrm>
        </p:spPr>
        <p:txBody>
          <a:bodyPr>
            <a:normAutofit/>
          </a:bodyPr>
          <a:lstStyle/>
          <a:p>
            <a:r>
              <a:rPr lang="nb-NO" dirty="0"/>
              <a:t>Programmerte dugnader </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8" name="Bildeforklaring: bøyd linje 7">
            <a:extLst>
              <a:ext uri="{FF2B5EF4-FFF2-40B4-BE49-F238E27FC236}">
                <a16:creationId xmlns:a16="http://schemas.microsoft.com/office/drawing/2014/main" id="{6D3579A3-538F-4EE6-A0E8-8AE5A879B02B}"/>
              </a:ext>
            </a:extLst>
          </p:cNvPr>
          <p:cNvSpPr/>
          <p:nvPr/>
        </p:nvSpPr>
        <p:spPr>
          <a:xfrm>
            <a:off x="336000" y="2825527"/>
            <a:ext cx="1986214" cy="970897"/>
          </a:xfrm>
          <a:prstGeom prst="borderCallout2">
            <a:avLst>
              <a:gd name="adj1" fmla="val 50788"/>
              <a:gd name="adj2" fmla="val 98898"/>
              <a:gd name="adj3" fmla="val 30533"/>
              <a:gd name="adj4" fmla="val 124288"/>
              <a:gd name="adj5" fmla="val -19074"/>
              <a:gd name="adj6" fmla="val 18476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Dobbeltklikk</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i="1" dirty="0">
                <a:solidFill>
                  <a:schemeClr val="accent5">
                    <a:lumMod val="75000"/>
                  </a:schemeClr>
                </a:solidFill>
              </a:rPr>
              <a:t>Dato</a:t>
            </a:r>
            <a:r>
              <a:rPr lang="en-US" sz="1200" dirty="0">
                <a:solidFill>
                  <a:schemeClr val="tx1"/>
                </a:solidFill>
              </a:rPr>
              <a:t> i listen for å </a:t>
            </a:r>
            <a:r>
              <a:rPr lang="en-US" sz="1200" dirty="0" err="1">
                <a:solidFill>
                  <a:schemeClr val="tx1"/>
                </a:solidFill>
              </a:rPr>
              <a:t>få</a:t>
            </a:r>
            <a:r>
              <a:rPr lang="en-US" sz="1200" dirty="0">
                <a:solidFill>
                  <a:schemeClr val="tx1"/>
                </a:solidFill>
              </a:rPr>
              <a:t> </a:t>
            </a:r>
            <a:r>
              <a:rPr lang="en-US" sz="1200" dirty="0" err="1">
                <a:solidFill>
                  <a:schemeClr val="tx1"/>
                </a:solidFill>
              </a:rPr>
              <a:t>opp</a:t>
            </a:r>
            <a:r>
              <a:rPr lang="en-US" sz="1200" dirty="0">
                <a:solidFill>
                  <a:schemeClr val="tx1"/>
                </a:solidFill>
              </a:rPr>
              <a:t> </a:t>
            </a:r>
            <a:r>
              <a:rPr lang="en-US" sz="1200" dirty="0" err="1">
                <a:solidFill>
                  <a:schemeClr val="tx1"/>
                </a:solidFill>
              </a:rPr>
              <a:t>skjermbilde</a:t>
            </a:r>
            <a:r>
              <a:rPr lang="en-US" sz="1200" dirty="0">
                <a:solidFill>
                  <a:schemeClr val="tx1"/>
                </a:solidFill>
              </a:rPr>
              <a:t> over </a:t>
            </a:r>
            <a:r>
              <a:rPr lang="en-US" sz="1200" dirty="0" err="1">
                <a:solidFill>
                  <a:schemeClr val="tx1"/>
                </a:solidFill>
              </a:rPr>
              <a:t>detaljervedrørende</a:t>
            </a:r>
            <a:r>
              <a:rPr lang="en-US" sz="1200" dirty="0">
                <a:solidFill>
                  <a:schemeClr val="tx1"/>
                </a:solidFill>
              </a:rPr>
              <a:t> </a:t>
            </a:r>
            <a:r>
              <a:rPr lang="en-US" sz="1200" dirty="0" err="1">
                <a:solidFill>
                  <a:schemeClr val="tx1"/>
                </a:solidFill>
              </a:rPr>
              <a:t>deltagere</a:t>
            </a:r>
            <a:r>
              <a:rPr lang="en-US" sz="1200" dirty="0">
                <a:solidFill>
                  <a:schemeClr val="tx1"/>
                </a:solidFill>
              </a:rPr>
              <a:t> </a:t>
            </a:r>
            <a:r>
              <a:rPr lang="en-US" sz="1200" dirty="0" err="1">
                <a:solidFill>
                  <a:schemeClr val="tx1"/>
                </a:solidFill>
              </a:rPr>
              <a:t>og</a:t>
            </a:r>
            <a:r>
              <a:rPr lang="en-US" sz="1200" dirty="0">
                <a:solidFill>
                  <a:schemeClr val="tx1"/>
                </a:solidFill>
              </a:rPr>
              <a:t> timer.</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B5F0548B-02F4-47D0-B331-F539CB7CB693}"/>
              </a:ext>
            </a:extLst>
          </p:cNvPr>
          <p:cNvSpPr/>
          <p:nvPr/>
        </p:nvSpPr>
        <p:spPr>
          <a:xfrm>
            <a:off x="382824" y="997326"/>
            <a:ext cx="2583297" cy="1666046"/>
          </a:xfrm>
          <a:prstGeom prst="borderCallout2">
            <a:avLst>
              <a:gd name="adj1" fmla="val 49078"/>
              <a:gd name="adj2" fmla="val 100947"/>
              <a:gd name="adj3" fmla="val 49714"/>
              <a:gd name="adj4" fmla="val 114393"/>
              <a:gd name="adj5" fmla="val 83318"/>
              <a:gd name="adj6" fmla="val 15101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Verd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knappen</a:t>
            </a:r>
            <a:r>
              <a:rPr lang="en-US" sz="1200" dirty="0">
                <a:solidFill>
                  <a:schemeClr val="tx1"/>
                </a:solidFill>
              </a:rPr>
              <a:t> </a:t>
            </a:r>
            <a:r>
              <a:rPr lang="en-US" sz="1200" i="1" dirty="0" err="1">
                <a:solidFill>
                  <a:schemeClr val="accent5">
                    <a:lumMod val="75000"/>
                  </a:schemeClr>
                </a:solidFill>
              </a:rPr>
              <a:t>Programmerte</a:t>
            </a:r>
            <a:r>
              <a:rPr lang="en-US" sz="1200" i="1" dirty="0">
                <a:solidFill>
                  <a:schemeClr val="accent5">
                    <a:lumMod val="75000"/>
                  </a:schemeClr>
                </a:solidFill>
              </a:rPr>
              <a:t> </a:t>
            </a:r>
            <a:r>
              <a:rPr lang="en-US" sz="1200" i="1" dirty="0" err="1">
                <a:solidFill>
                  <a:schemeClr val="accent5">
                    <a:lumMod val="75000"/>
                  </a:schemeClr>
                </a:solidFill>
              </a:rPr>
              <a:t>dugnader</a:t>
            </a:r>
            <a:r>
              <a:rPr lang="en-US" sz="1200" dirty="0">
                <a:solidFill>
                  <a:schemeClr val="tx1"/>
                </a:solidFill>
              </a:rPr>
              <a:t>, </a:t>
            </a:r>
            <a:r>
              <a:rPr lang="en-US" sz="1200" dirty="0" err="1">
                <a:solidFill>
                  <a:schemeClr val="tx1"/>
                </a:solidFill>
              </a:rPr>
              <a:t>kommer</a:t>
            </a:r>
            <a:r>
              <a:rPr lang="en-US" sz="1200" dirty="0">
                <a:solidFill>
                  <a:schemeClr val="tx1"/>
                </a:solidFill>
              </a:rPr>
              <a:t> </a:t>
            </a:r>
            <a:r>
              <a:rPr lang="en-US" sz="1200" dirty="0" err="1">
                <a:solidFill>
                  <a:schemeClr val="tx1"/>
                </a:solidFill>
              </a:rPr>
              <a:t>dette</a:t>
            </a:r>
            <a:r>
              <a:rPr lang="en-US" sz="1200" dirty="0">
                <a:solidFill>
                  <a:schemeClr val="tx1"/>
                </a:solidFill>
              </a:rPr>
              <a:t> </a:t>
            </a:r>
            <a:r>
              <a:rPr lang="en-US" sz="1200" dirty="0" err="1">
                <a:solidFill>
                  <a:schemeClr val="tx1"/>
                </a:solidFill>
              </a:rPr>
              <a:t>skjermbildet</a:t>
            </a:r>
            <a:r>
              <a:rPr lang="en-US" sz="1200" dirty="0">
                <a:solidFill>
                  <a:schemeClr val="tx1"/>
                </a:solidFill>
              </a:rPr>
              <a:t> </a:t>
            </a:r>
            <a:r>
              <a:rPr lang="en-US" sz="1200" dirty="0" err="1">
                <a:solidFill>
                  <a:schemeClr val="tx1"/>
                </a:solidFill>
              </a:rPr>
              <a:t>frem</a:t>
            </a:r>
            <a:r>
              <a:rPr lang="en-US" sz="1200" dirty="0">
                <a:solidFill>
                  <a:schemeClr val="tx1"/>
                </a:solidFill>
              </a:rPr>
              <a:t>.</a:t>
            </a:r>
          </a:p>
          <a:p>
            <a:r>
              <a:rPr lang="en-US" sz="1200" dirty="0">
                <a:solidFill>
                  <a:schemeClr val="tx1"/>
                </a:solidFill>
              </a:rPr>
              <a:t>Det </a:t>
            </a:r>
            <a:r>
              <a:rPr lang="en-US" sz="1200" dirty="0" err="1">
                <a:solidFill>
                  <a:schemeClr val="tx1"/>
                </a:solidFill>
              </a:rPr>
              <a:t>visere</a:t>
            </a:r>
            <a:r>
              <a:rPr lang="en-US" sz="1200" dirty="0">
                <a:solidFill>
                  <a:schemeClr val="tx1"/>
                </a:solidFill>
              </a:rPr>
              <a:t> </a:t>
            </a:r>
            <a:r>
              <a:rPr lang="en-US" sz="1200" dirty="0" err="1">
                <a:solidFill>
                  <a:schemeClr val="tx1"/>
                </a:solidFill>
              </a:rPr>
              <a:t>alle</a:t>
            </a:r>
            <a:r>
              <a:rPr lang="en-US" sz="1200" dirty="0">
                <a:solidFill>
                  <a:schemeClr val="tx1"/>
                </a:solidFill>
              </a:rPr>
              <a:t> de </a:t>
            </a:r>
            <a:r>
              <a:rPr lang="en-US" sz="1200" dirty="0" err="1">
                <a:solidFill>
                  <a:schemeClr val="tx1"/>
                </a:solidFill>
              </a:rPr>
              <a:t>programmerte</a:t>
            </a:r>
            <a:r>
              <a:rPr lang="en-US" sz="1200" dirty="0">
                <a:solidFill>
                  <a:schemeClr val="tx1"/>
                </a:solidFill>
              </a:rPr>
              <a:t> </a:t>
            </a:r>
            <a:r>
              <a:rPr lang="en-US" sz="1200" dirty="0" err="1">
                <a:solidFill>
                  <a:schemeClr val="tx1"/>
                </a:solidFill>
              </a:rPr>
              <a:t>dugnadene</a:t>
            </a:r>
            <a:r>
              <a:rPr lang="en-US" sz="1200" dirty="0">
                <a:solidFill>
                  <a:schemeClr val="tx1"/>
                </a:solidFill>
              </a:rPr>
              <a:t> i </a:t>
            </a:r>
            <a:r>
              <a:rPr lang="en-US" sz="1200" dirty="0" err="1">
                <a:solidFill>
                  <a:schemeClr val="tx1"/>
                </a:solidFill>
              </a:rPr>
              <a:t>historisk</a:t>
            </a:r>
            <a:r>
              <a:rPr lang="en-US" sz="1200" dirty="0">
                <a:solidFill>
                  <a:schemeClr val="tx1"/>
                </a:solidFill>
              </a:rPr>
              <a:t> </a:t>
            </a:r>
            <a:r>
              <a:rPr lang="en-US" sz="1200" dirty="0" err="1">
                <a:solidFill>
                  <a:schemeClr val="tx1"/>
                </a:solidFill>
              </a:rPr>
              <a:t>rekkefølge</a:t>
            </a:r>
            <a:r>
              <a:rPr lang="en-US" sz="1200" dirty="0">
                <a:solidFill>
                  <a:schemeClr val="tx1"/>
                </a:solidFill>
              </a:rPr>
              <a:t>. </a:t>
            </a:r>
          </a:p>
          <a:p>
            <a:r>
              <a:rPr lang="en-US" sz="1200" dirty="0" err="1">
                <a:solidFill>
                  <a:schemeClr val="tx1"/>
                </a:solidFill>
              </a:rPr>
              <a:t>Innlegging</a:t>
            </a:r>
            <a:r>
              <a:rPr lang="en-US" sz="1200" dirty="0">
                <a:solidFill>
                  <a:schemeClr val="tx1"/>
                </a:solidFill>
              </a:rPr>
              <a:t> av </a:t>
            </a:r>
            <a:r>
              <a:rPr lang="en-US" sz="1200" i="1" dirty="0" err="1">
                <a:solidFill>
                  <a:schemeClr val="accent5">
                    <a:lumMod val="75000"/>
                  </a:schemeClr>
                </a:solidFill>
              </a:rPr>
              <a:t>Programmerte</a:t>
            </a:r>
            <a:r>
              <a:rPr lang="en-US" sz="1200" i="1" dirty="0">
                <a:solidFill>
                  <a:schemeClr val="accent5">
                    <a:lumMod val="75000"/>
                  </a:schemeClr>
                </a:solidFill>
              </a:rPr>
              <a:t> </a:t>
            </a:r>
            <a:r>
              <a:rPr lang="en-US" sz="1200" i="1" dirty="0" err="1">
                <a:solidFill>
                  <a:schemeClr val="accent5">
                    <a:lumMod val="75000"/>
                  </a:schemeClr>
                </a:solidFill>
              </a:rPr>
              <a:t>dugnader</a:t>
            </a:r>
            <a:r>
              <a:rPr lang="en-US" sz="1200" dirty="0">
                <a:solidFill>
                  <a:schemeClr val="tx1"/>
                </a:solidFill>
              </a:rPr>
              <a:t> </a:t>
            </a:r>
            <a:r>
              <a:rPr lang="en-US" sz="1200" dirty="0" err="1">
                <a:solidFill>
                  <a:schemeClr val="tx1"/>
                </a:solidFill>
              </a:rPr>
              <a:t>gjøres</a:t>
            </a:r>
            <a:r>
              <a:rPr lang="en-US" sz="1200" dirty="0">
                <a:solidFill>
                  <a:schemeClr val="tx1"/>
                </a:solidFill>
              </a:rPr>
              <a:t> under </a:t>
            </a:r>
            <a:r>
              <a:rPr lang="en-US" sz="1200" dirty="0" err="1">
                <a:solidFill>
                  <a:schemeClr val="tx1"/>
                </a:solidFill>
              </a:rPr>
              <a:t>fanen</a:t>
            </a:r>
            <a:r>
              <a:rPr lang="en-US" sz="1200" dirty="0">
                <a:solidFill>
                  <a:schemeClr val="tx1"/>
                </a:solidFill>
              </a:rPr>
              <a:t> </a:t>
            </a:r>
            <a:r>
              <a:rPr lang="en-US" sz="1200" i="1" dirty="0" err="1">
                <a:solidFill>
                  <a:schemeClr val="accent5">
                    <a:lumMod val="75000"/>
                  </a:schemeClr>
                </a:solidFill>
              </a:rPr>
              <a:t>Parametre</a:t>
            </a:r>
            <a:r>
              <a:rPr lang="en-US" sz="1200" i="1" dirty="0">
                <a:solidFill>
                  <a:schemeClr val="accent5">
                    <a:lumMod val="75000"/>
                  </a:schemeClr>
                </a:solidFill>
              </a:rPr>
              <a:t>/</a:t>
            </a:r>
            <a:r>
              <a:rPr lang="en-US" sz="1200" i="1" dirty="0" err="1">
                <a:solidFill>
                  <a:schemeClr val="accent5">
                    <a:lumMod val="75000"/>
                  </a:schemeClr>
                </a:solidFill>
              </a:rPr>
              <a:t>Vedlikehold</a:t>
            </a:r>
            <a:r>
              <a:rPr lang="en-US" sz="1200" i="1" dirty="0">
                <a:solidFill>
                  <a:schemeClr val="accent5">
                    <a:lumMod val="75000"/>
                  </a:schemeClr>
                </a:solidFill>
              </a:rPr>
              <a:t> </a:t>
            </a:r>
            <a:r>
              <a:rPr lang="en-US" sz="1200" dirty="0">
                <a:solidFill>
                  <a:schemeClr val="tx1"/>
                </a:solidFill>
              </a:rPr>
              <a:t>(</a:t>
            </a:r>
            <a:r>
              <a:rPr lang="en-US" sz="1200" dirty="0" err="1">
                <a:solidFill>
                  <a:schemeClr val="tx1"/>
                </a:solidFill>
              </a:rPr>
              <a:t>ses</a:t>
            </a:r>
            <a:r>
              <a:rPr lang="en-US" sz="1200" dirty="0">
                <a:solidFill>
                  <a:schemeClr val="tx1"/>
                </a:solidFill>
              </a:rPr>
              <a:t> </a:t>
            </a:r>
            <a:r>
              <a:rPr lang="en-US" sz="1200" dirty="0" err="1">
                <a:solidFill>
                  <a:schemeClr val="tx1"/>
                </a:solidFill>
              </a:rPr>
              <a:t>kun</a:t>
            </a:r>
            <a:r>
              <a:rPr lang="en-US" sz="1200" dirty="0">
                <a:solidFill>
                  <a:schemeClr val="tx1"/>
                </a:solidFill>
              </a:rPr>
              <a:t> av </a:t>
            </a:r>
            <a:r>
              <a:rPr lang="en-US" sz="1200" i="1" dirty="0">
                <a:solidFill>
                  <a:schemeClr val="accent5">
                    <a:lumMod val="75000"/>
                  </a:schemeClr>
                </a:solidFill>
              </a:rPr>
              <a:t>database administrator</a:t>
            </a:r>
            <a:r>
              <a:rPr lang="en-US" sz="1200" dirty="0">
                <a:solidFill>
                  <a:schemeClr val="tx1"/>
                </a:solidFill>
              </a:rPr>
              <a:t>)</a:t>
            </a:r>
            <a:endParaRPr lang="nb-NO" sz="1200" dirty="0">
              <a:solidFill>
                <a:schemeClr val="tx1"/>
              </a:solidFill>
            </a:endParaRPr>
          </a:p>
        </p:txBody>
      </p:sp>
      <p:cxnSp>
        <p:nvCxnSpPr>
          <p:cNvPr id="18" name="Rett linje 17">
            <a:extLst>
              <a:ext uri="{FF2B5EF4-FFF2-40B4-BE49-F238E27FC236}">
                <a16:creationId xmlns:a16="http://schemas.microsoft.com/office/drawing/2014/main" id="{B3282A16-FDE6-45A8-A6D1-10BC81FDB7F9}"/>
              </a:ext>
            </a:extLst>
          </p:cNvPr>
          <p:cNvCxnSpPr>
            <a:cxnSpLocks/>
            <a:stCxn id="8" idx="0"/>
          </p:cNvCxnSpPr>
          <p:nvPr/>
        </p:nvCxnSpPr>
        <p:spPr>
          <a:xfrm>
            <a:off x="2322214" y="3310976"/>
            <a:ext cx="3609054" cy="48739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pic>
        <p:nvPicPr>
          <p:cNvPr id="27" name="Bilde 26" descr="Et bilde som inneholder skjermbilde&#10;&#10;Beskrivelse som er generert med svært høy visshet">
            <a:extLst>
              <a:ext uri="{FF2B5EF4-FFF2-40B4-BE49-F238E27FC236}">
                <a16:creationId xmlns:a16="http://schemas.microsoft.com/office/drawing/2014/main" id="{4C03720E-3C5A-486C-A302-65BF482F6F9C}"/>
              </a:ext>
            </a:extLst>
          </p:cNvPr>
          <p:cNvPicPr>
            <a:picLocks noChangeAspect="1"/>
          </p:cNvPicPr>
          <p:nvPr/>
        </p:nvPicPr>
        <p:blipFill>
          <a:blip r:embed="rId3"/>
          <a:stretch>
            <a:fillRect/>
          </a:stretch>
        </p:blipFill>
        <p:spPr>
          <a:xfrm>
            <a:off x="5931268" y="3450274"/>
            <a:ext cx="2802600" cy="3146188"/>
          </a:xfrm>
          <a:prstGeom prst="rect">
            <a:avLst/>
          </a:prstGeom>
        </p:spPr>
      </p:pic>
      <p:sp>
        <p:nvSpPr>
          <p:cNvPr id="14" name="Bildeforklaring: bøyd linje 13">
            <a:extLst>
              <a:ext uri="{FF2B5EF4-FFF2-40B4-BE49-F238E27FC236}">
                <a16:creationId xmlns:a16="http://schemas.microsoft.com/office/drawing/2014/main" id="{8A5FB796-AABF-4ED3-A17A-6A9EF7CE22C1}"/>
              </a:ext>
            </a:extLst>
          </p:cNvPr>
          <p:cNvSpPr/>
          <p:nvPr/>
        </p:nvSpPr>
        <p:spPr>
          <a:xfrm>
            <a:off x="336000" y="5237684"/>
            <a:ext cx="1986214" cy="577362"/>
          </a:xfrm>
          <a:prstGeom prst="borderCallout2">
            <a:avLst>
              <a:gd name="adj1" fmla="val 51390"/>
              <a:gd name="adj2" fmla="val 100878"/>
              <a:gd name="adj3" fmla="val 58341"/>
              <a:gd name="adj4" fmla="val 124288"/>
              <a:gd name="adj5" fmla="val 179083"/>
              <a:gd name="adj6" fmla="val 29825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Ved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denne</a:t>
            </a:r>
            <a:r>
              <a:rPr lang="en-US" sz="1200" dirty="0">
                <a:solidFill>
                  <a:schemeClr val="tx1"/>
                </a:solidFill>
              </a:rPr>
              <a:t> </a:t>
            </a:r>
            <a:r>
              <a:rPr lang="en-US" sz="1200" dirty="0" err="1">
                <a:solidFill>
                  <a:schemeClr val="tx1"/>
                </a:solidFill>
              </a:rPr>
              <a:t>knappen</a:t>
            </a:r>
            <a:r>
              <a:rPr lang="en-US" sz="1200" dirty="0">
                <a:solidFill>
                  <a:schemeClr val="tx1"/>
                </a:solidFill>
              </a:rPr>
              <a:t>, Kan du </a:t>
            </a:r>
            <a:r>
              <a:rPr lang="en-US" sz="1200" dirty="0" err="1">
                <a:solidFill>
                  <a:schemeClr val="tx1"/>
                </a:solidFill>
              </a:rPr>
              <a:t>legge</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personer</a:t>
            </a:r>
            <a:endParaRPr lang="nb-NO" sz="1200" dirty="0">
              <a:solidFill>
                <a:schemeClr val="tx1"/>
              </a:solidFill>
            </a:endParaRPr>
          </a:p>
        </p:txBody>
      </p:sp>
      <p:sp>
        <p:nvSpPr>
          <p:cNvPr id="15" name="Action Button: Go Home 14">
            <a:hlinkClick r:id="rId4" action="ppaction://hlinksldjump" highlightClick="1"/>
            <a:extLst>
              <a:ext uri="{FF2B5EF4-FFF2-40B4-BE49-F238E27FC236}">
                <a16:creationId xmlns:a16="http://schemas.microsoft.com/office/drawing/2014/main" id="{E0A32EE7-9449-440B-8101-049E16235AA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794F3C05-89DF-46DD-BE83-59312F21AEA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Back or Previous 16">
            <a:hlinkClick r:id="" action="ppaction://hlinkshowjump?jump=previousslide" highlightClick="1"/>
            <a:extLst>
              <a:ext uri="{FF2B5EF4-FFF2-40B4-BE49-F238E27FC236}">
                <a16:creationId xmlns:a16="http://schemas.microsoft.com/office/drawing/2014/main" id="{90BA3480-F4DC-4EC0-A183-808645AF84ED}"/>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34" name="Rett pilkobling 25">
            <a:extLst>
              <a:ext uri="{FF2B5EF4-FFF2-40B4-BE49-F238E27FC236}">
                <a16:creationId xmlns:a16="http://schemas.microsoft.com/office/drawing/2014/main" id="{E9C0D570-0288-466C-8B61-0980BD773635}"/>
              </a:ext>
            </a:extLst>
          </p:cNvPr>
          <p:cNvCxnSpPr>
            <a:cxnSpLocks/>
          </p:cNvCxnSpPr>
          <p:nvPr/>
        </p:nvCxnSpPr>
        <p:spPr>
          <a:xfrm>
            <a:off x="2850600" y="1103868"/>
            <a:ext cx="5945400" cy="69350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745D557-B7F6-43B8-B3CE-CBD757283E63}"/>
              </a:ext>
            </a:extLst>
          </p:cNvPr>
          <p:cNvGrpSpPr/>
          <p:nvPr/>
        </p:nvGrpSpPr>
        <p:grpSpPr>
          <a:xfrm>
            <a:off x="8800291" y="140161"/>
            <a:ext cx="3074360" cy="2611727"/>
            <a:chOff x="8800291" y="140161"/>
            <a:chExt cx="3074360" cy="2611727"/>
          </a:xfrm>
        </p:grpSpPr>
        <p:pic>
          <p:nvPicPr>
            <p:cNvPr id="39" name="Picture 38" descr="A screenshot of a social media post&#10;&#10;Description automatically generated">
              <a:extLst>
                <a:ext uri="{FF2B5EF4-FFF2-40B4-BE49-F238E27FC236}">
                  <a16:creationId xmlns:a16="http://schemas.microsoft.com/office/drawing/2014/main" id="{3D5138D9-3362-4E3A-BA3E-9BE5BF52AF80}"/>
                </a:ext>
              </a:extLst>
            </p:cNvPr>
            <p:cNvPicPr>
              <a:picLocks noChangeAspect="1"/>
            </p:cNvPicPr>
            <p:nvPr/>
          </p:nvPicPr>
          <p:blipFill rotWithShape="1">
            <a:blip r:embed="rId5"/>
            <a:srcRect r="23550"/>
            <a:stretch/>
          </p:blipFill>
          <p:spPr>
            <a:xfrm>
              <a:off x="8886457" y="140161"/>
              <a:ext cx="2988194" cy="2388397"/>
            </a:xfrm>
            <a:prstGeom prst="rect">
              <a:avLst/>
            </a:prstGeom>
          </p:spPr>
        </p:pic>
        <p:cxnSp>
          <p:nvCxnSpPr>
            <p:cNvPr id="30" name="Rett linje 11">
              <a:extLst>
                <a:ext uri="{FF2B5EF4-FFF2-40B4-BE49-F238E27FC236}">
                  <a16:creationId xmlns:a16="http://schemas.microsoft.com/office/drawing/2014/main" id="{06928EB0-956A-42DF-94E0-B1532ED8FF27}"/>
                </a:ext>
              </a:extLst>
            </p:cNvPr>
            <p:cNvCxnSpPr>
              <a:cxnSpLocks/>
            </p:cNvCxnSpPr>
            <p:nvPr/>
          </p:nvCxnSpPr>
          <p:spPr>
            <a:xfrm flipH="1">
              <a:off x="8864160" y="1027448"/>
              <a:ext cx="65499" cy="65215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Rett linje 18">
              <a:extLst>
                <a:ext uri="{FF2B5EF4-FFF2-40B4-BE49-F238E27FC236}">
                  <a16:creationId xmlns:a16="http://schemas.microsoft.com/office/drawing/2014/main" id="{06852B4E-641C-4CFE-B969-04A7451B7453}"/>
                </a:ext>
              </a:extLst>
            </p:cNvPr>
            <p:cNvCxnSpPr>
              <a:cxnSpLocks/>
            </p:cNvCxnSpPr>
            <p:nvPr/>
          </p:nvCxnSpPr>
          <p:spPr>
            <a:xfrm>
              <a:off x="9983559" y="1027448"/>
              <a:ext cx="813769" cy="65215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Rektangel 21">
              <a:extLst>
                <a:ext uri="{FF2B5EF4-FFF2-40B4-BE49-F238E27FC236}">
                  <a16:creationId xmlns:a16="http://schemas.microsoft.com/office/drawing/2014/main" id="{11973598-940A-4119-B88E-D2404D0C8FD1}"/>
                </a:ext>
              </a:extLst>
            </p:cNvPr>
            <p:cNvSpPr/>
            <p:nvPr/>
          </p:nvSpPr>
          <p:spPr>
            <a:xfrm>
              <a:off x="8955261" y="1008281"/>
              <a:ext cx="949002" cy="623031"/>
            </a:xfrm>
            <a:prstGeom prst="rect">
              <a:avLst/>
            </a:prstGeom>
            <a:solidFill>
              <a:srgbClr val="D9D9D9">
                <a:alpha val="50980"/>
              </a:srgb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8" name="Picture 37" descr="A screenshot of a social media post&#10;&#10;Description automatically generated">
              <a:extLst>
                <a:ext uri="{FF2B5EF4-FFF2-40B4-BE49-F238E27FC236}">
                  <a16:creationId xmlns:a16="http://schemas.microsoft.com/office/drawing/2014/main" id="{34796E1B-911A-4D96-BAFF-317949D998B9}"/>
                </a:ext>
              </a:extLst>
            </p:cNvPr>
            <p:cNvPicPr>
              <a:picLocks noChangeAspect="1"/>
            </p:cNvPicPr>
            <p:nvPr/>
          </p:nvPicPr>
          <p:blipFill rotWithShape="1">
            <a:blip r:embed="rId5"/>
            <a:srcRect l="1902" t="48048" r="74847" b="28425"/>
            <a:stretch/>
          </p:blipFill>
          <p:spPr>
            <a:xfrm>
              <a:off x="8800291" y="1581825"/>
              <a:ext cx="2069543" cy="1170063"/>
            </a:xfrm>
            <a:prstGeom prst="rect">
              <a:avLst/>
            </a:prstGeom>
          </p:spPr>
        </p:pic>
      </p:grpSp>
      <p:sp>
        <p:nvSpPr>
          <p:cNvPr id="40" name="Bildeforklaring: bøyd linje 13">
            <a:extLst>
              <a:ext uri="{FF2B5EF4-FFF2-40B4-BE49-F238E27FC236}">
                <a16:creationId xmlns:a16="http://schemas.microsoft.com/office/drawing/2014/main" id="{89AE25B9-B70D-42B4-956E-BC98314CFCA2}"/>
              </a:ext>
            </a:extLst>
          </p:cNvPr>
          <p:cNvSpPr/>
          <p:nvPr/>
        </p:nvSpPr>
        <p:spPr>
          <a:xfrm>
            <a:off x="9220087" y="3029130"/>
            <a:ext cx="2802600" cy="607623"/>
          </a:xfrm>
          <a:prstGeom prst="borderCallout2">
            <a:avLst>
              <a:gd name="adj1" fmla="val 55700"/>
              <a:gd name="adj2" fmla="val -999"/>
              <a:gd name="adj3" fmla="val 94262"/>
              <a:gd name="adj4" fmla="val -11579"/>
              <a:gd name="adj5" fmla="val 541293"/>
              <a:gd name="adj6" fmla="val -4058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Ved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denne</a:t>
            </a:r>
            <a:r>
              <a:rPr lang="en-US" sz="1200" dirty="0">
                <a:solidFill>
                  <a:schemeClr val="tx1"/>
                </a:solidFill>
              </a:rPr>
              <a:t> </a:t>
            </a:r>
            <a:r>
              <a:rPr lang="en-US" sz="1200" dirty="0" err="1">
                <a:solidFill>
                  <a:schemeClr val="tx1"/>
                </a:solidFill>
              </a:rPr>
              <a:t>knappen</a:t>
            </a:r>
            <a:r>
              <a:rPr lang="en-US" sz="1200" dirty="0">
                <a:solidFill>
                  <a:schemeClr val="tx1"/>
                </a:solidFill>
              </a:rPr>
              <a:t>, </a:t>
            </a:r>
            <a:r>
              <a:rPr lang="en-US" sz="1200" dirty="0" err="1">
                <a:solidFill>
                  <a:schemeClr val="tx1"/>
                </a:solidFill>
              </a:rPr>
              <a:t>kan</a:t>
            </a:r>
            <a:r>
              <a:rPr lang="en-US" sz="1200" dirty="0">
                <a:solidFill>
                  <a:schemeClr val="tx1"/>
                </a:solidFill>
              </a:rPr>
              <a:t> </a:t>
            </a:r>
            <a:r>
              <a:rPr lang="en-US" sz="1200" dirty="0" err="1">
                <a:solidFill>
                  <a:schemeClr val="tx1"/>
                </a:solidFill>
              </a:rPr>
              <a:t>kopiere</a:t>
            </a:r>
            <a:r>
              <a:rPr lang="en-US" sz="1200" dirty="0">
                <a:solidFill>
                  <a:schemeClr val="tx1"/>
                </a:solidFill>
              </a:rPr>
              <a:t> </a:t>
            </a:r>
            <a:r>
              <a:rPr lang="en-US" sz="1200" dirty="0" err="1">
                <a:solidFill>
                  <a:schemeClr val="tx1"/>
                </a:solidFill>
              </a:rPr>
              <a:t>personene</a:t>
            </a:r>
            <a:r>
              <a:rPr lang="en-US" sz="1200" dirty="0">
                <a:solidFill>
                  <a:schemeClr val="tx1"/>
                </a:solidFill>
              </a:rPr>
              <a:t> </a:t>
            </a:r>
            <a:r>
              <a:rPr lang="en-US" sz="1200" dirty="0" err="1">
                <a:solidFill>
                  <a:schemeClr val="tx1"/>
                </a:solidFill>
              </a:rPr>
              <a:t>som</a:t>
            </a:r>
            <a:r>
              <a:rPr lang="en-US" sz="1200" dirty="0">
                <a:solidFill>
                  <a:schemeClr val="tx1"/>
                </a:solidFill>
              </a:rPr>
              <a:t> har </a:t>
            </a:r>
            <a:r>
              <a:rPr lang="en-US" sz="1200" dirty="0" err="1">
                <a:solidFill>
                  <a:schemeClr val="tx1"/>
                </a:solidFill>
              </a:rPr>
              <a:t>deltatt</a:t>
            </a:r>
            <a:r>
              <a:rPr lang="en-US" sz="1200" dirty="0">
                <a:solidFill>
                  <a:schemeClr val="tx1"/>
                </a:solidFill>
              </a:rPr>
              <a:t> i </a:t>
            </a:r>
            <a:r>
              <a:rPr lang="en-US" sz="1200" dirty="0" err="1">
                <a:solidFill>
                  <a:schemeClr val="tx1"/>
                </a:solidFill>
              </a:rPr>
              <a:t>en</a:t>
            </a:r>
            <a:r>
              <a:rPr lang="en-US" sz="1200" dirty="0">
                <a:solidFill>
                  <a:schemeClr val="tx1"/>
                </a:solidFill>
              </a:rPr>
              <a:t> </a:t>
            </a:r>
            <a:r>
              <a:rPr lang="en-US" sz="1200" dirty="0" err="1">
                <a:solidFill>
                  <a:schemeClr val="tx1"/>
                </a:solidFill>
              </a:rPr>
              <a:t>annen</a:t>
            </a:r>
            <a:r>
              <a:rPr lang="en-US" sz="1200" dirty="0">
                <a:solidFill>
                  <a:schemeClr val="tx1"/>
                </a:solidFill>
              </a:rPr>
              <a:t> dugnad. </a:t>
            </a:r>
            <a:endParaRPr lang="nb-NO" sz="1200" dirty="0">
              <a:solidFill>
                <a:schemeClr val="tx1"/>
              </a:solidFill>
            </a:endParaRPr>
          </a:p>
        </p:txBody>
      </p:sp>
      <p:pic>
        <p:nvPicPr>
          <p:cNvPr id="23" name="Picture 22" descr="A screenshot of a social media post&#10;&#10;Description automatically generated">
            <a:extLst>
              <a:ext uri="{FF2B5EF4-FFF2-40B4-BE49-F238E27FC236}">
                <a16:creationId xmlns:a16="http://schemas.microsoft.com/office/drawing/2014/main" id="{D8150BCE-B607-4BDF-A443-2D7670AE196C}"/>
              </a:ext>
            </a:extLst>
          </p:cNvPr>
          <p:cNvPicPr>
            <a:picLocks noChangeAspect="1"/>
          </p:cNvPicPr>
          <p:nvPr/>
        </p:nvPicPr>
        <p:blipFill>
          <a:blip r:embed="rId6"/>
          <a:stretch>
            <a:fillRect/>
          </a:stretch>
        </p:blipFill>
        <p:spPr>
          <a:xfrm>
            <a:off x="8886457" y="5160396"/>
            <a:ext cx="3136230" cy="1309300"/>
          </a:xfrm>
          <a:prstGeom prst="rect">
            <a:avLst/>
          </a:prstGeom>
        </p:spPr>
      </p:pic>
      <p:sp>
        <p:nvSpPr>
          <p:cNvPr id="41" name="Bildeforklaring: bøyd linje 13">
            <a:extLst>
              <a:ext uri="{FF2B5EF4-FFF2-40B4-BE49-F238E27FC236}">
                <a16:creationId xmlns:a16="http://schemas.microsoft.com/office/drawing/2014/main" id="{5527D26B-D9D2-465C-A036-C7B64439051D}"/>
              </a:ext>
            </a:extLst>
          </p:cNvPr>
          <p:cNvSpPr/>
          <p:nvPr/>
        </p:nvSpPr>
        <p:spPr>
          <a:xfrm>
            <a:off x="9220087" y="3991878"/>
            <a:ext cx="2802600" cy="607623"/>
          </a:xfrm>
          <a:prstGeom prst="borderCallout2">
            <a:avLst>
              <a:gd name="adj1" fmla="val 102312"/>
              <a:gd name="adj2" fmla="val 51073"/>
              <a:gd name="adj3" fmla="val 132467"/>
              <a:gd name="adj4" fmla="val 44902"/>
              <a:gd name="adj5" fmla="val 186936"/>
              <a:gd name="adj6" fmla="val 4144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Hvis</a:t>
            </a:r>
            <a:r>
              <a:rPr lang="en-US" sz="1200" dirty="0">
                <a:solidFill>
                  <a:schemeClr val="tx1"/>
                </a:solidFill>
              </a:rPr>
              <a:t> du </a:t>
            </a:r>
            <a:r>
              <a:rPr lang="en-US" sz="1200" dirty="0" err="1">
                <a:solidFill>
                  <a:schemeClr val="tx1"/>
                </a:solidFill>
              </a:rPr>
              <a:t>glemmer</a:t>
            </a:r>
            <a:r>
              <a:rPr lang="en-US" sz="1200" dirty="0">
                <a:solidFill>
                  <a:schemeClr val="tx1"/>
                </a:solidFill>
              </a:rPr>
              <a:t> å </a:t>
            </a:r>
            <a:r>
              <a:rPr lang="en-US" sz="1200" dirty="0" err="1">
                <a:solidFill>
                  <a:schemeClr val="tx1"/>
                </a:solidFill>
              </a:rPr>
              <a:t>sette</a:t>
            </a:r>
            <a:r>
              <a:rPr lang="en-US" sz="1200" dirty="0">
                <a:solidFill>
                  <a:schemeClr val="tx1"/>
                </a:solidFill>
              </a:rPr>
              <a:t> inn timer, </a:t>
            </a:r>
            <a:r>
              <a:rPr lang="en-US" sz="1200" dirty="0" err="1">
                <a:solidFill>
                  <a:schemeClr val="tx1"/>
                </a:solidFill>
              </a:rPr>
              <a:t>vil</a:t>
            </a:r>
            <a:r>
              <a:rPr lang="en-US" sz="1200" dirty="0">
                <a:solidFill>
                  <a:schemeClr val="tx1"/>
                </a:solidFill>
              </a:rPr>
              <a:t> du </a:t>
            </a:r>
            <a:r>
              <a:rPr lang="en-US" sz="1200" dirty="0" err="1">
                <a:solidFill>
                  <a:schemeClr val="tx1"/>
                </a:solidFill>
              </a:rPr>
              <a:t>få</a:t>
            </a:r>
            <a:r>
              <a:rPr lang="en-US" sz="1200" dirty="0">
                <a:solidFill>
                  <a:schemeClr val="tx1"/>
                </a:solidFill>
              </a:rPr>
              <a:t> </a:t>
            </a:r>
            <a:r>
              <a:rPr lang="en-US" sz="1200" dirty="0" err="1">
                <a:solidFill>
                  <a:schemeClr val="tx1"/>
                </a:solidFill>
              </a:rPr>
              <a:t>dette</a:t>
            </a:r>
            <a:r>
              <a:rPr lang="en-US" sz="1200" dirty="0">
                <a:solidFill>
                  <a:schemeClr val="tx1"/>
                </a:solidFill>
              </a:rPr>
              <a:t> </a:t>
            </a:r>
            <a:r>
              <a:rPr lang="en-US" sz="1200" dirty="0" err="1">
                <a:solidFill>
                  <a:schemeClr val="tx1"/>
                </a:solidFill>
              </a:rPr>
              <a:t>varslet</a:t>
            </a:r>
            <a:r>
              <a:rPr lang="en-US" sz="1200" dirty="0">
                <a:solidFill>
                  <a:schemeClr val="tx1"/>
                </a:solidFill>
              </a:rPr>
              <a:t> </a:t>
            </a:r>
            <a:r>
              <a:rPr lang="en-US" sz="1200" dirty="0" err="1">
                <a:solidFill>
                  <a:schemeClr val="tx1"/>
                </a:solidFill>
              </a:rPr>
              <a:t>når</a:t>
            </a:r>
            <a:r>
              <a:rPr lang="en-US" sz="1200" dirty="0">
                <a:solidFill>
                  <a:schemeClr val="tx1"/>
                </a:solidFill>
              </a:rPr>
              <a:t> du </a:t>
            </a:r>
            <a:r>
              <a:rPr lang="en-US" sz="1200" dirty="0" err="1">
                <a:solidFill>
                  <a:schemeClr val="tx1"/>
                </a:solidFill>
              </a:rPr>
              <a:t>trykker</a:t>
            </a:r>
            <a:r>
              <a:rPr lang="en-US" sz="1200" dirty="0">
                <a:solidFill>
                  <a:schemeClr val="tx1"/>
                </a:solidFill>
              </a:rPr>
              <a:t> "</a:t>
            </a:r>
            <a:r>
              <a:rPr lang="en-US" sz="1200" dirty="0" err="1">
                <a:solidFill>
                  <a:schemeClr val="tx1"/>
                </a:solidFill>
              </a:rPr>
              <a:t>Lagre</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lukk</a:t>
            </a:r>
            <a:r>
              <a:rPr lang="en-US" sz="1200" dirty="0">
                <a:solidFill>
                  <a:schemeClr val="tx1"/>
                </a:solidFill>
              </a:rPr>
              <a:t>"-</a:t>
            </a:r>
            <a:r>
              <a:rPr lang="en-US" sz="1200" dirty="0" err="1">
                <a:solidFill>
                  <a:schemeClr val="tx1"/>
                </a:solidFill>
              </a:rPr>
              <a:t>knappen</a:t>
            </a:r>
            <a:r>
              <a:rPr lang="en-US" sz="1200" dirty="0">
                <a:solidFill>
                  <a:schemeClr val="tx1"/>
                </a:solidFill>
              </a:rPr>
              <a:t>.</a:t>
            </a:r>
            <a:endParaRPr lang="nb-NO" sz="1200" dirty="0">
              <a:solidFill>
                <a:schemeClr val="tx1"/>
              </a:solidFill>
            </a:endParaRPr>
          </a:p>
        </p:txBody>
      </p:sp>
    </p:spTree>
    <p:extLst>
      <p:ext uri="{BB962C8B-B14F-4D97-AF65-F5344CB8AC3E}">
        <p14:creationId xmlns:p14="http://schemas.microsoft.com/office/powerpoint/2010/main" val="6655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100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40" grpId="0" animBg="1"/>
      <p:bldP spid="4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1D0C1F7-2286-4524-A9D3-0FBB2062C677}"/>
              </a:ext>
            </a:extLst>
          </p:cNvPr>
          <p:cNvPicPr>
            <a:picLocks noChangeAspect="1"/>
          </p:cNvPicPr>
          <p:nvPr/>
        </p:nvPicPr>
        <p:blipFill>
          <a:blip r:embed="rId2"/>
          <a:stretch>
            <a:fillRect/>
          </a:stretch>
        </p:blipFill>
        <p:spPr>
          <a:xfrm>
            <a:off x="3557211" y="1440841"/>
            <a:ext cx="4590476" cy="4847619"/>
          </a:xfrm>
          <a:prstGeom prst="rect">
            <a:avLst/>
          </a:prstGeom>
        </p:spPr>
      </p:pic>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185809"/>
            <a:ext cx="10515600" cy="723875"/>
          </a:xfrm>
        </p:spPr>
        <p:txBody>
          <a:bodyPr>
            <a:normAutofit/>
          </a:bodyPr>
          <a:lstStyle/>
          <a:p>
            <a:r>
              <a:rPr lang="nb-NO" dirty="0"/>
              <a:t>Ikke-programmert innsats</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8" name="Bildeforklaring: bøyd linje 7">
            <a:extLst>
              <a:ext uri="{FF2B5EF4-FFF2-40B4-BE49-F238E27FC236}">
                <a16:creationId xmlns:a16="http://schemas.microsoft.com/office/drawing/2014/main" id="{6D3579A3-538F-4EE6-A0E8-8AE5A879B02B}"/>
              </a:ext>
            </a:extLst>
          </p:cNvPr>
          <p:cNvSpPr/>
          <p:nvPr/>
        </p:nvSpPr>
        <p:spPr>
          <a:xfrm>
            <a:off x="336000" y="2825527"/>
            <a:ext cx="1986214" cy="970897"/>
          </a:xfrm>
          <a:prstGeom prst="borderCallout2">
            <a:avLst>
              <a:gd name="adj1" fmla="val 50788"/>
              <a:gd name="adj2" fmla="val 98898"/>
              <a:gd name="adj3" fmla="val 30533"/>
              <a:gd name="adj4" fmla="val 124288"/>
              <a:gd name="adj5" fmla="val -19074"/>
              <a:gd name="adj6" fmla="val 184764"/>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Dobbeltklikk</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i="1" dirty="0">
                <a:solidFill>
                  <a:schemeClr val="accent5">
                    <a:lumMod val="75000"/>
                  </a:schemeClr>
                </a:solidFill>
              </a:rPr>
              <a:t>Type</a:t>
            </a:r>
            <a:r>
              <a:rPr lang="en-US" sz="1200" dirty="0">
                <a:solidFill>
                  <a:schemeClr val="tx1"/>
                </a:solidFill>
              </a:rPr>
              <a:t> i listen for å </a:t>
            </a:r>
            <a:r>
              <a:rPr lang="en-US" sz="1200" dirty="0" err="1">
                <a:solidFill>
                  <a:schemeClr val="tx1"/>
                </a:solidFill>
              </a:rPr>
              <a:t>få</a:t>
            </a:r>
            <a:r>
              <a:rPr lang="en-US" sz="1200" dirty="0">
                <a:solidFill>
                  <a:schemeClr val="tx1"/>
                </a:solidFill>
              </a:rPr>
              <a:t> </a:t>
            </a:r>
            <a:r>
              <a:rPr lang="en-US" sz="1200" dirty="0" err="1">
                <a:solidFill>
                  <a:schemeClr val="tx1"/>
                </a:solidFill>
              </a:rPr>
              <a:t>opp</a:t>
            </a:r>
            <a:r>
              <a:rPr lang="en-US" sz="1200" dirty="0">
                <a:solidFill>
                  <a:schemeClr val="tx1"/>
                </a:solidFill>
              </a:rPr>
              <a:t> </a:t>
            </a:r>
            <a:r>
              <a:rPr lang="en-US" sz="1200" dirty="0" err="1">
                <a:solidFill>
                  <a:schemeClr val="tx1"/>
                </a:solidFill>
              </a:rPr>
              <a:t>skjermbilde</a:t>
            </a:r>
            <a:r>
              <a:rPr lang="en-US" sz="1200" dirty="0">
                <a:solidFill>
                  <a:schemeClr val="tx1"/>
                </a:solidFill>
              </a:rPr>
              <a:t> over </a:t>
            </a:r>
            <a:r>
              <a:rPr lang="en-US" sz="1200" dirty="0" err="1">
                <a:solidFill>
                  <a:schemeClr val="tx1"/>
                </a:solidFill>
              </a:rPr>
              <a:t>detaljervedrørende</a:t>
            </a:r>
            <a:r>
              <a:rPr lang="en-US" sz="1200" dirty="0">
                <a:solidFill>
                  <a:schemeClr val="tx1"/>
                </a:solidFill>
              </a:rPr>
              <a:t> </a:t>
            </a:r>
            <a:r>
              <a:rPr lang="en-US" sz="1200" dirty="0" err="1">
                <a:solidFill>
                  <a:schemeClr val="tx1"/>
                </a:solidFill>
              </a:rPr>
              <a:t>deltagere</a:t>
            </a:r>
            <a:r>
              <a:rPr lang="en-US" sz="1200" dirty="0">
                <a:solidFill>
                  <a:schemeClr val="tx1"/>
                </a:solidFill>
              </a:rPr>
              <a:t> </a:t>
            </a:r>
            <a:r>
              <a:rPr lang="en-US" sz="1200" dirty="0" err="1">
                <a:solidFill>
                  <a:schemeClr val="tx1"/>
                </a:solidFill>
              </a:rPr>
              <a:t>og</a:t>
            </a:r>
            <a:r>
              <a:rPr lang="en-US" sz="1200" dirty="0">
                <a:solidFill>
                  <a:schemeClr val="tx1"/>
                </a:solidFill>
              </a:rPr>
              <a:t> timer.</a:t>
            </a:r>
            <a:endParaRPr lang="nb-NO" sz="1200" dirty="0">
              <a:solidFill>
                <a:schemeClr val="tx1"/>
              </a:solidFill>
            </a:endParaRPr>
          </a:p>
        </p:txBody>
      </p:sp>
      <p:sp>
        <p:nvSpPr>
          <p:cNvPr id="13" name="Bildeforklaring: bøyd linje 7">
            <a:extLst>
              <a:ext uri="{FF2B5EF4-FFF2-40B4-BE49-F238E27FC236}">
                <a16:creationId xmlns:a16="http://schemas.microsoft.com/office/drawing/2014/main" id="{B5F0548B-02F4-47D0-B331-F539CB7CB693}"/>
              </a:ext>
            </a:extLst>
          </p:cNvPr>
          <p:cNvSpPr/>
          <p:nvPr/>
        </p:nvSpPr>
        <p:spPr>
          <a:xfrm>
            <a:off x="238280" y="1042954"/>
            <a:ext cx="2583297" cy="1306046"/>
          </a:xfrm>
          <a:prstGeom prst="borderCallout2">
            <a:avLst>
              <a:gd name="adj1" fmla="val 49078"/>
              <a:gd name="adj2" fmla="val 100947"/>
              <a:gd name="adj3" fmla="val 49714"/>
              <a:gd name="adj4" fmla="val 114393"/>
              <a:gd name="adj5" fmla="val 83318"/>
              <a:gd name="adj6" fmla="val 15101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Verd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knappen</a:t>
            </a:r>
            <a:r>
              <a:rPr lang="en-US" sz="1200" dirty="0">
                <a:solidFill>
                  <a:schemeClr val="tx1"/>
                </a:solidFill>
              </a:rPr>
              <a:t> </a:t>
            </a:r>
            <a:r>
              <a:rPr lang="en-US" sz="1200" i="1" dirty="0" err="1">
                <a:solidFill>
                  <a:schemeClr val="accent5">
                    <a:lumMod val="75000"/>
                  </a:schemeClr>
                </a:solidFill>
              </a:rPr>
              <a:t>Ikke</a:t>
            </a:r>
            <a:r>
              <a:rPr lang="en-US" sz="1200" i="1" dirty="0">
                <a:solidFill>
                  <a:schemeClr val="accent5">
                    <a:lumMod val="75000"/>
                  </a:schemeClr>
                </a:solidFill>
              </a:rPr>
              <a:t>-programmer </a:t>
            </a:r>
            <a:r>
              <a:rPr lang="en-US" sz="1200" i="1" dirty="0" err="1">
                <a:solidFill>
                  <a:schemeClr val="accent5">
                    <a:lumMod val="75000"/>
                  </a:schemeClr>
                </a:solidFill>
              </a:rPr>
              <a:t>innsats</a:t>
            </a:r>
            <a:r>
              <a:rPr lang="en-US" sz="1200" dirty="0">
                <a:solidFill>
                  <a:schemeClr val="tx1"/>
                </a:solidFill>
              </a:rPr>
              <a:t>, </a:t>
            </a:r>
            <a:r>
              <a:rPr lang="en-US" sz="1200" dirty="0" err="1">
                <a:solidFill>
                  <a:schemeClr val="tx1"/>
                </a:solidFill>
              </a:rPr>
              <a:t>kommer</a:t>
            </a:r>
            <a:r>
              <a:rPr lang="en-US" sz="1200" dirty="0">
                <a:solidFill>
                  <a:schemeClr val="tx1"/>
                </a:solidFill>
              </a:rPr>
              <a:t> </a:t>
            </a:r>
            <a:r>
              <a:rPr lang="en-US" sz="1200" dirty="0" err="1">
                <a:solidFill>
                  <a:schemeClr val="tx1"/>
                </a:solidFill>
              </a:rPr>
              <a:t>dette</a:t>
            </a:r>
            <a:r>
              <a:rPr lang="en-US" sz="1200" dirty="0">
                <a:solidFill>
                  <a:schemeClr val="tx1"/>
                </a:solidFill>
              </a:rPr>
              <a:t> </a:t>
            </a:r>
            <a:r>
              <a:rPr lang="en-US" sz="1200" dirty="0" err="1">
                <a:solidFill>
                  <a:schemeClr val="tx1"/>
                </a:solidFill>
              </a:rPr>
              <a:t>skjermbildet</a:t>
            </a:r>
            <a:r>
              <a:rPr lang="en-US" sz="1200" dirty="0">
                <a:solidFill>
                  <a:schemeClr val="tx1"/>
                </a:solidFill>
              </a:rPr>
              <a:t> </a:t>
            </a:r>
            <a:r>
              <a:rPr lang="en-US" sz="1200" dirty="0" err="1">
                <a:solidFill>
                  <a:schemeClr val="tx1"/>
                </a:solidFill>
              </a:rPr>
              <a:t>frem</a:t>
            </a:r>
            <a:r>
              <a:rPr lang="en-US" sz="1200" dirty="0">
                <a:solidFill>
                  <a:schemeClr val="tx1"/>
                </a:solidFill>
              </a:rPr>
              <a:t>.</a:t>
            </a:r>
          </a:p>
          <a:p>
            <a:r>
              <a:rPr lang="en-US" sz="1200" dirty="0">
                <a:solidFill>
                  <a:schemeClr val="tx1"/>
                </a:solidFill>
              </a:rPr>
              <a:t>Det </a:t>
            </a:r>
            <a:r>
              <a:rPr lang="en-US" sz="1200" dirty="0" err="1">
                <a:solidFill>
                  <a:schemeClr val="tx1"/>
                </a:solidFill>
              </a:rPr>
              <a:t>visere</a:t>
            </a:r>
            <a:r>
              <a:rPr lang="en-US" sz="1200" dirty="0">
                <a:solidFill>
                  <a:schemeClr val="tx1"/>
                </a:solidFill>
              </a:rPr>
              <a:t> </a:t>
            </a:r>
            <a:r>
              <a:rPr lang="en-US" sz="1200" dirty="0" err="1">
                <a:solidFill>
                  <a:schemeClr val="tx1"/>
                </a:solidFill>
              </a:rPr>
              <a:t>alle</a:t>
            </a:r>
            <a:r>
              <a:rPr lang="en-US" sz="1200" dirty="0">
                <a:solidFill>
                  <a:schemeClr val="tx1"/>
                </a:solidFill>
              </a:rPr>
              <a:t> de </a:t>
            </a:r>
            <a:r>
              <a:rPr lang="en-US" sz="1200" dirty="0" err="1">
                <a:solidFill>
                  <a:schemeClr val="tx1"/>
                </a:solidFill>
              </a:rPr>
              <a:t>programmerte</a:t>
            </a:r>
            <a:r>
              <a:rPr lang="en-US" sz="1200" dirty="0">
                <a:solidFill>
                  <a:schemeClr val="tx1"/>
                </a:solidFill>
              </a:rPr>
              <a:t> </a:t>
            </a:r>
            <a:r>
              <a:rPr lang="en-US" sz="1200" dirty="0" err="1">
                <a:solidFill>
                  <a:schemeClr val="tx1"/>
                </a:solidFill>
              </a:rPr>
              <a:t>dugnadene</a:t>
            </a:r>
            <a:r>
              <a:rPr lang="en-US" sz="1200" dirty="0">
                <a:solidFill>
                  <a:schemeClr val="tx1"/>
                </a:solidFill>
              </a:rPr>
              <a:t> i </a:t>
            </a:r>
            <a:r>
              <a:rPr lang="en-US" sz="1200" dirty="0" err="1">
                <a:solidFill>
                  <a:schemeClr val="tx1"/>
                </a:solidFill>
              </a:rPr>
              <a:t>historisk</a:t>
            </a:r>
            <a:r>
              <a:rPr lang="en-US" sz="1200" dirty="0">
                <a:solidFill>
                  <a:schemeClr val="tx1"/>
                </a:solidFill>
              </a:rPr>
              <a:t> </a:t>
            </a:r>
            <a:r>
              <a:rPr lang="en-US" sz="1200" dirty="0" err="1">
                <a:solidFill>
                  <a:schemeClr val="tx1"/>
                </a:solidFill>
              </a:rPr>
              <a:t>rekkefølge</a:t>
            </a:r>
            <a:r>
              <a:rPr lang="en-US" sz="1200" dirty="0">
                <a:solidFill>
                  <a:schemeClr val="tx1"/>
                </a:solidFill>
              </a:rPr>
              <a:t>. </a:t>
            </a:r>
            <a:endParaRPr lang="nb-NO" sz="1200" dirty="0">
              <a:solidFill>
                <a:schemeClr val="tx1"/>
              </a:solidFill>
            </a:endParaRPr>
          </a:p>
        </p:txBody>
      </p:sp>
      <p:sp>
        <p:nvSpPr>
          <p:cNvPr id="14" name="Bildeforklaring: bøyd linje 13">
            <a:extLst>
              <a:ext uri="{FF2B5EF4-FFF2-40B4-BE49-F238E27FC236}">
                <a16:creationId xmlns:a16="http://schemas.microsoft.com/office/drawing/2014/main" id="{8A5FB796-AABF-4ED3-A17A-6A9EF7CE22C1}"/>
              </a:ext>
            </a:extLst>
          </p:cNvPr>
          <p:cNvSpPr/>
          <p:nvPr/>
        </p:nvSpPr>
        <p:spPr>
          <a:xfrm>
            <a:off x="357103" y="4013998"/>
            <a:ext cx="1986214" cy="990006"/>
          </a:xfrm>
          <a:prstGeom prst="borderCallout2">
            <a:avLst>
              <a:gd name="adj1" fmla="val 51390"/>
              <a:gd name="adj2" fmla="val 100878"/>
              <a:gd name="adj3" fmla="val 58341"/>
              <a:gd name="adj4" fmla="val 124288"/>
              <a:gd name="adj5" fmla="val 187187"/>
              <a:gd name="adj6" fmla="val 185641"/>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Ved</a:t>
            </a:r>
            <a:r>
              <a:rPr lang="en-US" sz="1200" dirty="0">
                <a:solidFill>
                  <a:schemeClr val="tx1"/>
                </a:solidFill>
              </a:rPr>
              <a:t> å </a:t>
            </a:r>
            <a:r>
              <a:rPr lang="en-US" sz="1200" dirty="0" err="1">
                <a:solidFill>
                  <a:schemeClr val="tx1"/>
                </a:solidFill>
              </a:rPr>
              <a:t>trykke</a:t>
            </a:r>
            <a:r>
              <a:rPr lang="en-US" sz="1200" dirty="0">
                <a:solidFill>
                  <a:schemeClr val="tx1"/>
                </a:solidFill>
              </a:rPr>
              <a:t> </a:t>
            </a:r>
            <a:r>
              <a:rPr lang="en-US" sz="1200" dirty="0" err="1">
                <a:solidFill>
                  <a:schemeClr val="tx1"/>
                </a:solidFill>
              </a:rPr>
              <a:t>denne</a:t>
            </a:r>
            <a:r>
              <a:rPr lang="en-US" sz="1200" dirty="0">
                <a:solidFill>
                  <a:schemeClr val="tx1"/>
                </a:solidFill>
              </a:rPr>
              <a:t> </a:t>
            </a:r>
            <a:r>
              <a:rPr lang="en-US" sz="1200" dirty="0" err="1">
                <a:solidFill>
                  <a:schemeClr val="tx1"/>
                </a:solidFill>
              </a:rPr>
              <a:t>knappen</a:t>
            </a:r>
            <a:r>
              <a:rPr lang="en-US" sz="1200" dirty="0">
                <a:solidFill>
                  <a:schemeClr val="tx1"/>
                </a:solidFill>
              </a:rPr>
              <a:t>, </a:t>
            </a:r>
            <a:r>
              <a:rPr lang="en-US" sz="1200" dirty="0" err="1">
                <a:solidFill>
                  <a:schemeClr val="tx1"/>
                </a:solidFill>
              </a:rPr>
              <a:t>får</a:t>
            </a:r>
            <a:r>
              <a:rPr lang="en-US" sz="1200" dirty="0">
                <a:solidFill>
                  <a:schemeClr val="tx1"/>
                </a:solidFill>
              </a:rPr>
              <a:t> du to </a:t>
            </a:r>
            <a:r>
              <a:rPr lang="en-US" sz="1200" dirty="0" err="1">
                <a:solidFill>
                  <a:schemeClr val="tx1"/>
                </a:solidFill>
              </a:rPr>
              <a:t>spørsmål</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resulterer</a:t>
            </a:r>
            <a:r>
              <a:rPr lang="en-US" sz="1200" dirty="0">
                <a:solidFill>
                  <a:schemeClr val="tx1"/>
                </a:solidFill>
              </a:rPr>
              <a:t> i </a:t>
            </a:r>
            <a:r>
              <a:rPr lang="en-US" sz="1200" dirty="0" err="1">
                <a:solidFill>
                  <a:schemeClr val="tx1"/>
                </a:solidFill>
              </a:rPr>
              <a:t>en</a:t>
            </a:r>
            <a:r>
              <a:rPr lang="en-US" sz="1200" dirty="0">
                <a:solidFill>
                  <a:schemeClr val="tx1"/>
                </a:solidFill>
              </a:rPr>
              <a:t> blank </a:t>
            </a:r>
            <a:r>
              <a:rPr lang="en-US" sz="1200" dirty="0" err="1">
                <a:solidFill>
                  <a:schemeClr val="tx1"/>
                </a:solidFill>
              </a:rPr>
              <a:t>dugnadsliste</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beskrevet</a:t>
            </a:r>
            <a:r>
              <a:rPr lang="en-US" sz="1200" dirty="0">
                <a:solidFill>
                  <a:schemeClr val="tx1"/>
                </a:solidFill>
              </a:rPr>
              <a:t> </a:t>
            </a:r>
            <a:r>
              <a:rPr lang="en-US" sz="1200" dirty="0" err="1">
                <a:solidFill>
                  <a:schemeClr val="tx1"/>
                </a:solidFill>
              </a:rPr>
              <a:t>på</a:t>
            </a:r>
            <a:r>
              <a:rPr lang="en-US" sz="1200" dirty="0">
                <a:solidFill>
                  <a:schemeClr val="tx1"/>
                </a:solidFill>
              </a:rPr>
              <a:t> </a:t>
            </a:r>
            <a:r>
              <a:rPr lang="en-US" sz="1200" dirty="0" err="1">
                <a:solidFill>
                  <a:schemeClr val="tx1"/>
                </a:solidFill>
              </a:rPr>
              <a:t>neste</a:t>
            </a:r>
            <a:r>
              <a:rPr lang="en-US" sz="1200" dirty="0">
                <a:solidFill>
                  <a:schemeClr val="tx1"/>
                </a:solidFill>
              </a:rPr>
              <a:t> side</a:t>
            </a:r>
            <a:endParaRPr lang="nb-NO" sz="1200" dirty="0">
              <a:solidFill>
                <a:schemeClr val="tx1"/>
              </a:solidFill>
            </a:endParaRPr>
          </a:p>
        </p:txBody>
      </p:sp>
      <p:cxnSp>
        <p:nvCxnSpPr>
          <p:cNvPr id="18" name="Rett linje 17">
            <a:extLst>
              <a:ext uri="{FF2B5EF4-FFF2-40B4-BE49-F238E27FC236}">
                <a16:creationId xmlns:a16="http://schemas.microsoft.com/office/drawing/2014/main" id="{B3282A16-FDE6-45A8-A6D1-10BC81FDB7F9}"/>
              </a:ext>
            </a:extLst>
          </p:cNvPr>
          <p:cNvCxnSpPr>
            <a:cxnSpLocks/>
            <a:stCxn id="8" idx="0"/>
          </p:cNvCxnSpPr>
          <p:nvPr/>
        </p:nvCxnSpPr>
        <p:spPr>
          <a:xfrm flipV="1">
            <a:off x="2322214" y="3305764"/>
            <a:ext cx="6473786" cy="521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pic>
        <p:nvPicPr>
          <p:cNvPr id="27" name="Bilde 26" descr="Et bilde som inneholder skjermbilde&#10;&#10;Beskrivelse som er generert med svært høy visshet">
            <a:extLst>
              <a:ext uri="{FF2B5EF4-FFF2-40B4-BE49-F238E27FC236}">
                <a16:creationId xmlns:a16="http://schemas.microsoft.com/office/drawing/2014/main" id="{4C03720E-3C5A-486C-A302-65BF482F6F9C}"/>
              </a:ext>
            </a:extLst>
          </p:cNvPr>
          <p:cNvPicPr>
            <a:picLocks noChangeAspect="1"/>
          </p:cNvPicPr>
          <p:nvPr/>
        </p:nvPicPr>
        <p:blipFill>
          <a:blip r:embed="rId3"/>
          <a:stretch>
            <a:fillRect/>
          </a:stretch>
        </p:blipFill>
        <p:spPr>
          <a:xfrm>
            <a:off x="8889762" y="3142228"/>
            <a:ext cx="2802600" cy="3146188"/>
          </a:xfrm>
          <a:prstGeom prst="rect">
            <a:avLst/>
          </a:prstGeom>
        </p:spPr>
      </p:pic>
      <p:cxnSp>
        <p:nvCxnSpPr>
          <p:cNvPr id="29" name="Rett linje 28">
            <a:extLst>
              <a:ext uri="{FF2B5EF4-FFF2-40B4-BE49-F238E27FC236}">
                <a16:creationId xmlns:a16="http://schemas.microsoft.com/office/drawing/2014/main" id="{5103151B-14CB-433A-9F21-06E8347C694D}"/>
              </a:ext>
            </a:extLst>
          </p:cNvPr>
          <p:cNvCxnSpPr/>
          <p:nvPr/>
        </p:nvCxnSpPr>
        <p:spPr>
          <a:xfrm>
            <a:off x="2343317" y="4775188"/>
            <a:ext cx="152683" cy="351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Rett linje 30">
            <a:extLst>
              <a:ext uri="{FF2B5EF4-FFF2-40B4-BE49-F238E27FC236}">
                <a16:creationId xmlns:a16="http://schemas.microsoft.com/office/drawing/2014/main" id="{C1B3F507-3868-4FBA-AD83-4D5DB209A1F1}"/>
              </a:ext>
            </a:extLst>
          </p:cNvPr>
          <p:cNvCxnSpPr/>
          <p:nvPr/>
        </p:nvCxnSpPr>
        <p:spPr>
          <a:xfrm>
            <a:off x="2343317" y="4775188"/>
            <a:ext cx="3471570" cy="81381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ction Button: Go Home 14">
            <a:hlinkClick r:id="rId4" action="ppaction://hlinksldjump" highlightClick="1"/>
            <a:extLst>
              <a:ext uri="{FF2B5EF4-FFF2-40B4-BE49-F238E27FC236}">
                <a16:creationId xmlns:a16="http://schemas.microsoft.com/office/drawing/2014/main" id="{E0A32EE7-9449-440B-8101-049E16235AA5}"/>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Forward or Next 15">
            <a:hlinkClick r:id="" action="ppaction://hlinkshowjump?jump=nextslide" highlightClick="1"/>
            <a:extLst>
              <a:ext uri="{FF2B5EF4-FFF2-40B4-BE49-F238E27FC236}">
                <a16:creationId xmlns:a16="http://schemas.microsoft.com/office/drawing/2014/main" id="{794F3C05-89DF-46DD-BE83-59312F21AEAD}"/>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7" name="Action Button: Go Back or Previous 16">
            <a:hlinkClick r:id="" action="ppaction://hlinkshowjump?jump=previousslide" highlightClick="1"/>
            <a:extLst>
              <a:ext uri="{FF2B5EF4-FFF2-40B4-BE49-F238E27FC236}">
                <a16:creationId xmlns:a16="http://schemas.microsoft.com/office/drawing/2014/main" id="{90BA3480-F4DC-4EC0-A183-808645AF84ED}"/>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34" name="Rett pilkobling 25">
            <a:extLst>
              <a:ext uri="{FF2B5EF4-FFF2-40B4-BE49-F238E27FC236}">
                <a16:creationId xmlns:a16="http://schemas.microsoft.com/office/drawing/2014/main" id="{E9C0D570-0288-466C-8B61-0980BD773635}"/>
              </a:ext>
            </a:extLst>
          </p:cNvPr>
          <p:cNvCxnSpPr>
            <a:cxnSpLocks/>
          </p:cNvCxnSpPr>
          <p:nvPr/>
        </p:nvCxnSpPr>
        <p:spPr>
          <a:xfrm>
            <a:off x="2816953" y="1326905"/>
            <a:ext cx="5979047" cy="68151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745D557-B7F6-43B8-B3CE-CBD757283E63}"/>
              </a:ext>
            </a:extLst>
          </p:cNvPr>
          <p:cNvGrpSpPr/>
          <p:nvPr/>
        </p:nvGrpSpPr>
        <p:grpSpPr>
          <a:xfrm>
            <a:off x="8800291" y="140161"/>
            <a:ext cx="3074360" cy="2611727"/>
            <a:chOff x="8800291" y="140161"/>
            <a:chExt cx="3074360" cy="2611727"/>
          </a:xfrm>
        </p:grpSpPr>
        <p:pic>
          <p:nvPicPr>
            <p:cNvPr id="39" name="Picture 38" descr="A screenshot of a social media post&#10;&#10;Description automatically generated">
              <a:extLst>
                <a:ext uri="{FF2B5EF4-FFF2-40B4-BE49-F238E27FC236}">
                  <a16:creationId xmlns:a16="http://schemas.microsoft.com/office/drawing/2014/main" id="{3D5138D9-3362-4E3A-BA3E-9BE5BF52AF80}"/>
                </a:ext>
              </a:extLst>
            </p:cNvPr>
            <p:cNvPicPr>
              <a:picLocks noChangeAspect="1"/>
            </p:cNvPicPr>
            <p:nvPr/>
          </p:nvPicPr>
          <p:blipFill rotWithShape="1">
            <a:blip r:embed="rId5"/>
            <a:srcRect r="23550"/>
            <a:stretch/>
          </p:blipFill>
          <p:spPr>
            <a:xfrm>
              <a:off x="8886457" y="140161"/>
              <a:ext cx="2988194" cy="2388397"/>
            </a:xfrm>
            <a:prstGeom prst="rect">
              <a:avLst/>
            </a:prstGeom>
          </p:spPr>
        </p:pic>
        <p:cxnSp>
          <p:nvCxnSpPr>
            <p:cNvPr id="30" name="Rett linje 11">
              <a:extLst>
                <a:ext uri="{FF2B5EF4-FFF2-40B4-BE49-F238E27FC236}">
                  <a16:creationId xmlns:a16="http://schemas.microsoft.com/office/drawing/2014/main" id="{06928EB0-956A-42DF-94E0-B1532ED8FF27}"/>
                </a:ext>
              </a:extLst>
            </p:cNvPr>
            <p:cNvCxnSpPr>
              <a:cxnSpLocks/>
            </p:cNvCxnSpPr>
            <p:nvPr/>
          </p:nvCxnSpPr>
          <p:spPr>
            <a:xfrm flipH="1">
              <a:off x="8864160" y="1027448"/>
              <a:ext cx="65499" cy="65215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Rett linje 18">
              <a:extLst>
                <a:ext uri="{FF2B5EF4-FFF2-40B4-BE49-F238E27FC236}">
                  <a16:creationId xmlns:a16="http://schemas.microsoft.com/office/drawing/2014/main" id="{06852B4E-641C-4CFE-B969-04A7451B7453}"/>
                </a:ext>
              </a:extLst>
            </p:cNvPr>
            <p:cNvCxnSpPr>
              <a:cxnSpLocks/>
            </p:cNvCxnSpPr>
            <p:nvPr/>
          </p:nvCxnSpPr>
          <p:spPr>
            <a:xfrm>
              <a:off x="9983559" y="1027448"/>
              <a:ext cx="813769" cy="65215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Rektangel 21">
              <a:extLst>
                <a:ext uri="{FF2B5EF4-FFF2-40B4-BE49-F238E27FC236}">
                  <a16:creationId xmlns:a16="http://schemas.microsoft.com/office/drawing/2014/main" id="{11973598-940A-4119-B88E-D2404D0C8FD1}"/>
                </a:ext>
              </a:extLst>
            </p:cNvPr>
            <p:cNvSpPr/>
            <p:nvPr/>
          </p:nvSpPr>
          <p:spPr>
            <a:xfrm>
              <a:off x="8955261" y="1008281"/>
              <a:ext cx="949002" cy="623031"/>
            </a:xfrm>
            <a:prstGeom prst="rect">
              <a:avLst/>
            </a:prstGeom>
            <a:solidFill>
              <a:srgbClr val="D9D9D9">
                <a:alpha val="50980"/>
              </a:srgb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8" name="Picture 37" descr="A screenshot of a social media post&#10;&#10;Description automatically generated">
              <a:extLst>
                <a:ext uri="{FF2B5EF4-FFF2-40B4-BE49-F238E27FC236}">
                  <a16:creationId xmlns:a16="http://schemas.microsoft.com/office/drawing/2014/main" id="{34796E1B-911A-4D96-BAFF-317949D998B9}"/>
                </a:ext>
              </a:extLst>
            </p:cNvPr>
            <p:cNvPicPr>
              <a:picLocks noChangeAspect="1"/>
            </p:cNvPicPr>
            <p:nvPr/>
          </p:nvPicPr>
          <p:blipFill rotWithShape="1">
            <a:blip r:embed="rId5"/>
            <a:srcRect l="1902" t="48048" r="74847" b="28425"/>
            <a:stretch/>
          </p:blipFill>
          <p:spPr>
            <a:xfrm>
              <a:off x="8800291" y="1581825"/>
              <a:ext cx="2069543" cy="1170063"/>
            </a:xfrm>
            <a:prstGeom prst="rect">
              <a:avLst/>
            </a:prstGeom>
          </p:spPr>
        </p:pic>
      </p:grpSp>
      <p:pic>
        <p:nvPicPr>
          <p:cNvPr id="10" name="Picture 9" descr="A screenshot of a cell phone&#10;&#10;Description automatically generated">
            <a:extLst>
              <a:ext uri="{FF2B5EF4-FFF2-40B4-BE49-F238E27FC236}">
                <a16:creationId xmlns:a16="http://schemas.microsoft.com/office/drawing/2014/main" id="{77FA6EFC-3209-4708-958F-D76F07F19270}"/>
              </a:ext>
            </a:extLst>
          </p:cNvPr>
          <p:cNvPicPr>
            <a:picLocks noChangeAspect="1"/>
          </p:cNvPicPr>
          <p:nvPr/>
        </p:nvPicPr>
        <p:blipFill>
          <a:blip r:embed="rId6"/>
          <a:stretch>
            <a:fillRect/>
          </a:stretch>
        </p:blipFill>
        <p:spPr>
          <a:xfrm>
            <a:off x="357103" y="5126553"/>
            <a:ext cx="2783223" cy="117841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BED5F3D-303F-4BB7-ACE8-439DEEAD6A0A}"/>
              </a:ext>
            </a:extLst>
          </p:cNvPr>
          <p:cNvPicPr>
            <a:picLocks noChangeAspect="1"/>
          </p:cNvPicPr>
          <p:nvPr/>
        </p:nvPicPr>
        <p:blipFill>
          <a:blip r:embed="rId7"/>
          <a:stretch>
            <a:fillRect/>
          </a:stretch>
        </p:blipFill>
        <p:spPr>
          <a:xfrm>
            <a:off x="5781215" y="5242491"/>
            <a:ext cx="2927892" cy="1239664"/>
          </a:xfrm>
          <a:prstGeom prst="rect">
            <a:avLst/>
          </a:prstGeom>
        </p:spPr>
      </p:pic>
    </p:spTree>
    <p:extLst>
      <p:ext uri="{BB962C8B-B14F-4D97-AF65-F5344CB8AC3E}">
        <p14:creationId xmlns:p14="http://schemas.microsoft.com/office/powerpoint/2010/main" val="41458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248325"/>
            <a:ext cx="10515600" cy="598376"/>
          </a:xfrm>
        </p:spPr>
        <p:txBody>
          <a:bodyPr>
            <a:normAutofit fontScale="90000"/>
          </a:bodyPr>
          <a:lstStyle/>
          <a:p>
            <a:r>
              <a:rPr lang="nb-NO" dirty="0"/>
              <a:t>Dugnadsdetaljer</a:t>
            </a:r>
          </a:p>
        </p:txBody>
      </p:sp>
      <p:sp>
        <p:nvSpPr>
          <p:cNvPr id="3" name="Plassholder for innhold 2">
            <a:extLst>
              <a:ext uri="{FF2B5EF4-FFF2-40B4-BE49-F238E27FC236}">
                <a16:creationId xmlns:a16="http://schemas.microsoft.com/office/drawing/2014/main" id="{1DA9B22F-36BF-41FE-A455-F1A5C39BCB8F}"/>
              </a:ext>
            </a:extLst>
          </p:cNvPr>
          <p:cNvSpPr>
            <a:spLocks noGrp="1"/>
          </p:cNvSpPr>
          <p:nvPr>
            <p:ph idx="1"/>
          </p:nvPr>
        </p:nvSpPr>
        <p:spPr>
          <a:xfrm>
            <a:off x="559040" y="937118"/>
            <a:ext cx="4816960" cy="5551882"/>
          </a:xfrm>
        </p:spPr>
        <p:txBody>
          <a:bodyPr>
            <a:normAutofit fontScale="70000" lnSpcReduction="20000"/>
          </a:bodyPr>
          <a:lstStyle/>
          <a:p>
            <a:r>
              <a:rPr lang="nb-NO" dirty="0"/>
              <a:t>Ved å trykke på knappen </a:t>
            </a:r>
            <a:r>
              <a:rPr lang="nb-NO" i="1" dirty="0">
                <a:solidFill>
                  <a:schemeClr val="accent5">
                    <a:lumMod val="75000"/>
                  </a:schemeClr>
                </a:solidFill>
              </a:rPr>
              <a:t>Legg til person </a:t>
            </a:r>
            <a:r>
              <a:rPr lang="nb-NO" dirty="0"/>
              <a:t>kan du velge personer som deltar i dugnaden, på samme måte som for påmeldinger, som vist på side 32. Etter å ha valgt person kan du føre det antall timer personen har vært med på dugnaden.</a:t>
            </a:r>
          </a:p>
          <a:p>
            <a:r>
              <a:rPr lang="nb-NO" dirty="0"/>
              <a:t>Når du er ferdig trykker du knappen </a:t>
            </a:r>
            <a:r>
              <a:rPr lang="nb-NO" i="1" dirty="0">
                <a:solidFill>
                  <a:schemeClr val="accent5">
                    <a:lumMod val="75000"/>
                  </a:schemeClr>
                </a:solidFill>
              </a:rPr>
              <a:t>Lagre og lukk</a:t>
            </a:r>
            <a:r>
              <a:rPr lang="nb-NO" dirty="0"/>
              <a:t>. </a:t>
            </a:r>
            <a:r>
              <a:rPr lang="nb-NO" dirty="0" err="1"/>
              <a:t>AdmDB</a:t>
            </a:r>
            <a:r>
              <a:rPr lang="nb-NO" dirty="0"/>
              <a:t> kontrollerer at alle tider er mellom 0,5 og 23,5 timer. Hvis noe er feil, vises meldingen til høyre.</a:t>
            </a:r>
          </a:p>
          <a:p>
            <a:r>
              <a:rPr lang="nb-NO" dirty="0"/>
              <a:t>Du kan også lage en ny dugnad basert på den utfylte dugnadslisten du står i. Det gjør du ved å trykke knappen </a:t>
            </a:r>
            <a:r>
              <a:rPr lang="nb-NO" i="1" dirty="0">
                <a:solidFill>
                  <a:schemeClr val="accent5">
                    <a:lumMod val="75000"/>
                  </a:schemeClr>
                </a:solidFill>
              </a:rPr>
              <a:t>Kopier til ny</a:t>
            </a:r>
            <a:r>
              <a:rPr lang="nb-NO" dirty="0"/>
              <a:t>. Du får de samme spørsmålene om tid og type dugnad som vist på forrige siden. Deretter bli alle personene blir kopiert til den nye dugnaden, men timene er satt til 0. Du kan deretter stryke eller legge til personer og korrigere timer i den nye dugnaden.</a:t>
            </a:r>
          </a:p>
        </p:txBody>
      </p: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dirty="0" err="1"/>
              <a:t>Begrenset</a:t>
            </a:r>
            <a:r>
              <a:rPr lang="en-US" dirty="0"/>
              <a:t> </a:t>
            </a:r>
            <a:r>
              <a:rPr lang="en-US" dirty="0" err="1"/>
              <a:t>distribusjon</a:t>
            </a:r>
            <a:r>
              <a:rPr lang="en-US" dirty="0"/>
              <a:t>. </a:t>
            </a:r>
            <a:r>
              <a:rPr lang="en-US" dirty="0" err="1"/>
              <a:t>Inneholder</a:t>
            </a:r>
            <a:r>
              <a:rPr lang="en-US" dirty="0"/>
              <a:t> </a:t>
            </a:r>
            <a:r>
              <a:rPr lang="en-US" dirty="0" err="1"/>
              <a:t>personopplysninger</a:t>
            </a:r>
            <a:endParaRPr lang="en-US" dirty="0"/>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58</a:t>
            </a:fld>
            <a:endParaRPr lang="en-US" dirty="0"/>
          </a:p>
        </p:txBody>
      </p:sp>
      <p:pic>
        <p:nvPicPr>
          <p:cNvPr id="10" name="Bilde 9" descr="Et bilde som inneholder skjermbilde&#10;&#10;Beskrivelse som er generert med svært høy visshet">
            <a:extLst>
              <a:ext uri="{FF2B5EF4-FFF2-40B4-BE49-F238E27FC236}">
                <a16:creationId xmlns:a16="http://schemas.microsoft.com/office/drawing/2014/main" id="{29ED756B-F7E6-4EA8-ADDA-B579293E16B0}"/>
              </a:ext>
            </a:extLst>
          </p:cNvPr>
          <p:cNvPicPr>
            <a:picLocks noChangeAspect="1"/>
          </p:cNvPicPr>
          <p:nvPr/>
        </p:nvPicPr>
        <p:blipFill>
          <a:blip r:embed="rId2"/>
          <a:stretch>
            <a:fillRect/>
          </a:stretch>
        </p:blipFill>
        <p:spPr>
          <a:xfrm>
            <a:off x="7536000" y="4658547"/>
            <a:ext cx="4590476" cy="1838095"/>
          </a:xfrm>
          <a:prstGeom prst="rect">
            <a:avLst/>
          </a:prstGeom>
        </p:spPr>
      </p:pic>
      <p:pic>
        <p:nvPicPr>
          <p:cNvPr id="16" name="Bilde 15" descr="Et bilde som inneholder skjermbilde&#10;&#10;Beskrivelse som er generert med svært høy visshet">
            <a:extLst>
              <a:ext uri="{FF2B5EF4-FFF2-40B4-BE49-F238E27FC236}">
                <a16:creationId xmlns:a16="http://schemas.microsoft.com/office/drawing/2014/main" id="{3419ECD2-AE86-48C0-B8A8-7410D926E90F}"/>
              </a:ext>
            </a:extLst>
          </p:cNvPr>
          <p:cNvPicPr>
            <a:picLocks noChangeAspect="1"/>
          </p:cNvPicPr>
          <p:nvPr/>
        </p:nvPicPr>
        <p:blipFill>
          <a:blip r:embed="rId3"/>
          <a:stretch>
            <a:fillRect/>
          </a:stretch>
        </p:blipFill>
        <p:spPr>
          <a:xfrm>
            <a:off x="5932006" y="1198268"/>
            <a:ext cx="3961905" cy="2809524"/>
          </a:xfrm>
          <a:prstGeom prst="rect">
            <a:avLst/>
          </a:prstGeom>
        </p:spPr>
      </p:pic>
      <p:cxnSp>
        <p:nvCxnSpPr>
          <p:cNvPr id="7" name="Rett pilkobling 6">
            <a:extLst>
              <a:ext uri="{FF2B5EF4-FFF2-40B4-BE49-F238E27FC236}">
                <a16:creationId xmlns:a16="http://schemas.microsoft.com/office/drawing/2014/main" id="{C48328D9-07FC-48EC-A621-C272D76A4B9D}"/>
              </a:ext>
            </a:extLst>
          </p:cNvPr>
          <p:cNvCxnSpPr/>
          <p:nvPr/>
        </p:nvCxnSpPr>
        <p:spPr>
          <a:xfrm>
            <a:off x="5376000" y="2775213"/>
            <a:ext cx="2340000" cy="833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a:extLst>
              <a:ext uri="{FF2B5EF4-FFF2-40B4-BE49-F238E27FC236}">
                <a16:creationId xmlns:a16="http://schemas.microsoft.com/office/drawing/2014/main" id="{AA5164EE-C4B5-45F5-81BE-BEDD2A20E2AD}"/>
              </a:ext>
            </a:extLst>
          </p:cNvPr>
          <p:cNvCxnSpPr/>
          <p:nvPr/>
        </p:nvCxnSpPr>
        <p:spPr>
          <a:xfrm>
            <a:off x="5016000" y="1198268"/>
            <a:ext cx="1440000" cy="24107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Rett pilkobling 16">
            <a:extLst>
              <a:ext uri="{FF2B5EF4-FFF2-40B4-BE49-F238E27FC236}">
                <a16:creationId xmlns:a16="http://schemas.microsoft.com/office/drawing/2014/main" id="{9BB50B7E-B462-44AC-B370-B249A6E68A10}"/>
              </a:ext>
            </a:extLst>
          </p:cNvPr>
          <p:cNvCxnSpPr/>
          <p:nvPr/>
        </p:nvCxnSpPr>
        <p:spPr>
          <a:xfrm>
            <a:off x="4116000" y="3429000"/>
            <a:ext cx="3420000" cy="14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tt pilkobling 19">
            <a:extLst>
              <a:ext uri="{FF2B5EF4-FFF2-40B4-BE49-F238E27FC236}">
                <a16:creationId xmlns:a16="http://schemas.microsoft.com/office/drawing/2014/main" id="{83150FC6-14D5-4C1B-A714-840102D694B0}"/>
              </a:ext>
            </a:extLst>
          </p:cNvPr>
          <p:cNvCxnSpPr>
            <a:cxnSpLocks/>
          </p:cNvCxnSpPr>
          <p:nvPr/>
        </p:nvCxnSpPr>
        <p:spPr>
          <a:xfrm flipV="1">
            <a:off x="5196000" y="3789000"/>
            <a:ext cx="3414600" cy="360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Action Button: Go Home 12">
            <a:hlinkClick r:id="rId4" action="ppaction://hlinksldjump" highlightClick="1"/>
            <a:extLst>
              <a:ext uri="{FF2B5EF4-FFF2-40B4-BE49-F238E27FC236}">
                <a16:creationId xmlns:a16="http://schemas.microsoft.com/office/drawing/2014/main" id="{F6F618C1-8CE5-45AA-AC5E-6ACDED4C4850}"/>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AAD97888-FC6B-49BD-ADFF-745E267D801A}"/>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FDBA8940-7E15-4714-AE17-476145C171CC}"/>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734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8" fill="hold" nodeType="afterEffect">
                                  <p:stCondLst>
                                    <p:cond delay="200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descr="Et bilde som inneholder skjermbilde&#10;&#10;Beskrivelse som er generert med svært høy visshet">
            <a:extLst>
              <a:ext uri="{FF2B5EF4-FFF2-40B4-BE49-F238E27FC236}">
                <a16:creationId xmlns:a16="http://schemas.microsoft.com/office/drawing/2014/main" id="{858B48F3-5EA3-46E5-96B9-72DCD36B508D}"/>
              </a:ext>
            </a:extLst>
          </p:cNvPr>
          <p:cNvPicPr>
            <a:picLocks noChangeAspect="1"/>
          </p:cNvPicPr>
          <p:nvPr/>
        </p:nvPicPr>
        <p:blipFill>
          <a:blip r:embed="rId2"/>
          <a:stretch>
            <a:fillRect/>
          </a:stretch>
        </p:blipFill>
        <p:spPr>
          <a:xfrm>
            <a:off x="6096000" y="2832541"/>
            <a:ext cx="5761905" cy="3523809"/>
          </a:xfrm>
          <a:prstGeom prst="rect">
            <a:avLst/>
          </a:prstGeom>
        </p:spPr>
      </p:pic>
      <p:sp>
        <p:nvSpPr>
          <p:cNvPr id="5" name="Tittel 4">
            <a:extLst>
              <a:ext uri="{FF2B5EF4-FFF2-40B4-BE49-F238E27FC236}">
                <a16:creationId xmlns:a16="http://schemas.microsoft.com/office/drawing/2014/main" id="{E6CD0061-FBFA-48A6-BAD6-2AFF546DC048}"/>
              </a:ext>
            </a:extLst>
          </p:cNvPr>
          <p:cNvSpPr>
            <a:spLocks noGrp="1"/>
          </p:cNvSpPr>
          <p:nvPr>
            <p:ph type="title"/>
          </p:nvPr>
        </p:nvSpPr>
        <p:spPr>
          <a:xfrm>
            <a:off x="838200" y="365125"/>
            <a:ext cx="10515600" cy="723875"/>
          </a:xfrm>
        </p:spPr>
        <p:txBody>
          <a:bodyPr/>
          <a:lstStyle/>
          <a:p>
            <a:r>
              <a:rPr lang="nb-NO" dirty="0"/>
              <a:t>Parkeringssøknader</a:t>
            </a:r>
          </a:p>
        </p:txBody>
      </p:sp>
      <p:sp>
        <p:nvSpPr>
          <p:cNvPr id="4" name="Plassholder for lysbildenummer 3">
            <a:extLst>
              <a:ext uri="{FF2B5EF4-FFF2-40B4-BE49-F238E27FC236}">
                <a16:creationId xmlns:a16="http://schemas.microsoft.com/office/drawing/2014/main" id="{73321218-76C5-4B0A-99C7-AC03E87D2E54}"/>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2" name="Plassholder for bunntekst 1">
            <a:extLst>
              <a:ext uri="{FF2B5EF4-FFF2-40B4-BE49-F238E27FC236}">
                <a16:creationId xmlns:a16="http://schemas.microsoft.com/office/drawing/2014/main" id="{5318763E-9D9C-4E0B-B646-BE104348324A}"/>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5" name="Plassholder for innhold 2">
            <a:extLst>
              <a:ext uri="{FF2B5EF4-FFF2-40B4-BE49-F238E27FC236}">
                <a16:creationId xmlns:a16="http://schemas.microsoft.com/office/drawing/2014/main" id="{8B0D05F6-F27C-4F08-B6EC-2F2CDD2297BD}"/>
              </a:ext>
            </a:extLst>
          </p:cNvPr>
          <p:cNvSpPr txBox="1">
            <a:spLocks/>
          </p:cNvSpPr>
          <p:nvPr/>
        </p:nvSpPr>
        <p:spPr>
          <a:xfrm>
            <a:off x="559040" y="937118"/>
            <a:ext cx="4816960" cy="555188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b-NO" dirty="0"/>
          </a:p>
          <a:p>
            <a:r>
              <a:rPr lang="nb-NO" dirty="0"/>
              <a:t>Ved å trykke knappen </a:t>
            </a:r>
            <a:r>
              <a:rPr lang="nb-NO" i="1" dirty="0">
                <a:solidFill>
                  <a:schemeClr val="accent5">
                    <a:lumMod val="75000"/>
                  </a:schemeClr>
                </a:solidFill>
              </a:rPr>
              <a:t>Parkeringssøknader</a:t>
            </a:r>
            <a:r>
              <a:rPr lang="nb-NO" dirty="0"/>
              <a:t> i skjermbildet for </a:t>
            </a:r>
            <a:r>
              <a:rPr lang="nb-NO" i="1" dirty="0">
                <a:solidFill>
                  <a:schemeClr val="accent5">
                    <a:lumMod val="75000"/>
                  </a:schemeClr>
                </a:solidFill>
              </a:rPr>
              <a:t>Arrangementer/Seilaser </a:t>
            </a:r>
            <a:r>
              <a:rPr lang="nb-NO" dirty="0"/>
              <a:t>som vist på side 24, får du opp et skjermbilde tilsvarende det som vises øverst til høyre.</a:t>
            </a:r>
          </a:p>
          <a:p>
            <a:r>
              <a:rPr lang="nb-NO" dirty="0"/>
              <a:t>Dobbeltklikk på feltet </a:t>
            </a:r>
            <a:r>
              <a:rPr lang="nb-NO" dirty="0">
                <a:solidFill>
                  <a:schemeClr val="accent5">
                    <a:lumMod val="75000"/>
                  </a:schemeClr>
                </a:solidFill>
              </a:rPr>
              <a:t>Fra dato/</a:t>
            </a:r>
            <a:r>
              <a:rPr lang="nb-NO" dirty="0" err="1">
                <a:solidFill>
                  <a:schemeClr val="accent5">
                    <a:lumMod val="75000"/>
                  </a:schemeClr>
                </a:solidFill>
              </a:rPr>
              <a:t>kl</a:t>
            </a:r>
            <a:r>
              <a:rPr lang="nb-NO" dirty="0">
                <a:solidFill>
                  <a:schemeClr val="accent5">
                    <a:lumMod val="75000"/>
                  </a:schemeClr>
                </a:solidFill>
              </a:rPr>
              <a:t> </a:t>
            </a:r>
            <a:r>
              <a:rPr lang="nb-NO" dirty="0"/>
              <a:t>og du får opp et skjermbilde tilsvarende det som er vist nederst til høyre.</a:t>
            </a:r>
          </a:p>
          <a:p>
            <a:r>
              <a:rPr lang="nb-NO" dirty="0"/>
              <a:t>Ved å trykke på knappen </a:t>
            </a:r>
            <a:r>
              <a:rPr lang="nb-NO" i="1" dirty="0">
                <a:solidFill>
                  <a:schemeClr val="accent5">
                    <a:lumMod val="75000"/>
                  </a:schemeClr>
                </a:solidFill>
              </a:rPr>
              <a:t>Nytt parkeringsbehov </a:t>
            </a:r>
            <a:r>
              <a:rPr lang="nb-NO" dirty="0"/>
              <a:t>får du opp et tomt skjermbilde. </a:t>
            </a:r>
          </a:p>
          <a:p>
            <a:r>
              <a:rPr lang="nb-NO" dirty="0"/>
              <a:t>I skjermbildet nederst til høyre kan du legge inn personer, på samme måte som for dugnader på foregående side ved å trykke på knappen </a:t>
            </a:r>
            <a:r>
              <a:rPr lang="nb-NO" i="1" dirty="0">
                <a:solidFill>
                  <a:schemeClr val="accent5">
                    <a:lumMod val="75000"/>
                  </a:schemeClr>
                </a:solidFill>
              </a:rPr>
              <a:t>Legg til person</a:t>
            </a:r>
            <a:r>
              <a:rPr lang="nb-NO" dirty="0"/>
              <a:t>.</a:t>
            </a:r>
          </a:p>
          <a:p>
            <a:r>
              <a:rPr lang="nb-NO" dirty="0"/>
              <a:t>Når du har lagt inn en person kan du trykke på knappen </a:t>
            </a:r>
            <a:r>
              <a:rPr lang="nb-NO" i="1" dirty="0">
                <a:solidFill>
                  <a:schemeClr val="accent5">
                    <a:lumMod val="75000"/>
                  </a:schemeClr>
                </a:solidFill>
              </a:rPr>
              <a:t>Send kvittering til …..</a:t>
            </a:r>
            <a:r>
              <a:rPr lang="nb-NO" dirty="0"/>
              <a:t>. Da genereres en standard e-post til den valgte personen som bekrefter at personens bil vil være med på søknad om parkeringsplass.</a:t>
            </a:r>
          </a:p>
          <a:p>
            <a:r>
              <a:rPr lang="nb-NO" dirty="0"/>
              <a:t>Du kan også lage en epost med liste over søknader som vedlegg, ved å trykke knappen </a:t>
            </a:r>
            <a:r>
              <a:rPr lang="nb-NO" i="1" dirty="0">
                <a:solidFill>
                  <a:schemeClr val="accent5">
                    <a:lumMod val="75000"/>
                  </a:schemeClr>
                </a:solidFill>
              </a:rPr>
              <a:t>E-post liste</a:t>
            </a:r>
            <a:r>
              <a:rPr lang="nb-NO" dirty="0"/>
              <a:t>. Du kan sette inn ønskete adressater og tekst før eposten sendes.</a:t>
            </a:r>
          </a:p>
        </p:txBody>
      </p:sp>
      <p:pic>
        <p:nvPicPr>
          <p:cNvPr id="16" name="Bilde 15" descr="Et bilde som inneholder skjermbilde&#10;&#10;Beskrivelse som er generert med svært høy visshet">
            <a:extLst>
              <a:ext uri="{FF2B5EF4-FFF2-40B4-BE49-F238E27FC236}">
                <a16:creationId xmlns:a16="http://schemas.microsoft.com/office/drawing/2014/main" id="{864E8F48-86A2-4C63-AC83-D2223CB60670}"/>
              </a:ext>
            </a:extLst>
          </p:cNvPr>
          <p:cNvPicPr>
            <a:picLocks noChangeAspect="1"/>
          </p:cNvPicPr>
          <p:nvPr/>
        </p:nvPicPr>
        <p:blipFill>
          <a:blip r:embed="rId3"/>
          <a:stretch>
            <a:fillRect/>
          </a:stretch>
        </p:blipFill>
        <p:spPr>
          <a:xfrm>
            <a:off x="6096000" y="501650"/>
            <a:ext cx="6030502" cy="1958864"/>
          </a:xfrm>
          <a:prstGeom prst="rect">
            <a:avLst/>
          </a:prstGeom>
        </p:spPr>
      </p:pic>
      <p:cxnSp>
        <p:nvCxnSpPr>
          <p:cNvPr id="7" name="Rett pilkobling 6">
            <a:extLst>
              <a:ext uri="{FF2B5EF4-FFF2-40B4-BE49-F238E27FC236}">
                <a16:creationId xmlns:a16="http://schemas.microsoft.com/office/drawing/2014/main" id="{AB76C08A-447E-49DD-A963-112EAC2DAE65}"/>
              </a:ext>
            </a:extLst>
          </p:cNvPr>
          <p:cNvCxnSpPr/>
          <p:nvPr/>
        </p:nvCxnSpPr>
        <p:spPr>
          <a:xfrm>
            <a:off x="5318480" y="1629000"/>
            <a:ext cx="77752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Rett pilkobling 16">
            <a:extLst>
              <a:ext uri="{FF2B5EF4-FFF2-40B4-BE49-F238E27FC236}">
                <a16:creationId xmlns:a16="http://schemas.microsoft.com/office/drawing/2014/main" id="{07357713-1AB1-4666-BBD1-F6AF09AB90F0}"/>
              </a:ext>
            </a:extLst>
          </p:cNvPr>
          <p:cNvCxnSpPr>
            <a:cxnSpLocks/>
          </p:cNvCxnSpPr>
          <p:nvPr/>
        </p:nvCxnSpPr>
        <p:spPr>
          <a:xfrm flipV="1">
            <a:off x="4038600" y="1915886"/>
            <a:ext cx="2353491" cy="2746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tt pilkobling 20">
            <a:extLst>
              <a:ext uri="{FF2B5EF4-FFF2-40B4-BE49-F238E27FC236}">
                <a16:creationId xmlns:a16="http://schemas.microsoft.com/office/drawing/2014/main" id="{CCBD9339-A54B-4C3D-95E5-2AD3A5622C41}"/>
              </a:ext>
            </a:extLst>
          </p:cNvPr>
          <p:cNvCxnSpPr/>
          <p:nvPr/>
        </p:nvCxnSpPr>
        <p:spPr>
          <a:xfrm>
            <a:off x="5376000" y="2460514"/>
            <a:ext cx="720000" cy="3720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Rett pilkobling 22">
            <a:extLst>
              <a:ext uri="{FF2B5EF4-FFF2-40B4-BE49-F238E27FC236}">
                <a16:creationId xmlns:a16="http://schemas.microsoft.com/office/drawing/2014/main" id="{A624CE2D-F1F3-46A5-BB14-983AE1A2DD63}"/>
              </a:ext>
            </a:extLst>
          </p:cNvPr>
          <p:cNvCxnSpPr/>
          <p:nvPr/>
        </p:nvCxnSpPr>
        <p:spPr>
          <a:xfrm flipV="1">
            <a:off x="5215345" y="2349000"/>
            <a:ext cx="2938055"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Rett pilkobling 24">
            <a:extLst>
              <a:ext uri="{FF2B5EF4-FFF2-40B4-BE49-F238E27FC236}">
                <a16:creationId xmlns:a16="http://schemas.microsoft.com/office/drawing/2014/main" id="{AB56A4A0-AF4C-4B10-8E2D-B8AB1FDB05CB}"/>
              </a:ext>
            </a:extLst>
          </p:cNvPr>
          <p:cNvCxnSpPr/>
          <p:nvPr/>
        </p:nvCxnSpPr>
        <p:spPr>
          <a:xfrm>
            <a:off x="3756000" y="3609000"/>
            <a:ext cx="2946771" cy="9854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Rett pilkobling 26">
            <a:extLst>
              <a:ext uri="{FF2B5EF4-FFF2-40B4-BE49-F238E27FC236}">
                <a16:creationId xmlns:a16="http://schemas.microsoft.com/office/drawing/2014/main" id="{61C78F95-F25D-48B5-9DB6-E613F11CEE40}"/>
              </a:ext>
            </a:extLst>
          </p:cNvPr>
          <p:cNvCxnSpPr>
            <a:cxnSpLocks/>
          </p:cNvCxnSpPr>
          <p:nvPr/>
        </p:nvCxnSpPr>
        <p:spPr>
          <a:xfrm>
            <a:off x="3666000" y="4590701"/>
            <a:ext cx="4050000" cy="818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Rett pilkobling 28">
            <a:extLst>
              <a:ext uri="{FF2B5EF4-FFF2-40B4-BE49-F238E27FC236}">
                <a16:creationId xmlns:a16="http://schemas.microsoft.com/office/drawing/2014/main" id="{5FD91153-7BF1-4FA2-BFB0-A9BCD7A7BF84}"/>
              </a:ext>
            </a:extLst>
          </p:cNvPr>
          <p:cNvCxnSpPr>
            <a:cxnSpLocks/>
          </p:cNvCxnSpPr>
          <p:nvPr/>
        </p:nvCxnSpPr>
        <p:spPr>
          <a:xfrm>
            <a:off x="1956000" y="5850700"/>
            <a:ext cx="8460000" cy="162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Rett pilkobling 30">
            <a:extLst>
              <a:ext uri="{FF2B5EF4-FFF2-40B4-BE49-F238E27FC236}">
                <a16:creationId xmlns:a16="http://schemas.microsoft.com/office/drawing/2014/main" id="{CE74C262-9DB2-4D36-B7F8-3BEF07F985CC}"/>
              </a:ext>
            </a:extLst>
          </p:cNvPr>
          <p:cNvCxnSpPr/>
          <p:nvPr/>
        </p:nvCxnSpPr>
        <p:spPr>
          <a:xfrm>
            <a:off x="3036000" y="4050700"/>
            <a:ext cx="3648372" cy="1898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Action Button: Go Home 17">
            <a:hlinkClick r:id="rId4" action="ppaction://hlinksldjump" highlightClick="1"/>
            <a:extLst>
              <a:ext uri="{FF2B5EF4-FFF2-40B4-BE49-F238E27FC236}">
                <a16:creationId xmlns:a16="http://schemas.microsoft.com/office/drawing/2014/main" id="{3C1F5730-D5C1-4DC0-9AEC-F4A9D64E63C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9" name="Action Button: Go Forward or Next 18">
            <a:hlinkClick r:id="" action="ppaction://hlinkshowjump?jump=nextslide" highlightClick="1"/>
            <a:extLst>
              <a:ext uri="{FF2B5EF4-FFF2-40B4-BE49-F238E27FC236}">
                <a16:creationId xmlns:a16="http://schemas.microsoft.com/office/drawing/2014/main" id="{D946B3FC-3CB8-4D16-AE77-DE55B4A3BCC6}"/>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20" name="Action Button: Go Back or Previous 19">
            <a:hlinkClick r:id="" action="ppaction://hlinkshowjump?jump=previousslide" highlightClick="1"/>
            <a:extLst>
              <a:ext uri="{FF2B5EF4-FFF2-40B4-BE49-F238E27FC236}">
                <a16:creationId xmlns:a16="http://schemas.microsoft.com/office/drawing/2014/main" id="{1CD0F654-1C0C-442E-922B-96593D402D1B}"/>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4107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4" end="4"/>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6" end="6"/>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7C1D73E3-F634-4145-984D-324FF6CB6DB9}"/>
              </a:ext>
            </a:extLst>
          </p:cNvPr>
          <p:cNvPicPr>
            <a:picLocks noChangeAspect="1"/>
          </p:cNvPicPr>
          <p:nvPr/>
        </p:nvPicPr>
        <p:blipFill>
          <a:blip r:embed="rId2"/>
          <a:stretch>
            <a:fillRect/>
          </a:stretch>
        </p:blipFill>
        <p:spPr>
          <a:xfrm>
            <a:off x="8605473" y="305190"/>
            <a:ext cx="2847619" cy="2647619"/>
          </a:xfrm>
          <a:prstGeom prst="rect">
            <a:avLst/>
          </a:prstGeom>
        </p:spPr>
      </p:pic>
      <p:sp>
        <p:nvSpPr>
          <p:cNvPr id="2" name="Title 1"/>
          <p:cNvSpPr>
            <a:spLocks noGrp="1"/>
          </p:cNvSpPr>
          <p:nvPr>
            <p:ph type="title"/>
          </p:nvPr>
        </p:nvSpPr>
        <p:spPr>
          <a:xfrm>
            <a:off x="821514" y="377148"/>
            <a:ext cx="6713140" cy="1344975"/>
          </a:xfrm>
        </p:spPr>
        <p:txBody>
          <a:bodyPr>
            <a:normAutofit/>
          </a:bodyPr>
          <a:lstStyle/>
          <a:p>
            <a:r>
              <a:rPr lang="nb-NO" sz="4000"/>
              <a:t>Innlogging</a:t>
            </a:r>
          </a:p>
        </p:txBody>
      </p:sp>
      <p:sp>
        <p:nvSpPr>
          <p:cNvPr id="3" name="Content Placeholder 2"/>
          <p:cNvSpPr>
            <a:spLocks noGrp="1"/>
          </p:cNvSpPr>
          <p:nvPr>
            <p:ph idx="1"/>
          </p:nvPr>
        </p:nvSpPr>
        <p:spPr>
          <a:xfrm>
            <a:off x="821514" y="1629000"/>
            <a:ext cx="6723145" cy="4320000"/>
          </a:xfrm>
        </p:spPr>
        <p:txBody>
          <a:bodyPr>
            <a:noAutofit/>
          </a:bodyPr>
          <a:lstStyle/>
          <a:p>
            <a:r>
              <a:rPr lang="nb-NO" sz="1800" dirty="0"/>
              <a:t>Fordi </a:t>
            </a:r>
            <a:r>
              <a:rPr lang="nb-NO" sz="1800" dirty="0" err="1"/>
              <a:t>AdmDB</a:t>
            </a:r>
            <a:r>
              <a:rPr lang="nb-NO" sz="1800" dirty="0"/>
              <a:t> </a:t>
            </a:r>
            <a:r>
              <a:rPr lang="nb-NO" sz="1800" dirty="0" err="1"/>
              <a:t>innholder</a:t>
            </a:r>
            <a:r>
              <a:rPr lang="nb-NO" sz="1800" dirty="0"/>
              <a:t> personopplysninger, skal disse ikke være allment tilgjengelig. Derfor må alle brukere logge seg på med </a:t>
            </a:r>
            <a:r>
              <a:rPr lang="nb-NO" sz="1800" b="1" dirty="0" err="1"/>
              <a:t>Organistorisk</a:t>
            </a:r>
            <a:r>
              <a:rPr lang="nb-NO" sz="1800" b="1" dirty="0"/>
              <a:t> rolle </a:t>
            </a:r>
            <a:r>
              <a:rPr lang="nb-NO" sz="1800" dirty="0"/>
              <a:t>(f.eks. Skipssjef) og et </a:t>
            </a:r>
            <a:r>
              <a:rPr lang="nb-NO" sz="1800" b="1" dirty="0"/>
              <a:t>passord</a:t>
            </a:r>
            <a:r>
              <a:rPr lang="nb-NO" sz="1800" dirty="0"/>
              <a:t>. </a:t>
            </a:r>
            <a:r>
              <a:rPr lang="nb-NO" sz="1800" dirty="0">
                <a:solidFill>
                  <a:srgbClr val="FF0000"/>
                </a:solidFill>
              </a:rPr>
              <a:t>NB!</a:t>
            </a:r>
            <a:r>
              <a:rPr lang="nb-NO" sz="1800" dirty="0"/>
              <a:t> Alle roller kan </a:t>
            </a:r>
            <a:r>
              <a:rPr lang="nb-NO" sz="1800" u="sng" dirty="0"/>
              <a:t>se</a:t>
            </a:r>
            <a:r>
              <a:rPr lang="nb-NO" sz="1800" dirty="0"/>
              <a:t> alt i form av rapporter, men ikke alle har adgang til å </a:t>
            </a:r>
            <a:r>
              <a:rPr lang="nb-NO" sz="1800" u="sng" dirty="0"/>
              <a:t>redigere</a:t>
            </a:r>
            <a:r>
              <a:rPr lang="nb-NO" sz="1800" dirty="0"/>
              <a:t> alt.</a:t>
            </a:r>
          </a:p>
          <a:p>
            <a:r>
              <a:rPr lang="nb-NO" sz="1800" dirty="0"/>
              <a:t>Som det fremgår av teksten må rollen ("Bruker") være registrert av IKT-leder eller Administrator.</a:t>
            </a:r>
          </a:p>
          <a:p>
            <a:r>
              <a:rPr lang="nb-NO" sz="1800" dirty="0"/>
              <a:t>Ved første gangs innlogging i rollen, blir du bedt om å velge et eget passord for rollen. </a:t>
            </a:r>
          </a:p>
          <a:p>
            <a:pPr lvl="1"/>
            <a:r>
              <a:rPr lang="nb-NO" sz="1800" dirty="0"/>
              <a:t>Det skal alltid benyttes ved senere innlogginger.</a:t>
            </a:r>
          </a:p>
          <a:p>
            <a:pPr lvl="1"/>
            <a:r>
              <a:rPr lang="nb-NO" sz="1800" dirty="0"/>
              <a:t>Har du glemt passordet må du kontakte IKT-leder eller Administrator.</a:t>
            </a:r>
          </a:p>
          <a:p>
            <a:r>
              <a:rPr lang="nb-NO" sz="1800" dirty="0"/>
              <a:t>Rapporter som genereres samt alle eksporterte regneark skal lagres et sted. Du kan velge din egen lagringsplass. Denne meldingen kommer opp som en påminnelse om ikke valgt lagringsplass er forskjellig fra "C:\".</a:t>
            </a:r>
          </a:p>
        </p:txBody>
      </p:sp>
      <p:sp>
        <p:nvSpPr>
          <p:cNvPr id="4" name="Slide Number Placeholder 3"/>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a:t>
            </a:fld>
            <a:endParaRPr lang="en-US"/>
          </a:p>
        </p:txBody>
      </p:sp>
      <p:sp>
        <p:nvSpPr>
          <p:cNvPr id="5" name="Plassholder for bunntekst 4">
            <a:extLst>
              <a:ext uri="{FF2B5EF4-FFF2-40B4-BE49-F238E27FC236}">
                <a16:creationId xmlns:a16="http://schemas.microsoft.com/office/drawing/2014/main" id="{4A370CBD-4D65-4BDA-B085-3FFDB7CD9443}"/>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3" name="Action Button: Go Home 12">
            <a:hlinkClick r:id="rId3" action="ppaction://hlinksldjump" highlightClick="1"/>
            <a:extLst>
              <a:ext uri="{FF2B5EF4-FFF2-40B4-BE49-F238E27FC236}">
                <a16:creationId xmlns:a16="http://schemas.microsoft.com/office/drawing/2014/main" id="{EA889206-9425-4F70-B1AA-D8A187137F77}"/>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Forward or Next 13">
            <a:hlinkClick r:id="" action="ppaction://hlinkshowjump?jump=nextslide" highlightClick="1"/>
            <a:extLst>
              <a:ext uri="{FF2B5EF4-FFF2-40B4-BE49-F238E27FC236}">
                <a16:creationId xmlns:a16="http://schemas.microsoft.com/office/drawing/2014/main" id="{B7947687-AF02-43EC-BD4B-B5D2B7E88E1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5" name="Action Button: Go Back or Previous 14">
            <a:hlinkClick r:id="" action="ppaction://hlinkshowjump?jump=previousslide" highlightClick="1"/>
            <a:extLst>
              <a:ext uri="{FF2B5EF4-FFF2-40B4-BE49-F238E27FC236}">
                <a16:creationId xmlns:a16="http://schemas.microsoft.com/office/drawing/2014/main" id="{6981DB67-8C4D-4113-89B8-DBBB70878965}"/>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9" name="Straight Arrow Connector 8">
            <a:extLst>
              <a:ext uri="{FF2B5EF4-FFF2-40B4-BE49-F238E27FC236}">
                <a16:creationId xmlns:a16="http://schemas.microsoft.com/office/drawing/2014/main" id="{614C5539-AE97-467D-ACA7-76B4D3A85EE2}"/>
              </a:ext>
            </a:extLst>
          </p:cNvPr>
          <p:cNvCxnSpPr/>
          <p:nvPr/>
        </p:nvCxnSpPr>
        <p:spPr>
          <a:xfrm flipV="1">
            <a:off x="3756000" y="1449000"/>
            <a:ext cx="6120000" cy="16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71DA9EB3-7302-414D-B444-EFF9E7DAA40D}"/>
              </a:ext>
            </a:extLst>
          </p:cNvPr>
          <p:cNvPicPr>
            <a:picLocks noChangeAspect="1"/>
          </p:cNvPicPr>
          <p:nvPr/>
        </p:nvPicPr>
        <p:blipFill>
          <a:blip r:embed="rId4"/>
          <a:stretch>
            <a:fillRect/>
          </a:stretch>
        </p:blipFill>
        <p:spPr>
          <a:xfrm>
            <a:off x="8435767" y="5075338"/>
            <a:ext cx="3017325" cy="1389373"/>
          </a:xfrm>
          <a:prstGeom prst="rect">
            <a:avLst/>
          </a:prstGeom>
        </p:spPr>
      </p:pic>
      <p:pic>
        <p:nvPicPr>
          <p:cNvPr id="18" name="Picture 17" descr="A screenshot of a social media post&#10;&#10;Description automatically generated">
            <a:extLst>
              <a:ext uri="{FF2B5EF4-FFF2-40B4-BE49-F238E27FC236}">
                <a16:creationId xmlns:a16="http://schemas.microsoft.com/office/drawing/2014/main" id="{8CAD383E-7B7B-4676-99CD-C3830D6EED38}"/>
              </a:ext>
            </a:extLst>
          </p:cNvPr>
          <p:cNvPicPr>
            <a:picLocks noChangeAspect="1"/>
          </p:cNvPicPr>
          <p:nvPr/>
        </p:nvPicPr>
        <p:blipFill>
          <a:blip r:embed="rId5"/>
          <a:stretch>
            <a:fillRect/>
          </a:stretch>
        </p:blipFill>
        <p:spPr>
          <a:xfrm>
            <a:off x="8641671" y="3038946"/>
            <a:ext cx="2847619" cy="1971429"/>
          </a:xfrm>
          <a:prstGeom prst="rect">
            <a:avLst/>
          </a:prstGeom>
        </p:spPr>
      </p:pic>
      <p:cxnSp>
        <p:nvCxnSpPr>
          <p:cNvPr id="19" name="Straight Arrow Connector 18">
            <a:extLst>
              <a:ext uri="{FF2B5EF4-FFF2-40B4-BE49-F238E27FC236}">
                <a16:creationId xmlns:a16="http://schemas.microsoft.com/office/drawing/2014/main" id="{C5268B16-9003-460F-B08C-008A9F19F79B}"/>
              </a:ext>
            </a:extLst>
          </p:cNvPr>
          <p:cNvCxnSpPr>
            <a:cxnSpLocks/>
          </p:cNvCxnSpPr>
          <p:nvPr/>
        </p:nvCxnSpPr>
        <p:spPr>
          <a:xfrm>
            <a:off x="3036000" y="5979478"/>
            <a:ext cx="5220000" cy="55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FC43A9-3290-4AA9-98B4-1CBA63154EA4}"/>
              </a:ext>
            </a:extLst>
          </p:cNvPr>
          <p:cNvCxnSpPr>
            <a:cxnSpLocks/>
          </p:cNvCxnSpPr>
          <p:nvPr/>
        </p:nvCxnSpPr>
        <p:spPr>
          <a:xfrm>
            <a:off x="3036000" y="3984028"/>
            <a:ext cx="5220000" cy="55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2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social media post&#10;&#10;Description automatically generated">
            <a:extLst>
              <a:ext uri="{FF2B5EF4-FFF2-40B4-BE49-F238E27FC236}">
                <a16:creationId xmlns:a16="http://schemas.microsoft.com/office/drawing/2014/main" id="{0DC8A62C-EF0F-4A02-9DEF-783D34DA64C6}"/>
              </a:ext>
            </a:extLst>
          </p:cNvPr>
          <p:cNvPicPr>
            <a:picLocks noChangeAspect="1"/>
          </p:cNvPicPr>
          <p:nvPr/>
        </p:nvPicPr>
        <p:blipFill>
          <a:blip r:embed="rId2"/>
          <a:stretch>
            <a:fillRect/>
          </a:stretch>
        </p:blipFill>
        <p:spPr>
          <a:xfrm>
            <a:off x="4983854" y="744554"/>
            <a:ext cx="6842197" cy="4180914"/>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Autofit/>
          </a:bodyPr>
          <a:lstStyle/>
          <a:p>
            <a:r>
              <a:rPr lang="nb-NO" sz="3600" dirty="0"/>
              <a:t>Hovedmeny – Eksport, statistikk, filbane</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TekstSylinder 5">
            <a:extLst>
              <a:ext uri="{FF2B5EF4-FFF2-40B4-BE49-F238E27FC236}">
                <a16:creationId xmlns:a16="http://schemas.microsoft.com/office/drawing/2014/main" id="{5C10DD20-A85F-429D-A899-5C904082764A}"/>
              </a:ext>
            </a:extLst>
          </p:cNvPr>
          <p:cNvSpPr txBox="1"/>
          <p:nvPr/>
        </p:nvSpPr>
        <p:spPr>
          <a:xfrm>
            <a:off x="758948" y="1236493"/>
            <a:ext cx="4114800" cy="3970318"/>
          </a:xfrm>
          <a:prstGeom prst="rect">
            <a:avLst/>
          </a:prstGeom>
          <a:noFill/>
        </p:spPr>
        <p:txBody>
          <a:bodyPr wrap="square" rtlCol="0">
            <a:spAutoFit/>
          </a:bodyPr>
          <a:lstStyle/>
          <a:p>
            <a:r>
              <a:rPr lang="nb-NO" dirty="0"/>
              <a:t>Dette skjermbildet gir adgang til statistikk og eksport av data.</a:t>
            </a:r>
          </a:p>
          <a:p>
            <a:r>
              <a:rPr lang="en-US" dirty="0"/>
              <a:t>D</a:t>
            </a:r>
            <a:r>
              <a:rPr lang="nb-NO" dirty="0"/>
              <a:t>en gir også mulighet til å sette ønsket filbane for all som blir eksportert eller lagret elektronisk.</a:t>
            </a:r>
          </a:p>
          <a:p>
            <a:endParaRPr lang="nb-NO" dirty="0"/>
          </a:p>
          <a:p>
            <a:r>
              <a:rPr lang="nb-NO" dirty="0"/>
              <a:t>Ved å trykke knappen </a:t>
            </a:r>
            <a:r>
              <a:rPr lang="nb-NO" i="1" dirty="0">
                <a:solidFill>
                  <a:srgbClr val="0070C0"/>
                </a:solidFill>
              </a:rPr>
              <a:t>Seilaser, </a:t>
            </a:r>
            <a:r>
              <a:rPr lang="nb-NO" i="1" dirty="0" err="1">
                <a:solidFill>
                  <a:srgbClr val="0070C0"/>
                </a:solidFill>
              </a:rPr>
              <a:t>gangetid</a:t>
            </a:r>
            <a:r>
              <a:rPr lang="nb-NO" i="1" dirty="0">
                <a:solidFill>
                  <a:srgbClr val="0070C0"/>
                </a:solidFill>
              </a:rPr>
              <a:t>/distanse </a:t>
            </a:r>
            <a:r>
              <a:rPr lang="nb-NO" dirty="0"/>
              <a:t>får man opp et skjermbilde for registrering av utseilt distanse og </a:t>
            </a:r>
            <a:r>
              <a:rPr lang="nb-NO" dirty="0" err="1"/>
              <a:t>gangetid</a:t>
            </a:r>
            <a:r>
              <a:rPr lang="nb-NO" dirty="0"/>
              <a:t>. Se neste side for detaljer.</a:t>
            </a:r>
          </a:p>
          <a:p>
            <a:endParaRPr lang="nb-NO" dirty="0"/>
          </a:p>
          <a:p>
            <a:r>
              <a:rPr lang="nb-NO" dirty="0"/>
              <a:t>Nederst er det mulighet til å liste julekort mottagere.</a:t>
            </a:r>
          </a:p>
        </p:txBody>
      </p:sp>
      <p:cxnSp>
        <p:nvCxnSpPr>
          <p:cNvPr id="8" name="Rett pilkobling 7">
            <a:extLst>
              <a:ext uri="{FF2B5EF4-FFF2-40B4-BE49-F238E27FC236}">
                <a16:creationId xmlns:a16="http://schemas.microsoft.com/office/drawing/2014/main" id="{5AA90F44-783F-4636-8A2E-2AF2187465E0}"/>
              </a:ext>
            </a:extLst>
          </p:cNvPr>
          <p:cNvCxnSpPr>
            <a:cxnSpLocks/>
          </p:cNvCxnSpPr>
          <p:nvPr/>
        </p:nvCxnSpPr>
        <p:spPr>
          <a:xfrm flipV="1">
            <a:off x="4476000" y="1956493"/>
            <a:ext cx="2520000" cy="18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tt pilkobling 8">
            <a:extLst>
              <a:ext uri="{FF2B5EF4-FFF2-40B4-BE49-F238E27FC236}">
                <a16:creationId xmlns:a16="http://schemas.microsoft.com/office/drawing/2014/main" id="{162678DA-3ED6-494C-9146-68856F4573CD}"/>
              </a:ext>
            </a:extLst>
          </p:cNvPr>
          <p:cNvCxnSpPr>
            <a:cxnSpLocks/>
          </p:cNvCxnSpPr>
          <p:nvPr/>
        </p:nvCxnSpPr>
        <p:spPr>
          <a:xfrm>
            <a:off x="3936000" y="3131533"/>
            <a:ext cx="1440000" cy="6173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a:extLst>
              <a:ext uri="{FF2B5EF4-FFF2-40B4-BE49-F238E27FC236}">
                <a16:creationId xmlns:a16="http://schemas.microsoft.com/office/drawing/2014/main" id="{8E58D46C-0A0A-4432-9B14-EFA375E065CB}"/>
              </a:ext>
            </a:extLst>
          </p:cNvPr>
          <p:cNvCxnSpPr>
            <a:cxnSpLocks/>
          </p:cNvCxnSpPr>
          <p:nvPr/>
        </p:nvCxnSpPr>
        <p:spPr>
          <a:xfrm flipV="1">
            <a:off x="4873748" y="3969000"/>
            <a:ext cx="2122252" cy="7749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Action Button: Go Home 10">
            <a:hlinkClick r:id="rId3" action="ppaction://hlinksldjump" highlightClick="1"/>
            <a:extLst>
              <a:ext uri="{FF2B5EF4-FFF2-40B4-BE49-F238E27FC236}">
                <a16:creationId xmlns:a16="http://schemas.microsoft.com/office/drawing/2014/main" id="{F062A5A3-2A0A-4B34-B024-0E992E2E4AE0}"/>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3" name="Action Button: Go Forward or Next 12">
            <a:hlinkClick r:id="" action="ppaction://hlinkshowjump?jump=nextslide" highlightClick="1"/>
            <a:extLst>
              <a:ext uri="{FF2B5EF4-FFF2-40B4-BE49-F238E27FC236}">
                <a16:creationId xmlns:a16="http://schemas.microsoft.com/office/drawing/2014/main" id="{BEBC2957-6D41-412D-AF5F-237F8AAB9A02}"/>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Back or Previous 13">
            <a:hlinkClick r:id="" action="ppaction://hlinkshowjump?jump=previousslide" highlightClick="1"/>
            <a:extLst>
              <a:ext uri="{FF2B5EF4-FFF2-40B4-BE49-F238E27FC236}">
                <a16:creationId xmlns:a16="http://schemas.microsoft.com/office/drawing/2014/main" id="{D17122BE-657F-4633-9BDC-ECCFF3E01928}"/>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1237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descr="Et bilde som inneholder skjermbilde&#10;&#10;Beskrivelse som er generert med svært høy visshet">
            <a:extLst>
              <a:ext uri="{FF2B5EF4-FFF2-40B4-BE49-F238E27FC236}">
                <a16:creationId xmlns:a16="http://schemas.microsoft.com/office/drawing/2014/main" id="{2E7524DF-1EB2-432B-9489-69CCBFF78A48}"/>
              </a:ext>
            </a:extLst>
          </p:cNvPr>
          <p:cNvPicPr>
            <a:picLocks noChangeAspect="1"/>
          </p:cNvPicPr>
          <p:nvPr/>
        </p:nvPicPr>
        <p:blipFill>
          <a:blip r:embed="rId2"/>
          <a:stretch>
            <a:fillRect/>
          </a:stretch>
        </p:blipFill>
        <p:spPr>
          <a:xfrm>
            <a:off x="5394874" y="794783"/>
            <a:ext cx="6270132" cy="5449911"/>
          </a:xfrm>
          <a:prstGeom prst="rect">
            <a:avLst/>
          </a:prstGeom>
        </p:spPr>
      </p:pic>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Autofit/>
          </a:bodyPr>
          <a:lstStyle/>
          <a:p>
            <a:r>
              <a:rPr lang="nb-NO" sz="3600" dirty="0"/>
              <a:t>Seilaser – Gangetid og utseilt distanse</a:t>
            </a:r>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TekstSylinder 5">
            <a:extLst>
              <a:ext uri="{FF2B5EF4-FFF2-40B4-BE49-F238E27FC236}">
                <a16:creationId xmlns:a16="http://schemas.microsoft.com/office/drawing/2014/main" id="{5C10DD20-A85F-429D-A899-5C904082764A}"/>
              </a:ext>
            </a:extLst>
          </p:cNvPr>
          <p:cNvSpPr txBox="1"/>
          <p:nvPr/>
        </p:nvSpPr>
        <p:spPr>
          <a:xfrm>
            <a:off x="758948" y="1269000"/>
            <a:ext cx="4114800" cy="4524315"/>
          </a:xfrm>
          <a:prstGeom prst="rect">
            <a:avLst/>
          </a:prstGeom>
          <a:noFill/>
        </p:spPr>
        <p:txBody>
          <a:bodyPr wrap="square" rtlCol="0">
            <a:spAutoFit/>
          </a:bodyPr>
          <a:lstStyle/>
          <a:p>
            <a:r>
              <a:rPr lang="nb-NO" dirty="0"/>
              <a:t>Dette skjermbildet gir adgang til å legge inn statistikk </a:t>
            </a:r>
            <a:r>
              <a:rPr lang="en-US" dirty="0"/>
              <a:t>om </a:t>
            </a:r>
            <a:r>
              <a:rPr lang="en-US" dirty="0" err="1"/>
              <a:t>våre</a:t>
            </a:r>
            <a:r>
              <a:rPr lang="en-US" dirty="0"/>
              <a:t> </a:t>
            </a:r>
            <a:r>
              <a:rPr lang="en-US" dirty="0" err="1"/>
              <a:t>seilaser</a:t>
            </a:r>
            <a:r>
              <a:rPr lang="nb-NO" dirty="0"/>
              <a:t>.</a:t>
            </a:r>
          </a:p>
          <a:p>
            <a:endParaRPr lang="nb-NO" dirty="0"/>
          </a:p>
          <a:p>
            <a:r>
              <a:rPr lang="nb-NO" dirty="0"/>
              <a:t>Ved å notere utgått </a:t>
            </a:r>
            <a:r>
              <a:rPr lang="nb-NO" dirty="0" err="1"/>
              <a:t>gangetid</a:t>
            </a:r>
            <a:r>
              <a:rPr lang="nb-NO" dirty="0"/>
              <a:t> i feltet </a:t>
            </a:r>
            <a:r>
              <a:rPr lang="nb-NO" i="1" dirty="0">
                <a:solidFill>
                  <a:srgbClr val="0070C0"/>
                </a:solidFill>
              </a:rPr>
              <a:t>Gangetid (timer) </a:t>
            </a:r>
            <a:r>
              <a:rPr lang="nb-NO" dirty="0"/>
              <a:t>og utseilt distanse i feltet </a:t>
            </a:r>
            <a:r>
              <a:rPr lang="nb-NO" i="1" dirty="0">
                <a:solidFill>
                  <a:srgbClr val="0070C0"/>
                </a:solidFill>
              </a:rPr>
              <a:t>Utseilt distanse (</a:t>
            </a:r>
            <a:r>
              <a:rPr lang="nb-NO" i="1" dirty="0" err="1">
                <a:solidFill>
                  <a:srgbClr val="0070C0"/>
                </a:solidFill>
              </a:rPr>
              <a:t>n.m</a:t>
            </a:r>
            <a:r>
              <a:rPr lang="nb-NO" i="1" dirty="0">
                <a:solidFill>
                  <a:srgbClr val="0070C0"/>
                </a:solidFill>
              </a:rPr>
              <a:t>) </a:t>
            </a:r>
            <a:r>
              <a:rPr lang="nb-NO" dirty="0"/>
              <a:t>kalkuleres utseilt distanse og </a:t>
            </a:r>
            <a:r>
              <a:rPr lang="nb-NO" dirty="0" err="1"/>
              <a:t>gangetid</a:t>
            </a:r>
            <a:r>
              <a:rPr lang="nb-NO" dirty="0"/>
              <a:t>. </a:t>
            </a:r>
          </a:p>
          <a:p>
            <a:endParaRPr lang="nb-NO" dirty="0"/>
          </a:p>
          <a:p>
            <a:r>
              <a:rPr lang="nb-NO" dirty="0"/>
              <a:t>Skjemaet viser kun seilaser for inneværende sesong, dvs. den sesongen som er valgt i hovedmenyen, som vist på side 29.</a:t>
            </a:r>
          </a:p>
          <a:p>
            <a:endParaRPr lang="nb-NO" dirty="0"/>
          </a:p>
          <a:p>
            <a:r>
              <a:rPr lang="nb-NO" dirty="0"/>
              <a:t>Rapport kan skrives ut!</a:t>
            </a:r>
          </a:p>
          <a:p>
            <a:endParaRPr lang="nb-NO" dirty="0"/>
          </a:p>
          <a:p>
            <a:r>
              <a:rPr lang="nb-NO" dirty="0">
                <a:solidFill>
                  <a:srgbClr val="FF0000"/>
                </a:solidFill>
              </a:rPr>
              <a:t>NB! </a:t>
            </a:r>
            <a:r>
              <a:rPr lang="nb-NO" dirty="0"/>
              <a:t>Tallene som vises er fiktive!</a:t>
            </a:r>
          </a:p>
        </p:txBody>
      </p:sp>
      <p:cxnSp>
        <p:nvCxnSpPr>
          <p:cNvPr id="8" name="Rett pilkobling 7">
            <a:extLst>
              <a:ext uri="{FF2B5EF4-FFF2-40B4-BE49-F238E27FC236}">
                <a16:creationId xmlns:a16="http://schemas.microsoft.com/office/drawing/2014/main" id="{5AA90F44-783F-4636-8A2E-2AF2187465E0}"/>
              </a:ext>
            </a:extLst>
          </p:cNvPr>
          <p:cNvCxnSpPr>
            <a:cxnSpLocks/>
          </p:cNvCxnSpPr>
          <p:nvPr/>
        </p:nvCxnSpPr>
        <p:spPr>
          <a:xfrm flipV="1">
            <a:off x="2496000" y="1989000"/>
            <a:ext cx="7380000" cy="5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tt pilkobling 8">
            <a:extLst>
              <a:ext uri="{FF2B5EF4-FFF2-40B4-BE49-F238E27FC236}">
                <a16:creationId xmlns:a16="http://schemas.microsoft.com/office/drawing/2014/main" id="{162678DA-3ED6-494C-9146-68856F4573CD}"/>
              </a:ext>
            </a:extLst>
          </p:cNvPr>
          <p:cNvCxnSpPr>
            <a:cxnSpLocks/>
          </p:cNvCxnSpPr>
          <p:nvPr/>
        </p:nvCxnSpPr>
        <p:spPr>
          <a:xfrm flipV="1">
            <a:off x="2856000" y="2349000"/>
            <a:ext cx="7740000" cy="468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Action Button: Go Home 9">
            <a:hlinkClick r:id="rId3" action="ppaction://hlinksldjump" highlightClick="1"/>
            <a:extLst>
              <a:ext uri="{FF2B5EF4-FFF2-40B4-BE49-F238E27FC236}">
                <a16:creationId xmlns:a16="http://schemas.microsoft.com/office/drawing/2014/main" id="{C8A268A8-3F15-4931-BFAE-D8CDAFA01F4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821FF20A-9D15-4C4A-B49C-7151CB1BFC4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D4629588-74D9-4BF2-B2D9-7F25E59D9F2C}"/>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14" name="Rett pilkobling 7">
            <a:extLst>
              <a:ext uri="{FF2B5EF4-FFF2-40B4-BE49-F238E27FC236}">
                <a16:creationId xmlns:a16="http://schemas.microsoft.com/office/drawing/2014/main" id="{B58607B2-301B-4777-AF98-AE093F2841D9}"/>
              </a:ext>
            </a:extLst>
          </p:cNvPr>
          <p:cNvCxnSpPr>
            <a:cxnSpLocks/>
          </p:cNvCxnSpPr>
          <p:nvPr/>
        </p:nvCxnSpPr>
        <p:spPr>
          <a:xfrm>
            <a:off x="3036000" y="5049000"/>
            <a:ext cx="5040000" cy="855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1"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D85065B4-572E-4F1C-9884-27B60904ABE3}"/>
              </a:ext>
            </a:extLst>
          </p:cNvPr>
          <p:cNvSpPr>
            <a:spLocks noGrp="1"/>
          </p:cNvSpPr>
          <p:nvPr>
            <p:ph type="title"/>
          </p:nvPr>
        </p:nvSpPr>
        <p:spPr>
          <a:xfrm>
            <a:off x="758948" y="136525"/>
            <a:ext cx="10440000" cy="658258"/>
          </a:xfrm>
        </p:spPr>
        <p:txBody>
          <a:bodyPr>
            <a:normAutofit fontScale="90000"/>
          </a:bodyPr>
          <a:lstStyle/>
          <a:p>
            <a:r>
              <a:rPr lang="nb-NO" dirty="0"/>
              <a:t>Hovedmeny - </a:t>
            </a:r>
            <a:r>
              <a:rPr lang="nb-NO" dirty="0" err="1"/>
              <a:t>Parametre</a:t>
            </a:r>
            <a:endParaRPr lang="nb-NO" dirty="0"/>
          </a:p>
        </p:txBody>
      </p:sp>
      <p:sp>
        <p:nvSpPr>
          <p:cNvPr id="3" name="Plassholder for lysbildenummer 2">
            <a:extLst>
              <a:ext uri="{FF2B5EF4-FFF2-40B4-BE49-F238E27FC236}">
                <a16:creationId xmlns:a16="http://schemas.microsoft.com/office/drawing/2014/main" id="{3253BCB9-BEFF-49DE-993D-C4D7A9C49AE3}"/>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7" name="Plassholder for bunntekst 6">
            <a:extLst>
              <a:ext uri="{FF2B5EF4-FFF2-40B4-BE49-F238E27FC236}">
                <a16:creationId xmlns:a16="http://schemas.microsoft.com/office/drawing/2014/main" id="{C0E3A7FC-FC94-4F2A-A27D-3F0D66B8EDD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TekstSylinder 5">
            <a:extLst>
              <a:ext uri="{FF2B5EF4-FFF2-40B4-BE49-F238E27FC236}">
                <a16:creationId xmlns:a16="http://schemas.microsoft.com/office/drawing/2014/main" id="{5C10DD20-A85F-429D-A899-5C904082764A}"/>
              </a:ext>
            </a:extLst>
          </p:cNvPr>
          <p:cNvSpPr txBox="1"/>
          <p:nvPr/>
        </p:nvSpPr>
        <p:spPr>
          <a:xfrm>
            <a:off x="796609" y="789895"/>
            <a:ext cx="9360000" cy="1200329"/>
          </a:xfrm>
          <a:prstGeom prst="rect">
            <a:avLst/>
          </a:prstGeom>
          <a:noFill/>
        </p:spPr>
        <p:txBody>
          <a:bodyPr wrap="square" rtlCol="0">
            <a:spAutoFit/>
          </a:bodyPr>
          <a:lstStyle/>
          <a:p>
            <a:r>
              <a:rPr lang="nb-NO" dirty="0"/>
              <a:t>Dette skjermbildet gir adgang til å sette alle basisverdier i </a:t>
            </a:r>
            <a:r>
              <a:rPr lang="nb-NO" dirty="0" err="1"/>
              <a:t>AdmDB</a:t>
            </a:r>
            <a:r>
              <a:rPr lang="nb-NO" dirty="0"/>
              <a:t>. Kun administratorer har adgang til denne delen av </a:t>
            </a:r>
            <a:r>
              <a:rPr lang="nb-NO" dirty="0" err="1"/>
              <a:t>AdmDB</a:t>
            </a:r>
            <a:r>
              <a:rPr lang="nb-NO" dirty="0"/>
              <a:t>.</a:t>
            </a:r>
          </a:p>
          <a:p>
            <a:endParaRPr lang="nb-NO" b="1" dirty="0"/>
          </a:p>
          <a:p>
            <a:r>
              <a:rPr lang="nb-NO" dirty="0"/>
              <a:t>De neste sidene viser innhold.</a:t>
            </a:r>
          </a:p>
        </p:txBody>
      </p:sp>
      <p:sp>
        <p:nvSpPr>
          <p:cNvPr id="8" name="Action Button: Go Home 7">
            <a:hlinkClick r:id="rId2" action="ppaction://hlinksldjump" highlightClick="1"/>
            <a:extLst>
              <a:ext uri="{FF2B5EF4-FFF2-40B4-BE49-F238E27FC236}">
                <a16:creationId xmlns:a16="http://schemas.microsoft.com/office/drawing/2014/main" id="{09F5A49D-D13C-4E4D-B3A0-475C25AE2112}"/>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9" name="Action Button: Go Forward or Next 8">
            <a:hlinkClick r:id="" action="ppaction://hlinkshowjump?jump=nextslide" highlightClick="1"/>
            <a:extLst>
              <a:ext uri="{FF2B5EF4-FFF2-40B4-BE49-F238E27FC236}">
                <a16:creationId xmlns:a16="http://schemas.microsoft.com/office/drawing/2014/main" id="{4DE5D89A-9E6B-4F7C-93BE-581ADC72175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09E62A79-BCA6-4F2F-852C-90DD7D47E2E5}"/>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12" name="Picture 11" descr="A screenshot of a social media post&#10;&#10;Description automatically generated">
            <a:extLst>
              <a:ext uri="{FF2B5EF4-FFF2-40B4-BE49-F238E27FC236}">
                <a16:creationId xmlns:a16="http://schemas.microsoft.com/office/drawing/2014/main" id="{E898DD17-D467-4CA3-AA3C-7A3224E06489}"/>
              </a:ext>
            </a:extLst>
          </p:cNvPr>
          <p:cNvPicPr>
            <a:picLocks noChangeAspect="1"/>
          </p:cNvPicPr>
          <p:nvPr/>
        </p:nvPicPr>
        <p:blipFill>
          <a:blip r:embed="rId3"/>
          <a:stretch>
            <a:fillRect/>
          </a:stretch>
        </p:blipFill>
        <p:spPr>
          <a:xfrm>
            <a:off x="4038600" y="1227138"/>
            <a:ext cx="7160348" cy="4803165"/>
          </a:xfrm>
          <a:prstGeom prst="rect">
            <a:avLst/>
          </a:prstGeom>
        </p:spPr>
      </p:pic>
    </p:spTree>
    <p:extLst>
      <p:ext uri="{BB962C8B-B14F-4D97-AF65-F5344CB8AC3E}">
        <p14:creationId xmlns:p14="http://schemas.microsoft.com/office/powerpoint/2010/main" val="3276553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a:extLst>
              <a:ext uri="{FF2B5EF4-FFF2-40B4-BE49-F238E27FC236}">
                <a16:creationId xmlns:a16="http://schemas.microsoft.com/office/drawing/2014/main" id="{3B2406E6-49AE-4E70-9537-AE76DC16F9F3}"/>
              </a:ext>
            </a:extLst>
          </p:cNvPr>
          <p:cNvPicPr>
            <a:picLocks noChangeAspect="1"/>
          </p:cNvPicPr>
          <p:nvPr/>
        </p:nvPicPr>
        <p:blipFill>
          <a:blip r:embed="rId2"/>
          <a:stretch>
            <a:fillRect/>
          </a:stretch>
        </p:blipFill>
        <p:spPr>
          <a:xfrm>
            <a:off x="7356000" y="380970"/>
            <a:ext cx="4285714" cy="5923809"/>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Stilling ombord</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63</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316000" y="2169000"/>
            <a:ext cx="2392856" cy="540000"/>
          </a:xfrm>
          <a:prstGeom prst="borderCallout2">
            <a:avLst>
              <a:gd name="adj1" fmla="val 30534"/>
              <a:gd name="adj2" fmla="val 108303"/>
              <a:gd name="adj3" fmla="val 30533"/>
              <a:gd name="adj4" fmla="val 124288"/>
              <a:gd name="adj5" fmla="val 95239"/>
              <a:gd name="adj6" fmla="val 30603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Her </a:t>
            </a:r>
            <a:r>
              <a:rPr lang="en-US" sz="1400" dirty="0" err="1">
                <a:solidFill>
                  <a:schemeClr val="tx1"/>
                </a:solidFill>
              </a:rPr>
              <a:t>settes</a:t>
            </a:r>
            <a:r>
              <a:rPr lang="en-US" sz="1400" dirty="0">
                <a:solidFill>
                  <a:schemeClr val="tx1"/>
                </a:solidFill>
              </a:rPr>
              <a:t> </a:t>
            </a:r>
            <a:r>
              <a:rPr lang="en-US" sz="1400" dirty="0" err="1">
                <a:solidFill>
                  <a:schemeClr val="tx1"/>
                </a:solidFill>
              </a:rPr>
              <a:t>hvilket</a:t>
            </a:r>
            <a:r>
              <a:rPr lang="en-US" sz="1400" dirty="0">
                <a:solidFill>
                  <a:schemeClr val="tx1"/>
                </a:solidFill>
              </a:rPr>
              <a:t> </a:t>
            </a:r>
            <a:r>
              <a:rPr lang="en-US" sz="1400" dirty="0" err="1">
                <a:solidFill>
                  <a:schemeClr val="tx1"/>
                </a:solidFill>
              </a:rPr>
              <a:t>fagområde</a:t>
            </a:r>
            <a:r>
              <a:rPr lang="en-US" sz="1400" dirty="0">
                <a:solidFill>
                  <a:schemeClr val="tx1"/>
                </a:solidFill>
              </a:rPr>
              <a:t> </a:t>
            </a:r>
            <a:r>
              <a:rPr lang="en-US" sz="1400" dirty="0" err="1">
                <a:solidFill>
                  <a:schemeClr val="tx1"/>
                </a:solidFill>
              </a:rPr>
              <a:t>stillingen</a:t>
            </a:r>
            <a:r>
              <a:rPr lang="en-US" sz="1400" dirty="0">
                <a:solidFill>
                  <a:schemeClr val="tx1"/>
                </a:solidFill>
              </a:rPr>
              <a:t> </a:t>
            </a:r>
            <a:r>
              <a:rPr lang="en-US" sz="1400" dirty="0" err="1">
                <a:solidFill>
                  <a:schemeClr val="tx1"/>
                </a:solidFill>
              </a:rPr>
              <a:t>hører</a:t>
            </a:r>
            <a:r>
              <a:rPr lang="en-US" sz="1400" dirty="0">
                <a:solidFill>
                  <a:schemeClr val="tx1"/>
                </a:solidFill>
              </a:rPr>
              <a:t> </a:t>
            </a:r>
            <a:r>
              <a:rPr lang="en-US" sz="1400" dirty="0" err="1">
                <a:solidFill>
                  <a:schemeClr val="tx1"/>
                </a:solidFill>
              </a:rPr>
              <a:t>til</a:t>
            </a:r>
            <a:endParaRPr lang="nb-NO" sz="14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2356944" y="4689000"/>
            <a:ext cx="2392856" cy="540000"/>
          </a:xfrm>
          <a:prstGeom prst="borderCallout2">
            <a:avLst>
              <a:gd name="adj1" fmla="val 37692"/>
              <a:gd name="adj2" fmla="val 105472"/>
              <a:gd name="adj3" fmla="val 35334"/>
              <a:gd name="adj4" fmla="val 147612"/>
              <a:gd name="adj5" fmla="val -79378"/>
              <a:gd name="adj6" fmla="val 39492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chemeClr val="tx1"/>
                </a:solidFill>
              </a:rPr>
              <a:t>Nummeret</a:t>
            </a:r>
            <a:r>
              <a:rPr lang="en-US" sz="1400" dirty="0">
                <a:solidFill>
                  <a:schemeClr val="tx1"/>
                </a:solidFill>
              </a:rPr>
              <a:t> </a:t>
            </a:r>
            <a:r>
              <a:rPr lang="en-US" sz="1400" dirty="0" err="1">
                <a:solidFill>
                  <a:schemeClr val="tx1"/>
                </a:solidFill>
              </a:rPr>
              <a:t>angir</a:t>
            </a:r>
            <a:r>
              <a:rPr lang="en-US" sz="1400" dirty="0">
                <a:solidFill>
                  <a:schemeClr val="tx1"/>
                </a:solidFill>
              </a:rPr>
              <a:t> </a:t>
            </a:r>
            <a:r>
              <a:rPr lang="en-US" sz="1400" dirty="0" err="1">
                <a:solidFill>
                  <a:schemeClr val="tx1"/>
                </a:solidFill>
              </a:rPr>
              <a:t>sekvens</a:t>
            </a:r>
            <a:r>
              <a:rPr lang="en-US" sz="1400" dirty="0">
                <a:solidFill>
                  <a:schemeClr val="tx1"/>
                </a:solidFill>
              </a:rPr>
              <a:t> </a:t>
            </a:r>
            <a:r>
              <a:rPr lang="en-US" sz="1400" dirty="0" err="1">
                <a:solidFill>
                  <a:schemeClr val="tx1"/>
                </a:solidFill>
              </a:rPr>
              <a:t>på</a:t>
            </a:r>
            <a:r>
              <a:rPr lang="en-US" sz="1400" dirty="0">
                <a:solidFill>
                  <a:schemeClr val="tx1"/>
                </a:solidFill>
              </a:rPr>
              <a:t> </a:t>
            </a:r>
            <a:r>
              <a:rPr lang="en-US" sz="1400" dirty="0" err="1">
                <a:solidFill>
                  <a:schemeClr val="tx1"/>
                </a:solidFill>
              </a:rPr>
              <a:t>generalrulle</a:t>
            </a:r>
            <a:endParaRPr lang="nb-NO" sz="14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8" name="Action Button: Go Home 7">
            <a:hlinkClick r:id="rId3" action="ppaction://hlinksldjump" highlightClick="1"/>
            <a:extLst>
              <a:ext uri="{FF2B5EF4-FFF2-40B4-BE49-F238E27FC236}">
                <a16:creationId xmlns:a16="http://schemas.microsoft.com/office/drawing/2014/main" id="{D97C86A3-E2D6-4FA0-B1D6-0DFC878E3889}"/>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9" name="Action Button: Go Forward or Next 8">
            <a:hlinkClick r:id="" action="ppaction://hlinkshowjump?jump=nextslide" highlightClick="1"/>
            <a:extLst>
              <a:ext uri="{FF2B5EF4-FFF2-40B4-BE49-F238E27FC236}">
                <a16:creationId xmlns:a16="http://schemas.microsoft.com/office/drawing/2014/main" id="{EFE2A732-92EB-4403-983A-866EF8876B69}"/>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396231C9-9EC8-46D5-A8A6-BB4FC56BD746}"/>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32766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9F1FA6DB-01EC-49A3-9D10-B57482DCA653}"/>
              </a:ext>
            </a:extLst>
          </p:cNvPr>
          <p:cNvPicPr>
            <a:picLocks noChangeAspect="1"/>
          </p:cNvPicPr>
          <p:nvPr/>
        </p:nvPicPr>
        <p:blipFill>
          <a:blip r:embed="rId2"/>
          <a:stretch>
            <a:fillRect/>
          </a:stretch>
        </p:blipFill>
        <p:spPr>
          <a:xfrm>
            <a:off x="4296000" y="1004744"/>
            <a:ext cx="7114286" cy="3047619"/>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Stambesetning</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64</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336000" y="1269000"/>
            <a:ext cx="2700000" cy="1080889"/>
          </a:xfrm>
          <a:prstGeom prst="borderCallout2">
            <a:avLst>
              <a:gd name="adj1" fmla="val 30534"/>
              <a:gd name="adj2" fmla="val 108303"/>
              <a:gd name="adj3" fmla="val 30533"/>
              <a:gd name="adj4" fmla="val 124288"/>
              <a:gd name="adj5" fmla="val 98125"/>
              <a:gd name="adj6" fmla="val 212496"/>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Det </a:t>
            </a:r>
            <a:r>
              <a:rPr lang="en-US" sz="1400" dirty="0" err="1">
                <a:solidFill>
                  <a:schemeClr val="tx1"/>
                </a:solidFill>
              </a:rPr>
              <a:t>angitte</a:t>
            </a:r>
            <a:r>
              <a:rPr lang="en-US" sz="1400" dirty="0">
                <a:solidFill>
                  <a:schemeClr val="tx1"/>
                </a:solidFill>
              </a:rPr>
              <a:t> </a:t>
            </a:r>
            <a:r>
              <a:rPr lang="en-US" sz="1400" dirty="0" err="1">
                <a:solidFill>
                  <a:schemeClr val="tx1"/>
                </a:solidFill>
              </a:rPr>
              <a:t>stillingsnavnet</a:t>
            </a:r>
            <a:r>
              <a:rPr lang="en-US" sz="1400" dirty="0">
                <a:solidFill>
                  <a:schemeClr val="tx1"/>
                </a:solidFill>
              </a:rPr>
              <a:t> </a:t>
            </a:r>
            <a:r>
              <a:rPr lang="en-US" sz="1400" dirty="0" err="1">
                <a:solidFill>
                  <a:schemeClr val="tx1"/>
                </a:solidFill>
              </a:rPr>
              <a:t>er</a:t>
            </a:r>
            <a:r>
              <a:rPr lang="en-US" sz="1400" dirty="0">
                <a:solidFill>
                  <a:schemeClr val="tx1"/>
                </a:solidFill>
              </a:rPr>
              <a:t> </a:t>
            </a:r>
            <a:r>
              <a:rPr lang="en-US" sz="1400" dirty="0" err="1">
                <a:solidFill>
                  <a:schemeClr val="tx1"/>
                </a:solidFill>
              </a:rPr>
              <a:t>hentet</a:t>
            </a:r>
            <a:r>
              <a:rPr lang="en-US" sz="1400" dirty="0">
                <a:solidFill>
                  <a:schemeClr val="tx1"/>
                </a:solidFill>
              </a:rPr>
              <a:t> </a:t>
            </a:r>
            <a:r>
              <a:rPr lang="en-US" sz="1400" dirty="0" err="1">
                <a:solidFill>
                  <a:schemeClr val="tx1"/>
                </a:solidFill>
              </a:rPr>
              <a:t>fra</a:t>
            </a:r>
            <a:r>
              <a:rPr lang="en-US" sz="1400" dirty="0">
                <a:solidFill>
                  <a:schemeClr val="tx1"/>
                </a:solidFill>
              </a:rPr>
              <a:t> </a:t>
            </a:r>
            <a:r>
              <a:rPr lang="en-US" sz="1400" dirty="0" err="1">
                <a:solidFill>
                  <a:schemeClr val="tx1"/>
                </a:solidFill>
              </a:rPr>
              <a:t>generalrullen</a:t>
            </a:r>
            <a:r>
              <a:rPr lang="en-US" sz="1400" dirty="0">
                <a:solidFill>
                  <a:schemeClr val="tx1"/>
                </a:solidFill>
              </a:rPr>
              <a:t> </a:t>
            </a:r>
            <a:r>
              <a:rPr lang="en-US" sz="1400" dirty="0" err="1">
                <a:solidFill>
                  <a:schemeClr val="tx1"/>
                </a:solidFill>
              </a:rPr>
              <a:t>til</a:t>
            </a:r>
            <a:r>
              <a:rPr lang="en-US" sz="1400" dirty="0">
                <a:solidFill>
                  <a:schemeClr val="tx1"/>
                </a:solidFill>
              </a:rPr>
              <a:t> </a:t>
            </a:r>
            <a:r>
              <a:rPr lang="en-US" sz="1400" dirty="0" err="1">
                <a:solidFill>
                  <a:schemeClr val="tx1"/>
                </a:solidFill>
              </a:rPr>
              <a:t>Sauda-klasse</a:t>
            </a:r>
            <a:r>
              <a:rPr lang="en-US" sz="1400" dirty="0">
                <a:solidFill>
                  <a:schemeClr val="tx1"/>
                </a:solidFill>
              </a:rPr>
              <a:t> </a:t>
            </a:r>
            <a:r>
              <a:rPr lang="en-US" sz="1400" dirty="0" err="1">
                <a:solidFill>
                  <a:schemeClr val="tx1"/>
                </a:solidFill>
              </a:rPr>
              <a:t>minesveipere</a:t>
            </a:r>
            <a:r>
              <a:rPr lang="en-US" sz="1400" dirty="0">
                <a:solidFill>
                  <a:schemeClr val="tx1"/>
                </a:solidFill>
              </a:rPr>
              <a:t>.</a:t>
            </a:r>
          </a:p>
          <a:p>
            <a:pPr algn="r"/>
            <a:r>
              <a:rPr lang="en-US" sz="1400" dirty="0" err="1">
                <a:solidFill>
                  <a:schemeClr val="tx1"/>
                </a:solidFill>
              </a:rPr>
              <a:t>Graden</a:t>
            </a:r>
            <a:r>
              <a:rPr lang="en-US" sz="1400" dirty="0">
                <a:solidFill>
                  <a:schemeClr val="tx1"/>
                </a:solidFill>
              </a:rPr>
              <a:t> </a:t>
            </a:r>
            <a:r>
              <a:rPr lang="en-US" sz="1400" dirty="0" err="1">
                <a:solidFill>
                  <a:schemeClr val="tx1"/>
                </a:solidFill>
              </a:rPr>
              <a:t>bestemmes</a:t>
            </a:r>
            <a:r>
              <a:rPr lang="en-US" sz="1400" dirty="0">
                <a:solidFill>
                  <a:schemeClr val="tx1"/>
                </a:solidFill>
              </a:rPr>
              <a:t> av fartøylaget </a:t>
            </a:r>
            <a:r>
              <a:rPr lang="en-US" sz="1400" dirty="0" err="1">
                <a:solidFill>
                  <a:schemeClr val="tx1"/>
                </a:solidFill>
              </a:rPr>
              <a:t>styre</a:t>
            </a:r>
            <a:r>
              <a:rPr lang="en-US" sz="1400" dirty="0">
                <a:solidFill>
                  <a:schemeClr val="tx1"/>
                </a:solidFill>
              </a:rPr>
              <a:t>. </a:t>
            </a:r>
            <a:endParaRPr lang="nb-NO" sz="14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4493142" y="4329000"/>
            <a:ext cx="2751428" cy="720000"/>
          </a:xfrm>
          <a:prstGeom prst="borderCallout2">
            <a:avLst>
              <a:gd name="adj1" fmla="val 78660"/>
              <a:gd name="adj2" fmla="val -3163"/>
              <a:gd name="adj3" fmla="val 35334"/>
              <a:gd name="adj4" fmla="val -12481"/>
              <a:gd name="adj5" fmla="val -104566"/>
              <a:gd name="adj6" fmla="val 1175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Her </a:t>
            </a:r>
            <a:r>
              <a:rPr lang="en-US" sz="1400" dirty="0" err="1">
                <a:solidFill>
                  <a:schemeClr val="tx1"/>
                </a:solidFill>
              </a:rPr>
              <a:t>angis</a:t>
            </a:r>
            <a:r>
              <a:rPr lang="en-US" sz="1400" dirty="0">
                <a:solidFill>
                  <a:schemeClr val="tx1"/>
                </a:solidFill>
              </a:rPr>
              <a:t> om </a:t>
            </a:r>
            <a:r>
              <a:rPr lang="en-US" sz="1400" dirty="0" err="1">
                <a:solidFill>
                  <a:schemeClr val="tx1"/>
                </a:solidFill>
              </a:rPr>
              <a:t>stillingen</a:t>
            </a:r>
            <a:r>
              <a:rPr lang="en-US" sz="1400" dirty="0">
                <a:solidFill>
                  <a:schemeClr val="tx1"/>
                </a:solidFill>
              </a:rPr>
              <a:t> </a:t>
            </a:r>
            <a:r>
              <a:rPr lang="en-US" sz="1400" dirty="0" err="1">
                <a:solidFill>
                  <a:schemeClr val="tx1"/>
                </a:solidFill>
              </a:rPr>
              <a:t>skal</a:t>
            </a:r>
            <a:r>
              <a:rPr lang="en-US" sz="1400" dirty="0">
                <a:solidFill>
                  <a:schemeClr val="tx1"/>
                </a:solidFill>
              </a:rPr>
              <a:t> </a:t>
            </a:r>
            <a:r>
              <a:rPr lang="en-US" sz="1400" dirty="0" err="1">
                <a:solidFill>
                  <a:schemeClr val="tx1"/>
                </a:solidFill>
              </a:rPr>
              <a:t>være</a:t>
            </a:r>
            <a:r>
              <a:rPr lang="en-US" sz="1400" dirty="0">
                <a:solidFill>
                  <a:schemeClr val="tx1"/>
                </a:solidFill>
              </a:rPr>
              <a:t>  UBESATT </a:t>
            </a:r>
            <a:r>
              <a:rPr lang="en-US" sz="1400" dirty="0" err="1">
                <a:solidFill>
                  <a:schemeClr val="tx1"/>
                </a:solidFill>
              </a:rPr>
              <a:t>ombord</a:t>
            </a:r>
            <a:r>
              <a:rPr lang="en-US" sz="1400" dirty="0">
                <a:solidFill>
                  <a:schemeClr val="tx1"/>
                </a:solidFill>
              </a:rPr>
              <a:t> i M314 Alta.</a:t>
            </a:r>
          </a:p>
          <a:p>
            <a:pPr algn="ctr"/>
            <a:r>
              <a:rPr lang="en-US" sz="1400" dirty="0">
                <a:solidFill>
                  <a:schemeClr val="tx1"/>
                </a:solidFill>
              </a:rPr>
              <a:t>Gul </a:t>
            </a:r>
            <a:r>
              <a:rPr lang="en-US" sz="1400" dirty="0" err="1">
                <a:solidFill>
                  <a:schemeClr val="tx1"/>
                </a:solidFill>
              </a:rPr>
              <a:t>farge</a:t>
            </a:r>
            <a:r>
              <a:rPr lang="en-US" sz="1400" dirty="0">
                <a:solidFill>
                  <a:schemeClr val="tx1"/>
                </a:solidFill>
              </a:rPr>
              <a:t> anger </a:t>
            </a:r>
            <a:r>
              <a:rPr lang="en-US" sz="1400" dirty="0" err="1">
                <a:solidFill>
                  <a:schemeClr val="tx1"/>
                </a:solidFill>
              </a:rPr>
              <a:t>stillinger</a:t>
            </a:r>
            <a:r>
              <a:rPr lang="en-US" sz="1400" dirty="0">
                <a:solidFill>
                  <a:schemeClr val="tx1"/>
                </a:solidFill>
              </a:rPr>
              <a:t> i </a:t>
            </a:r>
            <a:r>
              <a:rPr lang="en-US" sz="1400" dirty="0" err="1">
                <a:solidFill>
                  <a:schemeClr val="tx1"/>
                </a:solidFill>
              </a:rPr>
              <a:t>bruk</a:t>
            </a:r>
            <a:r>
              <a:rPr lang="en-US" sz="1400" dirty="0">
                <a:solidFill>
                  <a:schemeClr val="tx1"/>
                </a:solidFill>
              </a:rPr>
              <a:t>:</a:t>
            </a:r>
            <a:endParaRPr lang="nb-NO" sz="14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1" name="Bildeforklaring: bøyd linje 7">
            <a:extLst>
              <a:ext uri="{FF2B5EF4-FFF2-40B4-BE49-F238E27FC236}">
                <a16:creationId xmlns:a16="http://schemas.microsoft.com/office/drawing/2014/main" id="{B2FB372B-2D01-4618-92DD-1660F497D709}"/>
              </a:ext>
            </a:extLst>
          </p:cNvPr>
          <p:cNvSpPr/>
          <p:nvPr/>
        </p:nvSpPr>
        <p:spPr>
          <a:xfrm>
            <a:off x="336000" y="2692423"/>
            <a:ext cx="2648572" cy="540000"/>
          </a:xfrm>
          <a:prstGeom prst="borderCallout2">
            <a:avLst>
              <a:gd name="adj1" fmla="val 30534"/>
              <a:gd name="adj2" fmla="val 108303"/>
              <a:gd name="adj3" fmla="val 30533"/>
              <a:gd name="adj4" fmla="val 124288"/>
              <a:gd name="adj5" fmla="val 67823"/>
              <a:gd name="adj6" fmla="val 26389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Her </a:t>
            </a:r>
            <a:r>
              <a:rPr lang="en-US" sz="1400" dirty="0" err="1">
                <a:solidFill>
                  <a:schemeClr val="tx1"/>
                </a:solidFill>
              </a:rPr>
              <a:t>angis</a:t>
            </a:r>
            <a:r>
              <a:rPr lang="en-US" sz="1400" dirty="0">
                <a:solidFill>
                  <a:schemeClr val="tx1"/>
                </a:solidFill>
              </a:rPr>
              <a:t> </a:t>
            </a:r>
            <a:r>
              <a:rPr lang="en-US" sz="1400" dirty="0" err="1">
                <a:solidFill>
                  <a:schemeClr val="tx1"/>
                </a:solidFill>
              </a:rPr>
              <a:t>hva</a:t>
            </a:r>
            <a:r>
              <a:rPr lang="en-US" sz="1400" dirty="0">
                <a:solidFill>
                  <a:schemeClr val="tx1"/>
                </a:solidFill>
              </a:rPr>
              <a:t> slags </a:t>
            </a:r>
            <a:r>
              <a:rPr lang="en-US" sz="1400" dirty="0" err="1">
                <a:solidFill>
                  <a:schemeClr val="tx1"/>
                </a:solidFill>
              </a:rPr>
              <a:t>kompetanse</a:t>
            </a:r>
            <a:r>
              <a:rPr lang="en-US" sz="1400" dirty="0">
                <a:solidFill>
                  <a:schemeClr val="tx1"/>
                </a:solidFill>
              </a:rPr>
              <a:t> </a:t>
            </a:r>
            <a:r>
              <a:rPr lang="en-US" sz="1400" dirty="0" err="1">
                <a:solidFill>
                  <a:schemeClr val="tx1"/>
                </a:solidFill>
              </a:rPr>
              <a:t>stillingen</a:t>
            </a:r>
            <a:r>
              <a:rPr lang="en-US" sz="1400" dirty="0">
                <a:solidFill>
                  <a:schemeClr val="tx1"/>
                </a:solidFill>
              </a:rPr>
              <a:t> </a:t>
            </a:r>
            <a:r>
              <a:rPr lang="en-US" sz="1400" dirty="0" err="1">
                <a:solidFill>
                  <a:schemeClr val="tx1"/>
                </a:solidFill>
              </a:rPr>
              <a:t>krever</a:t>
            </a:r>
            <a:endParaRPr lang="nb-NO" sz="1400" dirty="0">
              <a:solidFill>
                <a:schemeClr val="tx1"/>
              </a:solidFill>
            </a:endParaRPr>
          </a:p>
        </p:txBody>
      </p:sp>
      <p:sp>
        <p:nvSpPr>
          <p:cNvPr id="12" name="Bildeforklaring: bøyd linje 7">
            <a:extLst>
              <a:ext uri="{FF2B5EF4-FFF2-40B4-BE49-F238E27FC236}">
                <a16:creationId xmlns:a16="http://schemas.microsoft.com/office/drawing/2014/main" id="{6A8DE08E-651B-48EA-987D-F9EE40783374}"/>
              </a:ext>
            </a:extLst>
          </p:cNvPr>
          <p:cNvSpPr/>
          <p:nvPr/>
        </p:nvSpPr>
        <p:spPr>
          <a:xfrm>
            <a:off x="4493143" y="5071945"/>
            <a:ext cx="2751428" cy="540000"/>
          </a:xfrm>
          <a:prstGeom prst="borderCallout2">
            <a:avLst>
              <a:gd name="adj1" fmla="val 37692"/>
              <a:gd name="adj2" fmla="val 105472"/>
              <a:gd name="adj3" fmla="val 35334"/>
              <a:gd name="adj4" fmla="val 147612"/>
              <a:gd name="adj5" fmla="val -284191"/>
              <a:gd name="adj6" fmla="val 232242"/>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Nummeret</a:t>
            </a:r>
            <a:r>
              <a:rPr lang="en-US" sz="1400" dirty="0">
                <a:solidFill>
                  <a:schemeClr val="tx1"/>
                </a:solidFill>
              </a:rPr>
              <a:t> anger </a:t>
            </a:r>
            <a:r>
              <a:rPr lang="en-US" sz="1400" dirty="0" err="1">
                <a:solidFill>
                  <a:schemeClr val="tx1"/>
                </a:solidFill>
              </a:rPr>
              <a:t>sekvens</a:t>
            </a:r>
            <a:r>
              <a:rPr lang="en-US" sz="1400" dirty="0">
                <a:solidFill>
                  <a:schemeClr val="tx1"/>
                </a:solidFill>
              </a:rPr>
              <a:t> </a:t>
            </a:r>
            <a:r>
              <a:rPr lang="en-US" sz="1400" dirty="0" err="1">
                <a:solidFill>
                  <a:schemeClr val="tx1"/>
                </a:solidFill>
              </a:rPr>
              <a:t>på</a:t>
            </a:r>
            <a:r>
              <a:rPr lang="en-US" sz="1400" dirty="0">
                <a:solidFill>
                  <a:schemeClr val="tx1"/>
                </a:solidFill>
              </a:rPr>
              <a:t> </a:t>
            </a:r>
            <a:r>
              <a:rPr lang="en-US" sz="1400" dirty="0" err="1">
                <a:solidFill>
                  <a:schemeClr val="tx1"/>
                </a:solidFill>
              </a:rPr>
              <a:t>stambesetningsliste</a:t>
            </a:r>
            <a:endParaRPr lang="nb-NO" sz="1400" dirty="0">
              <a:solidFill>
                <a:schemeClr val="tx1"/>
              </a:solidFill>
            </a:endParaRPr>
          </a:p>
        </p:txBody>
      </p:sp>
      <p:sp>
        <p:nvSpPr>
          <p:cNvPr id="10" name="Action Button: Go Home 9">
            <a:hlinkClick r:id="rId3" action="ppaction://hlinksldjump" highlightClick="1"/>
            <a:extLst>
              <a:ext uri="{FF2B5EF4-FFF2-40B4-BE49-F238E27FC236}">
                <a16:creationId xmlns:a16="http://schemas.microsoft.com/office/drawing/2014/main" id="{E76BD3C5-ED91-4ADE-AC89-C606237FC9C0}"/>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3" name="Action Button: Go Forward or Next 12">
            <a:hlinkClick r:id="" action="ppaction://hlinkshowjump?jump=nextslide" highlightClick="1"/>
            <a:extLst>
              <a:ext uri="{FF2B5EF4-FFF2-40B4-BE49-F238E27FC236}">
                <a16:creationId xmlns:a16="http://schemas.microsoft.com/office/drawing/2014/main" id="{346C8C44-9E46-4645-86AD-A8C67E65744C}"/>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Back or Previous 13">
            <a:hlinkClick r:id="" action="ppaction://hlinkshowjump?jump=previousslide" highlightClick="1"/>
            <a:extLst>
              <a:ext uri="{FF2B5EF4-FFF2-40B4-BE49-F238E27FC236}">
                <a16:creationId xmlns:a16="http://schemas.microsoft.com/office/drawing/2014/main" id="{BDAA9B32-3220-430E-B343-37F2EAD6BEA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cxnSp>
        <p:nvCxnSpPr>
          <p:cNvPr id="7" name="Straight Arrow Connector 6">
            <a:extLst>
              <a:ext uri="{FF2B5EF4-FFF2-40B4-BE49-F238E27FC236}">
                <a16:creationId xmlns:a16="http://schemas.microsoft.com/office/drawing/2014/main" id="{67749323-05F9-415B-A63E-6E4388C0934F}"/>
              </a:ext>
            </a:extLst>
          </p:cNvPr>
          <p:cNvCxnSpPr/>
          <p:nvPr/>
        </p:nvCxnSpPr>
        <p:spPr>
          <a:xfrm flipV="1">
            <a:off x="7244570" y="2692423"/>
            <a:ext cx="3351430" cy="1816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78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a:extLst>
              <a:ext uri="{FF2B5EF4-FFF2-40B4-BE49-F238E27FC236}">
                <a16:creationId xmlns:a16="http://schemas.microsoft.com/office/drawing/2014/main" id="{CEC051C2-C0A7-4196-8267-06E1727A130A}"/>
              </a:ext>
            </a:extLst>
          </p:cNvPr>
          <p:cNvPicPr>
            <a:picLocks noChangeAspect="1"/>
          </p:cNvPicPr>
          <p:nvPr/>
        </p:nvPicPr>
        <p:blipFill>
          <a:blip r:embed="rId2"/>
          <a:stretch>
            <a:fillRect/>
          </a:stretch>
        </p:blipFill>
        <p:spPr>
          <a:xfrm>
            <a:off x="4656000" y="1293497"/>
            <a:ext cx="5600257" cy="4508809"/>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Tilgjengelige køyer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65</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84572" y="1988110"/>
            <a:ext cx="2700000" cy="1080889"/>
          </a:xfrm>
          <a:prstGeom prst="borderCallout2">
            <a:avLst>
              <a:gd name="adj1" fmla="val 30534"/>
              <a:gd name="adj2" fmla="val 108303"/>
              <a:gd name="adj3" fmla="val 30533"/>
              <a:gd name="adj4" fmla="val 124288"/>
              <a:gd name="adj5" fmla="val 79594"/>
              <a:gd name="adj6" fmla="val 237977"/>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Her alt </a:t>
            </a:r>
            <a:r>
              <a:rPr lang="en-US" sz="1200" dirty="0" err="1">
                <a:solidFill>
                  <a:schemeClr val="tx1"/>
                </a:solidFill>
              </a:rPr>
              <a:t>endres</a:t>
            </a:r>
            <a:r>
              <a:rPr lang="en-US" sz="1200" dirty="0">
                <a:solidFill>
                  <a:schemeClr val="tx1"/>
                </a:solidFill>
              </a:rPr>
              <a:t>, </a:t>
            </a:r>
            <a:r>
              <a:rPr lang="en-US" sz="1200" dirty="0" err="1">
                <a:solidFill>
                  <a:schemeClr val="tx1"/>
                </a:solidFill>
              </a:rPr>
              <a:t>slik</a:t>
            </a:r>
            <a:r>
              <a:rPr lang="en-US" sz="1200" dirty="0">
                <a:solidFill>
                  <a:schemeClr val="tx1"/>
                </a:solidFill>
              </a:rPr>
              <a:t> at </a:t>
            </a:r>
            <a:r>
              <a:rPr lang="en-US" sz="1200" dirty="0" err="1">
                <a:solidFill>
                  <a:schemeClr val="tx1"/>
                </a:solidFill>
              </a:rPr>
              <a:t>det</a:t>
            </a:r>
            <a:r>
              <a:rPr lang="en-US" sz="1200" dirty="0">
                <a:solidFill>
                  <a:schemeClr val="tx1"/>
                </a:solidFill>
              </a:rPr>
              <a:t> </a:t>
            </a:r>
            <a:r>
              <a:rPr lang="en-US" sz="1200" dirty="0" err="1">
                <a:solidFill>
                  <a:schemeClr val="tx1"/>
                </a:solidFill>
              </a:rPr>
              <a:t>reflekterer</a:t>
            </a:r>
            <a:r>
              <a:rPr lang="en-US" sz="1200" dirty="0">
                <a:solidFill>
                  <a:schemeClr val="tx1"/>
                </a:solidFill>
              </a:rPr>
              <a:t> </a:t>
            </a:r>
            <a:r>
              <a:rPr lang="en-US" sz="1200" dirty="0" err="1">
                <a:solidFill>
                  <a:schemeClr val="tx1"/>
                </a:solidFill>
              </a:rPr>
              <a:t>plassering</a:t>
            </a:r>
            <a:r>
              <a:rPr lang="en-US" sz="1200" dirty="0">
                <a:solidFill>
                  <a:schemeClr val="tx1"/>
                </a:solidFill>
              </a:rPr>
              <a:t> </a:t>
            </a:r>
            <a:r>
              <a:rPr lang="en-US" sz="1200" dirty="0" err="1">
                <a:solidFill>
                  <a:schemeClr val="tx1"/>
                </a:solidFill>
              </a:rPr>
              <a:t>og</a:t>
            </a:r>
            <a:r>
              <a:rPr lang="en-US" sz="1200" dirty="0">
                <a:solidFill>
                  <a:schemeClr val="tx1"/>
                </a:solidFill>
              </a:rPr>
              <a:t> marking </a:t>
            </a:r>
            <a:r>
              <a:rPr lang="en-US" sz="1200" dirty="0" err="1">
                <a:solidFill>
                  <a:schemeClr val="tx1"/>
                </a:solidFill>
              </a:rPr>
              <a:t>ombord</a:t>
            </a:r>
            <a:r>
              <a:rPr lang="en-US" sz="1200" dirty="0">
                <a:solidFill>
                  <a:schemeClr val="tx1"/>
                </a:solidFill>
              </a:rPr>
              <a:t>.</a:t>
            </a:r>
          </a:p>
          <a:p>
            <a:pPr algn="r"/>
            <a:r>
              <a:rPr lang="en-US" sz="1200" dirty="0" err="1">
                <a:solidFill>
                  <a:schemeClr val="tx1"/>
                </a:solidFill>
              </a:rPr>
              <a:t>Plasser</a:t>
            </a:r>
            <a:r>
              <a:rPr lang="en-US" sz="1200" dirty="0">
                <a:solidFill>
                  <a:schemeClr val="tx1"/>
                </a:solidFill>
              </a:rPr>
              <a:t> for </a:t>
            </a:r>
            <a:r>
              <a:rPr lang="en-US" sz="1200" dirty="0" err="1">
                <a:solidFill>
                  <a:schemeClr val="tx1"/>
                </a:solidFill>
              </a:rPr>
              <a:t>køyer</a:t>
            </a:r>
            <a:r>
              <a:rPr lang="en-US" sz="1200" dirty="0">
                <a:solidFill>
                  <a:schemeClr val="tx1"/>
                </a:solidFill>
              </a:rPr>
              <a:t>, der </a:t>
            </a:r>
            <a:r>
              <a:rPr lang="en-US" sz="1200" dirty="0" err="1">
                <a:solidFill>
                  <a:schemeClr val="tx1"/>
                </a:solidFill>
              </a:rPr>
              <a:t>det</a:t>
            </a:r>
            <a:r>
              <a:rPr lang="en-US" sz="1200" dirty="0">
                <a:solidFill>
                  <a:schemeClr val="tx1"/>
                </a:solidFill>
              </a:rPr>
              <a:t> </a:t>
            </a:r>
            <a:r>
              <a:rPr lang="en-US" sz="1200" dirty="0" err="1">
                <a:solidFill>
                  <a:schemeClr val="tx1"/>
                </a:solidFill>
              </a:rPr>
              <a:t>ikke</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køyer</a:t>
            </a:r>
            <a:r>
              <a:rPr lang="en-US" sz="1200" dirty="0">
                <a:solidFill>
                  <a:schemeClr val="tx1"/>
                </a:solidFill>
              </a:rPr>
              <a:t>, </a:t>
            </a:r>
            <a:r>
              <a:rPr lang="en-US" sz="1200" dirty="0" err="1">
                <a:solidFill>
                  <a:schemeClr val="tx1"/>
                </a:solidFill>
              </a:rPr>
              <a:t>settes</a:t>
            </a:r>
            <a:r>
              <a:rPr lang="en-US" sz="1200" dirty="0">
                <a:solidFill>
                  <a:schemeClr val="tx1"/>
                </a:solidFill>
              </a:rPr>
              <a:t> "</a:t>
            </a:r>
            <a:r>
              <a:rPr lang="en-US" sz="1200" dirty="0" err="1">
                <a:solidFill>
                  <a:schemeClr val="tx1"/>
                </a:solidFill>
              </a:rPr>
              <a:t>åpent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Brues</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feltet</a:t>
            </a:r>
            <a:r>
              <a:rPr lang="en-US" sz="1200" dirty="0">
                <a:solidFill>
                  <a:schemeClr val="tx1"/>
                </a:solidFill>
              </a:rPr>
              <a:t>" </a:t>
            </a:r>
            <a:r>
              <a:rPr lang="en-US" sz="1200" dirty="0" err="1">
                <a:solidFill>
                  <a:schemeClr val="tx1"/>
                </a:solidFill>
              </a:rPr>
              <a:t>settes</a:t>
            </a:r>
            <a:r>
              <a:rPr lang="en-US" sz="1200" dirty="0">
                <a:solidFill>
                  <a:schemeClr val="tx1"/>
                </a:solidFill>
              </a:rPr>
              <a:t> </a:t>
            </a:r>
            <a:r>
              <a:rPr lang="en-US" sz="1200" dirty="0" err="1">
                <a:solidFill>
                  <a:schemeClr val="tx1"/>
                </a:solidFill>
              </a:rPr>
              <a:t>til</a:t>
            </a:r>
            <a:r>
              <a:rPr lang="en-US" sz="1200" dirty="0">
                <a:solidFill>
                  <a:schemeClr val="tx1"/>
                </a:solidFill>
              </a:rPr>
              <a:t> I"KKE MONTERT" </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284572" y="4689000"/>
            <a:ext cx="2700000" cy="1419746"/>
          </a:xfrm>
          <a:prstGeom prst="borderCallout2">
            <a:avLst>
              <a:gd name="adj1" fmla="val 37692"/>
              <a:gd name="adj2" fmla="val 105472"/>
              <a:gd name="adj3" fmla="val 35334"/>
              <a:gd name="adj4" fmla="val 147612"/>
              <a:gd name="adj5" fmla="val -70494"/>
              <a:gd name="adj6" fmla="val 334292"/>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Her </a:t>
            </a:r>
            <a:r>
              <a:rPr lang="en-US" sz="1200" dirty="0" err="1">
                <a:solidFill>
                  <a:schemeClr val="tx1"/>
                </a:solidFill>
              </a:rPr>
              <a:t>finnes</a:t>
            </a:r>
            <a:r>
              <a:rPr lang="en-US" sz="1200" dirty="0">
                <a:solidFill>
                  <a:schemeClr val="tx1"/>
                </a:solidFill>
              </a:rPr>
              <a:t> </a:t>
            </a:r>
            <a:r>
              <a:rPr lang="en-US" sz="1200" dirty="0" err="1">
                <a:solidFill>
                  <a:schemeClr val="tx1"/>
                </a:solidFill>
              </a:rPr>
              <a:t>beskrivelse</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hvem</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vanligvis</a:t>
            </a:r>
            <a:r>
              <a:rPr lang="en-US" sz="1200" dirty="0">
                <a:solidFill>
                  <a:schemeClr val="tx1"/>
                </a:solidFill>
              </a:rPr>
              <a:t> </a:t>
            </a:r>
            <a:r>
              <a:rPr lang="en-US" sz="1200" dirty="0" err="1">
                <a:solidFill>
                  <a:schemeClr val="tx1"/>
                </a:solidFill>
              </a:rPr>
              <a:t>bruker</a:t>
            </a:r>
            <a:r>
              <a:rPr lang="en-US" sz="1200" dirty="0">
                <a:solidFill>
                  <a:schemeClr val="tx1"/>
                </a:solidFill>
              </a:rPr>
              <a:t> </a:t>
            </a:r>
            <a:r>
              <a:rPr lang="en-US" sz="1200" dirty="0" err="1">
                <a:solidFill>
                  <a:schemeClr val="tx1"/>
                </a:solidFill>
              </a:rPr>
              <a:t>køya</a:t>
            </a:r>
            <a:r>
              <a:rPr lang="en-US" sz="1200" dirty="0">
                <a:solidFill>
                  <a:schemeClr val="tx1"/>
                </a:solidFill>
              </a:rPr>
              <a:t>. </a:t>
            </a:r>
            <a:r>
              <a:rPr lang="en-US" sz="1200" dirty="0" err="1">
                <a:solidFill>
                  <a:schemeClr val="tx1"/>
                </a:solidFill>
              </a:rPr>
              <a:t>Kun</a:t>
            </a:r>
            <a:r>
              <a:rPr lang="en-US" sz="1200" dirty="0">
                <a:solidFill>
                  <a:schemeClr val="tx1"/>
                </a:solidFill>
              </a:rPr>
              <a:t> "</a:t>
            </a:r>
            <a:r>
              <a:rPr lang="en-US" sz="1200" dirty="0" err="1">
                <a:solidFill>
                  <a:schemeClr val="tx1"/>
                </a:solidFill>
              </a:rPr>
              <a:t>faste</a:t>
            </a:r>
            <a:r>
              <a:rPr lang="en-US" sz="1200" dirty="0">
                <a:solidFill>
                  <a:schemeClr val="tx1"/>
                </a:solidFill>
              </a:rPr>
              <a:t>" </a:t>
            </a:r>
            <a:r>
              <a:rPr lang="en-US" sz="1200" dirty="0" err="1">
                <a:solidFill>
                  <a:schemeClr val="tx1"/>
                </a:solidFill>
              </a:rPr>
              <a:t>mannskaper</a:t>
            </a:r>
            <a:r>
              <a:rPr lang="en-US" sz="1200" dirty="0">
                <a:solidFill>
                  <a:schemeClr val="tx1"/>
                </a:solidFill>
              </a:rPr>
              <a:t> </a:t>
            </a:r>
            <a:r>
              <a:rPr lang="en-US" sz="1200" dirty="0" err="1">
                <a:solidFill>
                  <a:schemeClr val="tx1"/>
                </a:solidFill>
              </a:rPr>
              <a:t>gis</a:t>
            </a:r>
            <a:r>
              <a:rPr lang="en-US" sz="1200" dirty="0">
                <a:solidFill>
                  <a:schemeClr val="tx1"/>
                </a:solidFill>
              </a:rPr>
              <a:t> </a:t>
            </a:r>
            <a:r>
              <a:rPr lang="en-US" sz="1200" dirty="0" err="1">
                <a:solidFill>
                  <a:schemeClr val="tx1"/>
                </a:solidFill>
              </a:rPr>
              <a:t>anledning</a:t>
            </a:r>
            <a:r>
              <a:rPr lang="en-US" sz="1200" dirty="0">
                <a:solidFill>
                  <a:schemeClr val="tx1"/>
                </a:solidFill>
              </a:rPr>
              <a:t> </a:t>
            </a:r>
            <a:r>
              <a:rPr lang="en-US" sz="1200" dirty="0" err="1">
                <a:solidFill>
                  <a:schemeClr val="tx1"/>
                </a:solidFill>
              </a:rPr>
              <a:t>til</a:t>
            </a:r>
            <a:r>
              <a:rPr lang="en-US" sz="1200" dirty="0">
                <a:solidFill>
                  <a:schemeClr val="tx1"/>
                </a:solidFill>
              </a:rPr>
              <a:t> å reserve </a:t>
            </a:r>
            <a:r>
              <a:rPr lang="en-US" sz="1200" dirty="0" err="1">
                <a:solidFill>
                  <a:schemeClr val="tx1"/>
                </a:solidFill>
              </a:rPr>
              <a:t>en</a:t>
            </a:r>
            <a:r>
              <a:rPr lang="en-US" sz="1200" dirty="0">
                <a:solidFill>
                  <a:schemeClr val="tx1"/>
                </a:solidFill>
              </a:rPr>
              <a:t> "</a:t>
            </a:r>
            <a:r>
              <a:rPr lang="en-US" sz="1200" dirty="0" err="1">
                <a:solidFill>
                  <a:schemeClr val="tx1"/>
                </a:solidFill>
              </a:rPr>
              <a:t>yndlingskøye</a:t>
            </a:r>
            <a:r>
              <a:rPr lang="en-US" sz="1200" dirty="0">
                <a:solidFill>
                  <a:schemeClr val="tx1"/>
                </a:solidFill>
              </a:rPr>
              <a:t>".</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8" name="Action Button: Go Home 7">
            <a:hlinkClick r:id="rId3" action="ppaction://hlinksldjump" highlightClick="1"/>
            <a:extLst>
              <a:ext uri="{FF2B5EF4-FFF2-40B4-BE49-F238E27FC236}">
                <a16:creationId xmlns:a16="http://schemas.microsoft.com/office/drawing/2014/main" id="{6AD06876-D10D-40CB-947D-052F288D761B}"/>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9" name="Action Button: Go Forward or Next 8">
            <a:hlinkClick r:id="" action="ppaction://hlinkshowjump?jump=nextslide" highlightClick="1"/>
            <a:extLst>
              <a:ext uri="{FF2B5EF4-FFF2-40B4-BE49-F238E27FC236}">
                <a16:creationId xmlns:a16="http://schemas.microsoft.com/office/drawing/2014/main" id="{95AB59AC-9803-44D2-97B1-2AC89267682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Back or Previous 10">
            <a:hlinkClick r:id="" action="ppaction://hlinkshowjump?jump=previousslide" highlightClick="1"/>
            <a:extLst>
              <a:ext uri="{FF2B5EF4-FFF2-40B4-BE49-F238E27FC236}">
                <a16:creationId xmlns:a16="http://schemas.microsoft.com/office/drawing/2014/main" id="{A1A179DE-1783-46E6-B2E6-6C542FB1285F}"/>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922502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descr="Et bilde som inneholder skjermbilde&#10;&#10;Beskrivelse som er generert med svært høy visshet">
            <a:extLst>
              <a:ext uri="{FF2B5EF4-FFF2-40B4-BE49-F238E27FC236}">
                <a16:creationId xmlns:a16="http://schemas.microsoft.com/office/drawing/2014/main" id="{199AC902-F284-417C-9BF4-F703866636FC}"/>
              </a:ext>
            </a:extLst>
          </p:cNvPr>
          <p:cNvPicPr>
            <a:picLocks noChangeAspect="1"/>
          </p:cNvPicPr>
          <p:nvPr/>
        </p:nvPicPr>
        <p:blipFill>
          <a:blip r:embed="rId2"/>
          <a:stretch>
            <a:fillRect/>
          </a:stretch>
        </p:blipFill>
        <p:spPr>
          <a:xfrm>
            <a:off x="4562666" y="1509952"/>
            <a:ext cx="3066667" cy="3838095"/>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Fortøyningsposter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66</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1056000" y="1988111"/>
            <a:ext cx="1928572" cy="659400"/>
          </a:xfrm>
          <a:prstGeom prst="borderCallout2">
            <a:avLst>
              <a:gd name="adj1" fmla="val 30534"/>
              <a:gd name="adj2" fmla="val 108303"/>
              <a:gd name="adj3" fmla="val 30533"/>
              <a:gd name="adj4" fmla="val 124288"/>
              <a:gd name="adj5" fmla="val 85573"/>
              <a:gd name="adj6" fmla="val 185274"/>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Parametre</a:t>
            </a:r>
            <a:r>
              <a:rPr lang="en-US" sz="1200" dirty="0">
                <a:solidFill>
                  <a:schemeClr val="tx1"/>
                </a:solidFill>
              </a:rPr>
              <a:t> </a:t>
            </a:r>
            <a:r>
              <a:rPr lang="en-US" sz="1200" dirty="0" err="1">
                <a:solidFill>
                  <a:schemeClr val="tx1"/>
                </a:solidFill>
              </a:rPr>
              <a:t>vedrørende</a:t>
            </a:r>
            <a:r>
              <a:rPr lang="en-US" sz="1200" dirty="0">
                <a:solidFill>
                  <a:schemeClr val="tx1"/>
                </a:solidFill>
              </a:rPr>
              <a:t> </a:t>
            </a:r>
            <a:r>
              <a:rPr lang="en-US" sz="1200" dirty="0" err="1">
                <a:solidFill>
                  <a:schemeClr val="tx1"/>
                </a:solidFill>
              </a:rPr>
              <a:t>fortøytningspostene</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1056000" y="4689000"/>
            <a:ext cx="1928572" cy="900890"/>
          </a:xfrm>
          <a:prstGeom prst="borderCallout2">
            <a:avLst>
              <a:gd name="adj1" fmla="val 37692"/>
              <a:gd name="adj2" fmla="val 105472"/>
              <a:gd name="adj3" fmla="val 35334"/>
              <a:gd name="adj4" fmla="val 147612"/>
              <a:gd name="adj5" fmla="val -96462"/>
              <a:gd name="adj6" fmla="val 276621"/>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Her </a:t>
            </a:r>
            <a:r>
              <a:rPr lang="en-US" sz="1200" dirty="0" err="1">
                <a:solidFill>
                  <a:schemeClr val="tx1"/>
                </a:solidFill>
              </a:rPr>
              <a:t>angis</a:t>
            </a:r>
            <a:r>
              <a:rPr lang="en-US" sz="1200" dirty="0">
                <a:solidFill>
                  <a:schemeClr val="tx1"/>
                </a:solidFill>
              </a:rPr>
              <a:t> </a:t>
            </a:r>
            <a:r>
              <a:rPr lang="en-US" sz="1200" dirty="0" err="1">
                <a:solidFill>
                  <a:schemeClr val="tx1"/>
                </a:solidFill>
              </a:rPr>
              <a:t>minste</a:t>
            </a:r>
            <a:r>
              <a:rPr lang="en-US" sz="1200" dirty="0">
                <a:solidFill>
                  <a:schemeClr val="tx1"/>
                </a:solidFill>
              </a:rPr>
              <a:t> </a:t>
            </a:r>
            <a:r>
              <a:rPr lang="en-US" sz="1200" dirty="0" err="1">
                <a:solidFill>
                  <a:schemeClr val="tx1"/>
                </a:solidFill>
              </a:rPr>
              <a:t>antall</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posten</a:t>
            </a:r>
            <a:r>
              <a:rPr lang="en-US" sz="1200" dirty="0">
                <a:solidFill>
                  <a:schemeClr val="tx1"/>
                </a:solidFill>
              </a:rPr>
              <a:t> </a:t>
            </a:r>
            <a:r>
              <a:rPr lang="en-US" sz="1200" dirty="0" err="1">
                <a:solidFill>
                  <a:schemeClr val="tx1"/>
                </a:solidFill>
              </a:rPr>
              <a:t>må</a:t>
            </a:r>
            <a:r>
              <a:rPr lang="en-US" sz="1200" dirty="0">
                <a:solidFill>
                  <a:schemeClr val="tx1"/>
                </a:solidFill>
              </a:rPr>
              <a:t> </a:t>
            </a:r>
            <a:r>
              <a:rPr lang="en-US" sz="1200" dirty="0" err="1">
                <a:solidFill>
                  <a:schemeClr val="tx1"/>
                </a:solidFill>
              </a:rPr>
              <a:t>være</a:t>
            </a:r>
            <a:r>
              <a:rPr lang="en-US" sz="1200" dirty="0">
                <a:solidFill>
                  <a:schemeClr val="tx1"/>
                </a:solidFill>
              </a:rPr>
              <a:t> </a:t>
            </a:r>
            <a:r>
              <a:rPr lang="en-US" sz="1200" dirty="0" err="1">
                <a:solidFill>
                  <a:schemeClr val="tx1"/>
                </a:solidFill>
              </a:rPr>
              <a:t>bemannet</a:t>
            </a:r>
            <a:r>
              <a:rPr lang="en-US" sz="1200" dirty="0">
                <a:solidFill>
                  <a:schemeClr val="tx1"/>
                </a:solidFill>
              </a:rPr>
              <a:t> med. </a:t>
            </a:r>
            <a:r>
              <a:rPr lang="en-US" sz="1200" dirty="0" err="1">
                <a:solidFill>
                  <a:schemeClr val="tx1"/>
                </a:solidFill>
              </a:rPr>
              <a:t>Benyttes</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kontroll</a:t>
            </a:r>
            <a:r>
              <a:rPr lang="en-US" sz="1200" dirty="0">
                <a:solidFill>
                  <a:schemeClr val="tx1"/>
                </a:solidFill>
              </a:rPr>
              <a:t> </a:t>
            </a:r>
            <a:r>
              <a:rPr lang="en-US" sz="1200" dirty="0" err="1">
                <a:solidFill>
                  <a:schemeClr val="tx1"/>
                </a:solidFill>
              </a:rPr>
              <a:t>ifm</a:t>
            </a:r>
            <a:r>
              <a:rPr lang="en-US" sz="1200" dirty="0">
                <a:solidFill>
                  <a:schemeClr val="tx1"/>
                </a:solidFill>
              </a:rPr>
              <a:t>. </a:t>
            </a:r>
            <a:r>
              <a:rPr lang="en-US" sz="1200" dirty="0" err="1">
                <a:solidFill>
                  <a:schemeClr val="tx1"/>
                </a:solidFill>
              </a:rPr>
              <a:t>Generalrulla</a:t>
            </a:r>
            <a:r>
              <a:rPr lang="en-US" sz="1200" dirty="0">
                <a:solidFill>
                  <a:schemeClr val="tx1"/>
                </a:solidFill>
              </a:rPr>
              <a:t> side 35.</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4" name="Bildeforklaring: bøyd linje 7">
            <a:extLst>
              <a:ext uri="{FF2B5EF4-FFF2-40B4-BE49-F238E27FC236}">
                <a16:creationId xmlns:a16="http://schemas.microsoft.com/office/drawing/2014/main" id="{633B20E0-835A-43DC-921E-E50B1495C2CB}"/>
              </a:ext>
            </a:extLst>
          </p:cNvPr>
          <p:cNvSpPr/>
          <p:nvPr/>
        </p:nvSpPr>
        <p:spPr>
          <a:xfrm>
            <a:off x="1036115" y="2732282"/>
            <a:ext cx="1928572" cy="659400"/>
          </a:xfrm>
          <a:prstGeom prst="borderCallout2">
            <a:avLst>
              <a:gd name="adj1" fmla="val 30534"/>
              <a:gd name="adj2" fmla="val 108303"/>
              <a:gd name="adj3" fmla="val 30533"/>
              <a:gd name="adj4" fmla="val 124288"/>
              <a:gd name="adj5" fmla="val 73687"/>
              <a:gd name="adj6" fmla="val 303582"/>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"Med </a:t>
            </a:r>
            <a:r>
              <a:rPr lang="en-US" sz="1200" dirty="0" err="1">
                <a:solidFill>
                  <a:schemeClr val="tx1"/>
                </a:solidFill>
              </a:rPr>
              <a:t>på</a:t>
            </a:r>
            <a:r>
              <a:rPr lang="en-US" sz="1200" dirty="0">
                <a:solidFill>
                  <a:schemeClr val="tx1"/>
                </a:solidFill>
              </a:rPr>
              <a:t> </a:t>
            </a:r>
            <a:r>
              <a:rPr lang="en-US" sz="1200" dirty="0" err="1">
                <a:solidFill>
                  <a:schemeClr val="tx1"/>
                </a:solidFill>
              </a:rPr>
              <a:t>rulle</a:t>
            </a:r>
            <a:r>
              <a:rPr lang="en-US" sz="1200" dirty="0">
                <a:solidFill>
                  <a:schemeClr val="tx1"/>
                </a:solidFill>
              </a:rPr>
              <a:t>" – </a:t>
            </a:r>
            <a:r>
              <a:rPr lang="en-US" sz="1200" dirty="0" err="1">
                <a:solidFill>
                  <a:schemeClr val="tx1"/>
                </a:solidFill>
              </a:rPr>
              <a:t>feltet</a:t>
            </a:r>
            <a:r>
              <a:rPr lang="en-US" sz="1200" dirty="0">
                <a:solidFill>
                  <a:schemeClr val="tx1"/>
                </a:solidFill>
              </a:rPr>
              <a:t> </a:t>
            </a:r>
            <a:r>
              <a:rPr lang="en-US" sz="1200" dirty="0" err="1">
                <a:solidFill>
                  <a:schemeClr val="tx1"/>
                </a:solidFill>
              </a:rPr>
              <a:t>skal</a:t>
            </a:r>
            <a:r>
              <a:rPr lang="en-US" sz="1200" dirty="0">
                <a:solidFill>
                  <a:schemeClr val="tx1"/>
                </a:solidFill>
              </a:rPr>
              <a:t> </a:t>
            </a:r>
            <a:r>
              <a:rPr lang="en-US" sz="1200" dirty="0" err="1">
                <a:solidFill>
                  <a:schemeClr val="tx1"/>
                </a:solidFill>
              </a:rPr>
              <a:t>stå</a:t>
            </a:r>
            <a:r>
              <a:rPr lang="en-US" sz="1200" dirty="0">
                <a:solidFill>
                  <a:schemeClr val="tx1"/>
                </a:solidFill>
              </a:rPr>
              <a:t> </a:t>
            </a:r>
            <a:r>
              <a:rPr lang="en-US" sz="1200" dirty="0" err="1">
                <a:solidFill>
                  <a:schemeClr val="tx1"/>
                </a:solidFill>
              </a:rPr>
              <a:t>umerket</a:t>
            </a:r>
            <a:r>
              <a:rPr lang="en-US" sz="1200" dirty="0">
                <a:solidFill>
                  <a:schemeClr val="tx1"/>
                </a:solidFill>
              </a:rPr>
              <a:t>. </a:t>
            </a:r>
            <a:r>
              <a:rPr lang="en-US" sz="1200" dirty="0" err="1">
                <a:solidFill>
                  <a:schemeClr val="tx1"/>
                </a:solidFill>
              </a:rPr>
              <a:t>Feltet</a:t>
            </a:r>
            <a:r>
              <a:rPr lang="en-US" sz="1200" dirty="0">
                <a:solidFill>
                  <a:schemeClr val="tx1"/>
                </a:solidFill>
              </a:rPr>
              <a:t> </a:t>
            </a:r>
            <a:r>
              <a:rPr lang="en-US" sz="1200" dirty="0" err="1">
                <a:solidFill>
                  <a:schemeClr val="tx1"/>
                </a:solidFill>
              </a:rPr>
              <a:t>benyttes</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AdmDB</a:t>
            </a:r>
            <a:r>
              <a:rPr lang="en-US" sz="1200" dirty="0">
                <a:solidFill>
                  <a:schemeClr val="tx1"/>
                </a:solidFill>
              </a:rPr>
              <a:t> </a:t>
            </a:r>
            <a:r>
              <a:rPr lang="en-US" sz="1200" dirty="0" err="1">
                <a:solidFill>
                  <a:schemeClr val="tx1"/>
                </a:solidFill>
              </a:rPr>
              <a:t>ved</a:t>
            </a:r>
            <a:r>
              <a:rPr lang="en-US" sz="1200" dirty="0">
                <a:solidFill>
                  <a:schemeClr val="tx1"/>
                </a:solidFill>
              </a:rPr>
              <a:t> </a:t>
            </a:r>
            <a:r>
              <a:rPr lang="en-US" sz="1200" dirty="0" err="1">
                <a:solidFill>
                  <a:schemeClr val="tx1"/>
                </a:solidFill>
              </a:rPr>
              <a:t>kontroll</a:t>
            </a:r>
            <a:r>
              <a:rPr lang="en-US" sz="1200" dirty="0">
                <a:solidFill>
                  <a:schemeClr val="tx1"/>
                </a:solidFill>
              </a:rPr>
              <a:t>.</a:t>
            </a:r>
            <a:endParaRPr lang="nb-NO" sz="1200" dirty="0">
              <a:solidFill>
                <a:schemeClr val="tx1"/>
              </a:solidFill>
            </a:endParaRPr>
          </a:p>
        </p:txBody>
      </p:sp>
      <p:sp>
        <p:nvSpPr>
          <p:cNvPr id="9" name="Action Button: Go Home 8">
            <a:hlinkClick r:id="rId3" action="ppaction://hlinksldjump" highlightClick="1"/>
            <a:extLst>
              <a:ext uri="{FF2B5EF4-FFF2-40B4-BE49-F238E27FC236}">
                <a16:creationId xmlns:a16="http://schemas.microsoft.com/office/drawing/2014/main" id="{818F2CC0-D566-4B32-8C12-862D87142A0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079A6CB5-A23A-463A-AEE8-E592BB94A114}"/>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9E3639AE-AD75-4943-91A5-CF5653D4D3A7}"/>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446134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descr="Et bilde som inneholder skjermbilde&#10;&#10;Beskrivelse som er generert med svært høy visshet">
            <a:extLst>
              <a:ext uri="{FF2B5EF4-FFF2-40B4-BE49-F238E27FC236}">
                <a16:creationId xmlns:a16="http://schemas.microsoft.com/office/drawing/2014/main" id="{F93D9302-795A-4431-B2A2-FA86B5E77F3F}"/>
              </a:ext>
            </a:extLst>
          </p:cNvPr>
          <p:cNvPicPr>
            <a:picLocks noChangeAspect="1"/>
          </p:cNvPicPr>
          <p:nvPr/>
        </p:nvPicPr>
        <p:blipFill>
          <a:blip r:embed="rId2"/>
          <a:stretch>
            <a:fillRect/>
          </a:stretch>
        </p:blipFill>
        <p:spPr>
          <a:xfrm>
            <a:off x="4543619" y="914714"/>
            <a:ext cx="3104762" cy="5028571"/>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Rengjøringsposter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67</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336000" y="1988111"/>
            <a:ext cx="2648572" cy="900890"/>
          </a:xfrm>
          <a:prstGeom prst="borderCallout2">
            <a:avLst>
              <a:gd name="adj1" fmla="val 30534"/>
              <a:gd name="adj2" fmla="val 108303"/>
              <a:gd name="adj3" fmla="val 30533"/>
              <a:gd name="adj4" fmla="val 124288"/>
              <a:gd name="adj5" fmla="val 105873"/>
              <a:gd name="adj6" fmla="val 219666"/>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Parametre</a:t>
            </a:r>
            <a:r>
              <a:rPr lang="en-US" sz="1200" dirty="0">
                <a:solidFill>
                  <a:schemeClr val="tx1"/>
                </a:solidFill>
              </a:rPr>
              <a:t> </a:t>
            </a:r>
            <a:r>
              <a:rPr lang="en-US" sz="1200" dirty="0" err="1">
                <a:solidFill>
                  <a:schemeClr val="tx1"/>
                </a:solidFill>
              </a:rPr>
              <a:t>vedrørende</a:t>
            </a:r>
            <a:r>
              <a:rPr lang="en-US" sz="1200" dirty="0">
                <a:solidFill>
                  <a:schemeClr val="tx1"/>
                </a:solidFill>
              </a:rPr>
              <a:t> </a:t>
            </a:r>
            <a:r>
              <a:rPr lang="en-US" sz="1200" dirty="0" err="1">
                <a:solidFill>
                  <a:schemeClr val="tx1"/>
                </a:solidFill>
              </a:rPr>
              <a:t>rengjøringsposter</a:t>
            </a:r>
            <a:r>
              <a:rPr lang="en-US" sz="1200" dirty="0">
                <a:solidFill>
                  <a:schemeClr val="tx1"/>
                </a:solidFill>
              </a:rPr>
              <a:t>. </a:t>
            </a:r>
            <a:r>
              <a:rPr lang="en-US" sz="1200" dirty="0" err="1">
                <a:solidFill>
                  <a:schemeClr val="tx1"/>
                </a:solidFill>
              </a:rPr>
              <a:t>Sekvensnumre</a:t>
            </a:r>
            <a:r>
              <a:rPr lang="en-US" sz="1200" dirty="0">
                <a:solidFill>
                  <a:schemeClr val="tx1"/>
                </a:solidFill>
              </a:rPr>
              <a:t> </a:t>
            </a:r>
            <a:r>
              <a:rPr lang="en-US" sz="1200" dirty="0" err="1">
                <a:solidFill>
                  <a:schemeClr val="tx1"/>
                </a:solidFill>
              </a:rPr>
              <a:t>er</a:t>
            </a:r>
            <a:r>
              <a:rPr lang="en-US" sz="1200" dirty="0">
                <a:solidFill>
                  <a:schemeClr val="tx1"/>
                </a:solidFill>
              </a:rPr>
              <a:t> med for å </a:t>
            </a:r>
            <a:r>
              <a:rPr lang="en-US" sz="1200" dirty="0" err="1">
                <a:solidFill>
                  <a:schemeClr val="tx1"/>
                </a:solidFill>
              </a:rPr>
              <a:t>ordne</a:t>
            </a:r>
            <a:r>
              <a:rPr lang="en-US" sz="1200" dirty="0">
                <a:solidFill>
                  <a:schemeClr val="tx1"/>
                </a:solidFill>
              </a:rPr>
              <a:t> </a:t>
            </a:r>
            <a:r>
              <a:rPr lang="en-US" sz="1200" dirty="0" err="1">
                <a:solidFill>
                  <a:schemeClr val="tx1"/>
                </a:solidFill>
              </a:rPr>
              <a:t>rengjøringsposter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fysisk</a:t>
            </a:r>
            <a:r>
              <a:rPr lang="en-US" sz="1200" dirty="0">
                <a:solidFill>
                  <a:schemeClr val="tx1"/>
                </a:solidFill>
              </a:rPr>
              <a:t> i </a:t>
            </a:r>
            <a:r>
              <a:rPr lang="en-US" sz="1200" dirty="0" err="1">
                <a:solidFill>
                  <a:schemeClr val="tx1"/>
                </a:solidFill>
              </a:rPr>
              <a:t>nærheten</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hverandre</a:t>
            </a:r>
            <a:r>
              <a:rPr lang="en-US" sz="1200" dirty="0">
                <a:solidFill>
                  <a:schemeClr val="tx1"/>
                </a:solidFill>
              </a:rPr>
              <a:t>.</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7" name="Action Button: Go Home 6">
            <a:hlinkClick r:id="rId3" action="ppaction://hlinksldjump" highlightClick="1"/>
            <a:extLst>
              <a:ext uri="{FF2B5EF4-FFF2-40B4-BE49-F238E27FC236}">
                <a16:creationId xmlns:a16="http://schemas.microsoft.com/office/drawing/2014/main" id="{3145E4E5-BF62-40E2-8729-31926F1CB083}"/>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8" name="Action Button: Go Forward or Next 7">
            <a:hlinkClick r:id="" action="ppaction://hlinkshowjump?jump=nextslide" highlightClick="1"/>
            <a:extLst>
              <a:ext uri="{FF2B5EF4-FFF2-40B4-BE49-F238E27FC236}">
                <a16:creationId xmlns:a16="http://schemas.microsoft.com/office/drawing/2014/main" id="{E66132EE-9531-44DB-829D-A5A47ADAF8F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9" name="Action Button: Go Back or Previous 8">
            <a:hlinkClick r:id="" action="ppaction://hlinkshowjump?jump=previousslide" highlightClick="1"/>
            <a:extLst>
              <a:ext uri="{FF2B5EF4-FFF2-40B4-BE49-F238E27FC236}">
                <a16:creationId xmlns:a16="http://schemas.microsoft.com/office/drawing/2014/main" id="{A46AEA00-33FE-4784-8BD3-0F096302F55D}"/>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895806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Fagområder og kompetanse enheter</a:t>
            </a:r>
          </a:p>
        </p:txBody>
      </p:sp>
      <p:pic>
        <p:nvPicPr>
          <p:cNvPr id="6" name="Content Placeholder 5" descr="A screenshot of a cell phone&#10;&#10;Description generated with very high confidence">
            <a:extLst>
              <a:ext uri="{FF2B5EF4-FFF2-40B4-BE49-F238E27FC236}">
                <a16:creationId xmlns:a16="http://schemas.microsoft.com/office/drawing/2014/main" id="{99EDE72F-4DAE-4D30-AA3B-2B9643439F14}"/>
              </a:ext>
            </a:extLst>
          </p:cNvPr>
          <p:cNvPicPr>
            <a:picLocks noGrp="1" noChangeAspect="1"/>
          </p:cNvPicPr>
          <p:nvPr>
            <p:ph idx="1"/>
          </p:nvPr>
        </p:nvPicPr>
        <p:blipFill>
          <a:blip r:embed="rId2"/>
          <a:stretch>
            <a:fillRect/>
          </a:stretch>
        </p:blipFill>
        <p:spPr>
          <a:xfrm>
            <a:off x="3756000" y="1089000"/>
            <a:ext cx="6670568" cy="4217241"/>
          </a:xfrm>
        </p:spPr>
      </p:pic>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68</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84572" y="1988111"/>
            <a:ext cx="2700000" cy="900890"/>
          </a:xfrm>
          <a:prstGeom prst="borderCallout2">
            <a:avLst>
              <a:gd name="adj1" fmla="val 30534"/>
              <a:gd name="adj2" fmla="val 108303"/>
              <a:gd name="adj3" fmla="val 30533"/>
              <a:gd name="adj4" fmla="val 124288"/>
              <a:gd name="adj5" fmla="val 185139"/>
              <a:gd name="adj6" fmla="val 156374"/>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Parametre</a:t>
            </a:r>
            <a:r>
              <a:rPr lang="en-US" sz="1200" dirty="0">
                <a:solidFill>
                  <a:schemeClr val="tx1"/>
                </a:solidFill>
              </a:rPr>
              <a:t> </a:t>
            </a:r>
            <a:r>
              <a:rPr lang="en-US" sz="1200" dirty="0" err="1">
                <a:solidFill>
                  <a:schemeClr val="tx1"/>
                </a:solidFill>
              </a:rPr>
              <a:t>vedrørende</a:t>
            </a:r>
            <a:r>
              <a:rPr lang="en-US" sz="1200" dirty="0">
                <a:solidFill>
                  <a:schemeClr val="tx1"/>
                </a:solidFill>
              </a:rPr>
              <a:t> </a:t>
            </a:r>
            <a:r>
              <a:rPr lang="en-US" sz="1200" dirty="0" err="1">
                <a:solidFill>
                  <a:schemeClr val="tx1"/>
                </a:solidFill>
              </a:rPr>
              <a:t>fagområder</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284572" y="4689000"/>
            <a:ext cx="2700000" cy="1419746"/>
          </a:xfrm>
          <a:prstGeom prst="borderCallout2">
            <a:avLst>
              <a:gd name="adj1" fmla="val 37692"/>
              <a:gd name="adj2" fmla="val 105472"/>
              <a:gd name="adj3" fmla="val 35334"/>
              <a:gd name="adj4" fmla="val 147612"/>
              <a:gd name="adj5" fmla="val -85829"/>
              <a:gd name="adj6" fmla="val 293329"/>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Her </a:t>
            </a:r>
            <a:r>
              <a:rPr lang="en-US" sz="1200" dirty="0" err="1">
                <a:solidFill>
                  <a:schemeClr val="tx1"/>
                </a:solidFill>
              </a:rPr>
              <a:t>finnes</a:t>
            </a:r>
            <a:r>
              <a:rPr lang="en-US" sz="1200" dirty="0">
                <a:solidFill>
                  <a:schemeClr val="tx1"/>
                </a:solidFill>
              </a:rPr>
              <a:t> </a:t>
            </a:r>
            <a:r>
              <a:rPr lang="en-US" sz="1200" dirty="0" err="1">
                <a:solidFill>
                  <a:schemeClr val="tx1"/>
                </a:solidFill>
              </a:rPr>
              <a:t>beskrivelse</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hver</a:t>
            </a:r>
            <a:r>
              <a:rPr lang="en-US" sz="1200" dirty="0">
                <a:solidFill>
                  <a:schemeClr val="tx1"/>
                </a:solidFill>
              </a:rPr>
              <a:t> </a:t>
            </a:r>
            <a:r>
              <a:rPr lang="en-US" sz="1200" dirty="0" err="1">
                <a:solidFill>
                  <a:schemeClr val="tx1"/>
                </a:solidFill>
              </a:rPr>
              <a:t>kompetanse</a:t>
            </a:r>
            <a:r>
              <a:rPr lang="en-US" sz="1200" dirty="0">
                <a:solidFill>
                  <a:schemeClr val="tx1"/>
                </a:solidFill>
              </a:rPr>
              <a:t> </a:t>
            </a:r>
            <a:r>
              <a:rPr lang="en-US" sz="1200" dirty="0" err="1">
                <a:solidFill>
                  <a:schemeClr val="tx1"/>
                </a:solidFill>
              </a:rPr>
              <a:t>enhet</a:t>
            </a:r>
            <a:r>
              <a:rPr lang="en-US" sz="1200" dirty="0">
                <a:solidFill>
                  <a:schemeClr val="tx1"/>
                </a:solidFill>
              </a:rPr>
              <a:t>, </a:t>
            </a:r>
            <a:r>
              <a:rPr lang="en-US" sz="1200" dirty="0" err="1">
                <a:solidFill>
                  <a:schemeClr val="tx1"/>
                </a:solidFill>
              </a:rPr>
              <a:t>samt</a:t>
            </a:r>
            <a:r>
              <a:rPr lang="en-US" sz="1200" dirty="0">
                <a:solidFill>
                  <a:schemeClr val="tx1"/>
                </a:solidFill>
              </a:rPr>
              <a:t> </a:t>
            </a:r>
            <a:r>
              <a:rPr lang="en-US" sz="1200" dirty="0" err="1">
                <a:solidFill>
                  <a:schemeClr val="tx1"/>
                </a:solidFill>
              </a:rPr>
              <a:t>hvilke</a:t>
            </a:r>
            <a:r>
              <a:rPr lang="en-US" sz="1200" dirty="0">
                <a:solidFill>
                  <a:schemeClr val="tx1"/>
                </a:solidFill>
              </a:rPr>
              <a:t> </a:t>
            </a:r>
            <a:r>
              <a:rPr lang="en-US" sz="1200" dirty="0" err="1">
                <a:solidFill>
                  <a:schemeClr val="tx1"/>
                </a:solidFill>
              </a:rPr>
              <a:t>fagområder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skal</a:t>
            </a:r>
            <a:r>
              <a:rPr lang="en-US" sz="1200" dirty="0">
                <a:solidFill>
                  <a:schemeClr val="tx1"/>
                </a:solidFill>
              </a:rPr>
              <a:t> ha </a:t>
            </a:r>
            <a:r>
              <a:rPr lang="en-US" sz="1200" dirty="0" err="1">
                <a:solidFill>
                  <a:schemeClr val="tx1"/>
                </a:solidFill>
              </a:rPr>
              <a:t>godkjent</a:t>
            </a:r>
            <a:r>
              <a:rPr lang="en-US" sz="1200" dirty="0">
                <a:solidFill>
                  <a:schemeClr val="tx1"/>
                </a:solidFill>
              </a:rPr>
              <a:t> </a:t>
            </a:r>
            <a:r>
              <a:rPr lang="en-US" sz="1200" dirty="0" err="1">
                <a:solidFill>
                  <a:schemeClr val="tx1"/>
                </a:solidFill>
              </a:rPr>
              <a:t>kompetanse</a:t>
            </a:r>
            <a:r>
              <a:rPr lang="en-US" sz="1200" dirty="0">
                <a:solidFill>
                  <a:schemeClr val="tx1"/>
                </a:solidFill>
              </a:rPr>
              <a:t> </a:t>
            </a:r>
            <a:r>
              <a:rPr lang="en-US" sz="1200" dirty="0" err="1">
                <a:solidFill>
                  <a:schemeClr val="tx1"/>
                </a:solidFill>
              </a:rPr>
              <a:t>enheten</a:t>
            </a:r>
            <a:r>
              <a:rPr lang="en-US" sz="1200" dirty="0">
                <a:solidFill>
                  <a:schemeClr val="tx1"/>
                </a:solidFill>
              </a:rPr>
              <a:t>.</a:t>
            </a:r>
            <a:endParaRPr lang="nb-NO" sz="1200" dirty="0">
              <a:solidFill>
                <a:schemeClr val="tx1"/>
              </a:solidFill>
            </a:endParaRPr>
          </a:p>
        </p:txBody>
      </p:sp>
      <p:cxnSp>
        <p:nvCxnSpPr>
          <p:cNvPr id="9" name="Straight Connector 8">
            <a:extLst>
              <a:ext uri="{FF2B5EF4-FFF2-40B4-BE49-F238E27FC236}">
                <a16:creationId xmlns:a16="http://schemas.microsoft.com/office/drawing/2014/main" id="{811939CA-9F75-4741-807A-B6D8626CB7AC}"/>
              </a:ext>
            </a:extLst>
          </p:cNvPr>
          <p:cNvCxnSpPr/>
          <p:nvPr/>
        </p:nvCxnSpPr>
        <p:spPr>
          <a:xfrm>
            <a:off x="4476000" y="2438556"/>
            <a:ext cx="180000" cy="99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3EA2F71-E8F1-4BE7-B405-8A769DA8C099}"/>
              </a:ext>
            </a:extLst>
          </p:cNvPr>
          <p:cNvCxnSpPr>
            <a:cxnSpLocks/>
          </p:cNvCxnSpPr>
          <p:nvPr/>
        </p:nvCxnSpPr>
        <p:spPr>
          <a:xfrm>
            <a:off x="4808400" y="2889001"/>
            <a:ext cx="74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0" name="Action Button: Go Home 9">
            <a:hlinkClick r:id="rId3" action="ppaction://hlinksldjump" highlightClick="1"/>
            <a:extLst>
              <a:ext uri="{FF2B5EF4-FFF2-40B4-BE49-F238E27FC236}">
                <a16:creationId xmlns:a16="http://schemas.microsoft.com/office/drawing/2014/main" id="{AAE892DF-DAF0-468A-936D-D764B0C66CDE}"/>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7F014D30-3654-4D56-B935-4813928E9E51}"/>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3" name="Action Button: Go Back or Previous 12">
            <a:hlinkClick r:id="" action="ppaction://hlinkshowjump?jump=previousslide" highlightClick="1"/>
            <a:extLst>
              <a:ext uri="{FF2B5EF4-FFF2-40B4-BE49-F238E27FC236}">
                <a16:creationId xmlns:a16="http://schemas.microsoft.com/office/drawing/2014/main" id="{BFBF762E-6F7C-46B1-ACBC-0567A97DB72D}"/>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230054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e 9" descr="Et bilde som inneholder skjermbilde&#10;&#10;Beskrivelse som er generert med svært høy visshet">
            <a:extLst>
              <a:ext uri="{FF2B5EF4-FFF2-40B4-BE49-F238E27FC236}">
                <a16:creationId xmlns:a16="http://schemas.microsoft.com/office/drawing/2014/main" id="{7C218210-4730-4A1D-A647-C33281E90407}"/>
              </a:ext>
            </a:extLst>
          </p:cNvPr>
          <p:cNvPicPr>
            <a:picLocks noChangeAspect="1"/>
          </p:cNvPicPr>
          <p:nvPr/>
        </p:nvPicPr>
        <p:blipFill>
          <a:blip r:embed="rId2"/>
          <a:stretch>
            <a:fillRect/>
          </a:stretch>
        </p:blipFill>
        <p:spPr>
          <a:xfrm>
            <a:off x="4043619" y="1452809"/>
            <a:ext cx="4104762" cy="3952381"/>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err="1"/>
              <a:t>Parametre</a:t>
            </a:r>
            <a:r>
              <a:rPr lang="nb-NO" dirty="0"/>
              <a:t> - Databasebrukere</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69</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2007428" y="3008036"/>
            <a:ext cx="1028572" cy="540001"/>
          </a:xfrm>
          <a:prstGeom prst="borderCallout2">
            <a:avLst>
              <a:gd name="adj1" fmla="val 30534"/>
              <a:gd name="adj2" fmla="val 108303"/>
              <a:gd name="adj3" fmla="val 30533"/>
              <a:gd name="adj4" fmla="val 124288"/>
              <a:gd name="adj5" fmla="val 87506"/>
              <a:gd name="adj6" fmla="val 236807"/>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Brukernavn</a:t>
            </a:r>
            <a:endParaRPr lang="nb-NO" sz="1200" dirty="0">
              <a:solidFill>
                <a:schemeClr val="tx1"/>
              </a:solidFill>
            </a:endParaRPr>
          </a:p>
        </p:txBody>
      </p:sp>
      <p:sp>
        <p:nvSpPr>
          <p:cNvPr id="20" name="Bildeforklaring: bøyd linje 7">
            <a:extLst>
              <a:ext uri="{FF2B5EF4-FFF2-40B4-BE49-F238E27FC236}">
                <a16:creationId xmlns:a16="http://schemas.microsoft.com/office/drawing/2014/main" id="{008B9C68-B1FF-46A7-BABD-5E75C4815B52}"/>
              </a:ext>
            </a:extLst>
          </p:cNvPr>
          <p:cNvSpPr/>
          <p:nvPr/>
        </p:nvSpPr>
        <p:spPr>
          <a:xfrm>
            <a:off x="876000" y="3777981"/>
            <a:ext cx="2160000" cy="900891"/>
          </a:xfrm>
          <a:prstGeom prst="borderCallout2">
            <a:avLst>
              <a:gd name="adj1" fmla="val 37692"/>
              <a:gd name="adj2" fmla="val 105472"/>
              <a:gd name="adj3" fmla="val 35334"/>
              <a:gd name="adj4" fmla="val 147612"/>
              <a:gd name="adj5" fmla="val -81776"/>
              <a:gd name="adj6" fmla="val 259220"/>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Passord</a:t>
            </a:r>
            <a:r>
              <a:rPr lang="en-US" sz="1200" dirty="0">
                <a:solidFill>
                  <a:schemeClr val="tx1"/>
                </a:solidFill>
              </a:rPr>
              <a:t>. </a:t>
            </a:r>
          </a:p>
          <a:p>
            <a:pPr algn="r"/>
            <a:r>
              <a:rPr lang="en-US" sz="1200" dirty="0">
                <a:solidFill>
                  <a:schemeClr val="tx1"/>
                </a:solidFill>
              </a:rPr>
              <a:t>"</a:t>
            </a:r>
            <a:r>
              <a:rPr lang="en-US" sz="1200" dirty="0" err="1">
                <a:solidFill>
                  <a:schemeClr val="tx1"/>
                </a:solidFill>
              </a:rPr>
              <a:t>Velg</a:t>
            </a:r>
            <a:r>
              <a:rPr lang="en-US" sz="1200" dirty="0">
                <a:solidFill>
                  <a:schemeClr val="tx1"/>
                </a:solidFill>
              </a:rPr>
              <a:t> </a:t>
            </a:r>
            <a:r>
              <a:rPr lang="en-US" sz="1200" dirty="0" err="1">
                <a:solidFill>
                  <a:schemeClr val="tx1"/>
                </a:solidFill>
              </a:rPr>
              <a:t>eget</a:t>
            </a:r>
            <a:r>
              <a:rPr lang="en-US" sz="1200" dirty="0">
                <a:solidFill>
                  <a:schemeClr val="tx1"/>
                </a:solidFill>
              </a:rPr>
              <a:t> </a:t>
            </a:r>
            <a:r>
              <a:rPr lang="en-US" sz="1200" dirty="0" err="1">
                <a:solidFill>
                  <a:schemeClr val="tx1"/>
                </a:solidFill>
              </a:rPr>
              <a:t>passord</a:t>
            </a:r>
            <a:r>
              <a:rPr lang="en-US" sz="1200" dirty="0">
                <a:solidFill>
                  <a:schemeClr val="tx1"/>
                </a:solidFill>
              </a:rPr>
              <a:t>" </a:t>
            </a:r>
            <a:r>
              <a:rPr lang="en-US" sz="1200" dirty="0" err="1">
                <a:solidFill>
                  <a:schemeClr val="tx1"/>
                </a:solidFill>
              </a:rPr>
              <a:t>endres</a:t>
            </a:r>
            <a:r>
              <a:rPr lang="en-US" sz="1200" dirty="0">
                <a:solidFill>
                  <a:schemeClr val="tx1"/>
                </a:solidFill>
              </a:rPr>
              <a:t> </a:t>
            </a:r>
            <a:r>
              <a:rPr lang="en-US" sz="1200" dirty="0" err="1">
                <a:solidFill>
                  <a:schemeClr val="tx1"/>
                </a:solidFill>
              </a:rPr>
              <a:t>av</a:t>
            </a:r>
            <a:r>
              <a:rPr lang="en-US" sz="1200" dirty="0">
                <a:solidFill>
                  <a:schemeClr val="tx1"/>
                </a:solidFill>
              </a:rPr>
              <a:t> </a:t>
            </a:r>
            <a:r>
              <a:rPr lang="en-US" sz="1200" dirty="0" err="1">
                <a:solidFill>
                  <a:schemeClr val="tx1"/>
                </a:solidFill>
              </a:rPr>
              <a:t>bruker</a:t>
            </a:r>
            <a:r>
              <a:rPr lang="en-US" sz="1200" dirty="0">
                <a:solidFill>
                  <a:schemeClr val="tx1"/>
                </a:solidFill>
              </a:rPr>
              <a:t> </a:t>
            </a:r>
            <a:r>
              <a:rPr lang="en-US" sz="1200" dirty="0" err="1">
                <a:solidFill>
                  <a:schemeClr val="tx1"/>
                </a:solidFill>
              </a:rPr>
              <a:t>ved</a:t>
            </a:r>
            <a:r>
              <a:rPr lang="en-US" sz="1200" dirty="0">
                <a:solidFill>
                  <a:schemeClr val="tx1"/>
                </a:solidFill>
              </a:rPr>
              <a:t> </a:t>
            </a:r>
            <a:r>
              <a:rPr lang="en-US" sz="1200" dirty="0" err="1">
                <a:solidFill>
                  <a:schemeClr val="tx1"/>
                </a:solidFill>
              </a:rPr>
              <a:t>første</a:t>
            </a:r>
            <a:r>
              <a:rPr lang="en-US" sz="1200" dirty="0">
                <a:solidFill>
                  <a:schemeClr val="tx1"/>
                </a:solidFill>
              </a:rPr>
              <a:t> </a:t>
            </a:r>
            <a:r>
              <a:rPr lang="en-US" sz="1200" dirty="0" err="1">
                <a:solidFill>
                  <a:schemeClr val="tx1"/>
                </a:solidFill>
              </a:rPr>
              <a:t>pålogging</a:t>
            </a:r>
            <a:r>
              <a:rPr lang="en-US" sz="1200" dirty="0">
                <a:solidFill>
                  <a:schemeClr val="tx1"/>
                </a:solidFill>
              </a:rPr>
              <a:t>.</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8" name="Bildeforklaring: bøyd linje 7">
            <a:extLst>
              <a:ext uri="{FF2B5EF4-FFF2-40B4-BE49-F238E27FC236}">
                <a16:creationId xmlns:a16="http://schemas.microsoft.com/office/drawing/2014/main" id="{B26AB805-A706-4CD2-9E9C-48EC84EAEC61}"/>
              </a:ext>
            </a:extLst>
          </p:cNvPr>
          <p:cNvSpPr/>
          <p:nvPr/>
        </p:nvSpPr>
        <p:spPr>
          <a:xfrm>
            <a:off x="1416000" y="4908816"/>
            <a:ext cx="1609524" cy="540001"/>
          </a:xfrm>
          <a:prstGeom prst="borderCallout2">
            <a:avLst>
              <a:gd name="adj1" fmla="val 30534"/>
              <a:gd name="adj2" fmla="val 108303"/>
              <a:gd name="adj3" fmla="val 30533"/>
              <a:gd name="adj4" fmla="val 124288"/>
              <a:gd name="adj5" fmla="val -154398"/>
              <a:gd name="adj6" fmla="val 392268"/>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Angir</a:t>
            </a:r>
            <a:r>
              <a:rPr lang="en-US" sz="1200" dirty="0">
                <a:solidFill>
                  <a:schemeClr val="tx1"/>
                </a:solidFill>
              </a:rPr>
              <a:t> om </a:t>
            </a:r>
            <a:r>
              <a:rPr lang="en-US" sz="1200" dirty="0" err="1">
                <a:solidFill>
                  <a:schemeClr val="tx1"/>
                </a:solidFill>
              </a:rPr>
              <a:t>bruker</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databaseadministrator</a:t>
            </a:r>
            <a:r>
              <a:rPr lang="en-US" sz="1200" dirty="0">
                <a:solidFill>
                  <a:schemeClr val="tx1"/>
                </a:solidFill>
              </a:rPr>
              <a:t>.</a:t>
            </a:r>
            <a:endParaRPr lang="nb-NO" sz="1200" dirty="0">
              <a:solidFill>
                <a:schemeClr val="tx1"/>
              </a:solidFill>
            </a:endParaRPr>
          </a:p>
        </p:txBody>
      </p:sp>
      <p:sp>
        <p:nvSpPr>
          <p:cNvPr id="9" name="Action Button: Go Home 8">
            <a:hlinkClick r:id="rId3" action="ppaction://hlinksldjump" highlightClick="1"/>
            <a:extLst>
              <a:ext uri="{FF2B5EF4-FFF2-40B4-BE49-F238E27FC236}">
                <a16:creationId xmlns:a16="http://schemas.microsoft.com/office/drawing/2014/main" id="{1DD4D3DA-2EF2-46CA-B04C-FB4174EA274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C1839106-5ABE-4C53-921B-1EEBEF1F8AB0}"/>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A1F0711A-C36D-4D2B-B295-54338C2D209C}"/>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13" name="Picture 12" descr="A screenshot of a cell phone&#10;&#10;Description automatically generated">
            <a:extLst>
              <a:ext uri="{FF2B5EF4-FFF2-40B4-BE49-F238E27FC236}">
                <a16:creationId xmlns:a16="http://schemas.microsoft.com/office/drawing/2014/main" id="{3228E531-9D53-4665-9279-263B671314F1}"/>
              </a:ext>
            </a:extLst>
          </p:cNvPr>
          <p:cNvPicPr>
            <a:picLocks noChangeAspect="1"/>
          </p:cNvPicPr>
          <p:nvPr/>
        </p:nvPicPr>
        <p:blipFill>
          <a:blip r:embed="rId4"/>
          <a:stretch>
            <a:fillRect/>
          </a:stretch>
        </p:blipFill>
        <p:spPr>
          <a:xfrm>
            <a:off x="796609" y="3069000"/>
            <a:ext cx="3857143" cy="2485714"/>
          </a:xfrm>
          <a:prstGeom prst="rect">
            <a:avLst/>
          </a:prstGeom>
        </p:spPr>
      </p:pic>
    </p:spTree>
    <p:extLst>
      <p:ext uri="{BB962C8B-B14F-4D97-AF65-F5344CB8AC3E}">
        <p14:creationId xmlns:p14="http://schemas.microsoft.com/office/powerpoint/2010/main" val="399636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7365B4-A1D9-4AFC-8F82-6D21AD923F47}"/>
              </a:ext>
            </a:extLst>
          </p:cNvPr>
          <p:cNvSpPr>
            <a:spLocks noGrp="1"/>
          </p:cNvSpPr>
          <p:nvPr>
            <p:ph type="title"/>
          </p:nvPr>
        </p:nvSpPr>
        <p:spPr>
          <a:xfrm>
            <a:off x="516000" y="223014"/>
            <a:ext cx="9540000" cy="861825"/>
          </a:xfrm>
        </p:spPr>
        <p:txBody>
          <a:bodyPr vert="horz" lIns="91440" tIns="45720" rIns="91440" bIns="45720" rtlCol="0" anchor="ctr">
            <a:normAutofit/>
          </a:bodyPr>
          <a:lstStyle/>
          <a:p>
            <a:r>
              <a:rPr lang="en-US" sz="3100" dirty="0" err="1"/>
              <a:t>Grunnleggende</a:t>
            </a:r>
            <a:r>
              <a:rPr lang="en-US" sz="3100" dirty="0"/>
              <a:t> om </a:t>
            </a:r>
            <a:r>
              <a:rPr lang="en-US" sz="3100" dirty="0" err="1"/>
              <a:t>menysystemet</a:t>
            </a:r>
            <a:r>
              <a:rPr lang="en-US" sz="3100" dirty="0"/>
              <a:t> </a:t>
            </a:r>
          </a:p>
        </p:txBody>
      </p:sp>
      <p:sp>
        <p:nvSpPr>
          <p:cNvPr id="4" name="Plassholder for lysbildenummer 3">
            <a:extLst>
              <a:ext uri="{FF2B5EF4-FFF2-40B4-BE49-F238E27FC236}">
                <a16:creationId xmlns:a16="http://schemas.microsoft.com/office/drawing/2014/main" id="{96057F85-229D-42AB-84C0-3884529C3BF5}"/>
              </a:ext>
            </a:extLst>
          </p:cNvPr>
          <p:cNvSpPr>
            <a:spLocks noGrp="1"/>
          </p:cNvSpPr>
          <p:nvPr>
            <p:ph type="sldNum" sz="quarter" idx="12"/>
          </p:nvPr>
        </p:nvSpPr>
        <p:spPr/>
        <p:txBody>
          <a:bodyPr vert="horz" lIns="91440" tIns="45720" rIns="91440" bIns="45720" rtlCol="0" anchor="ctr">
            <a:normAutofit/>
          </a:bodyPr>
          <a:lstStyle/>
          <a:p>
            <a:pPr>
              <a:spcAft>
                <a:spcPts val="600"/>
              </a:spcAft>
            </a:pPr>
            <a:fld id="{519954A3-9DFD-4C44-94BA-B95130A3BA1C}" type="slidenum">
              <a:rPr lang="en-US" smtClean="0"/>
              <a:pPr>
                <a:spcAft>
                  <a:spcPts val="600"/>
                </a:spcAft>
              </a:pPr>
              <a:t>7</a:t>
            </a:fld>
            <a:endParaRPr lang="en-US"/>
          </a:p>
        </p:txBody>
      </p:sp>
      <p:sp>
        <p:nvSpPr>
          <p:cNvPr id="6" name="TekstSylinder 5">
            <a:extLst>
              <a:ext uri="{FF2B5EF4-FFF2-40B4-BE49-F238E27FC236}">
                <a16:creationId xmlns:a16="http://schemas.microsoft.com/office/drawing/2014/main" id="{D714D045-D7BE-4718-A4C4-E8AFC1D83D80}"/>
              </a:ext>
            </a:extLst>
          </p:cNvPr>
          <p:cNvSpPr txBox="1"/>
          <p:nvPr/>
        </p:nvSpPr>
        <p:spPr>
          <a:xfrm>
            <a:off x="336000" y="928987"/>
            <a:ext cx="10980000" cy="3671472"/>
          </a:xfrm>
          <a:prstGeom prst="rect">
            <a:avLst/>
          </a:prstGeom>
          <a:solidFill>
            <a:schemeClr val="bg1">
              <a:alpha val="60000"/>
            </a:schemeClr>
          </a:solidFill>
        </p:spPr>
        <p:txBody>
          <a:bodyPr vert="horz" lIns="91440" tIns="45720" rIns="91440" bIns="45720" rtlCol="0">
            <a:normAutofit fontScale="92500"/>
          </a:bodyPr>
          <a:lstStyle/>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Det </a:t>
            </a:r>
            <a:r>
              <a:rPr lang="en-US" dirty="0" err="1">
                <a:solidFill>
                  <a:schemeClr val="tx1">
                    <a:lumMod val="75000"/>
                    <a:lumOff val="25000"/>
                  </a:schemeClr>
                </a:solidFill>
              </a:rPr>
              <a:t>er</a:t>
            </a:r>
            <a:r>
              <a:rPr lang="en-US" dirty="0">
                <a:solidFill>
                  <a:schemeClr val="tx1">
                    <a:lumMod val="75000"/>
                    <a:lumOff val="25000"/>
                  </a:schemeClr>
                </a:solidFill>
              </a:rPr>
              <a:t> 4 "</a:t>
            </a:r>
            <a:r>
              <a:rPr lang="en-US" dirty="0" err="1">
                <a:solidFill>
                  <a:schemeClr val="tx1">
                    <a:lumMod val="75000"/>
                    <a:lumOff val="25000"/>
                  </a:schemeClr>
                </a:solidFill>
              </a:rPr>
              <a:t>faner</a:t>
            </a:r>
            <a:r>
              <a:rPr lang="en-US" dirty="0">
                <a:solidFill>
                  <a:schemeClr val="tx1">
                    <a:lumMod val="75000"/>
                    <a:lumOff val="25000"/>
                  </a:schemeClr>
                </a:solidFill>
              </a:rPr>
              <a:t>": "</a:t>
            </a:r>
            <a:r>
              <a:rPr lang="en-US" dirty="0" err="1">
                <a:solidFill>
                  <a:schemeClr val="tx1">
                    <a:lumMod val="75000"/>
                    <a:lumOff val="25000"/>
                  </a:schemeClr>
                </a:solidFill>
              </a:rPr>
              <a:t>Arrangementer</a:t>
            </a:r>
            <a:r>
              <a:rPr lang="en-US" dirty="0">
                <a:solidFill>
                  <a:schemeClr val="tx1">
                    <a:lumMod val="75000"/>
                    <a:lumOff val="25000"/>
                  </a:schemeClr>
                </a:solidFill>
              </a:rPr>
              <a:t>/</a:t>
            </a:r>
            <a:r>
              <a:rPr lang="en-US" dirty="0" err="1">
                <a:solidFill>
                  <a:schemeClr val="tx1">
                    <a:lumMod val="75000"/>
                    <a:lumOff val="25000"/>
                  </a:schemeClr>
                </a:solidFill>
              </a:rPr>
              <a:t>Seilaser</a:t>
            </a:r>
            <a:r>
              <a:rPr lang="en-US" dirty="0">
                <a:solidFill>
                  <a:schemeClr val="tx1">
                    <a:lumMod val="75000"/>
                    <a:lumOff val="25000"/>
                  </a:schemeClr>
                </a:solidFill>
              </a:rPr>
              <a:t>", "</a:t>
            </a:r>
            <a:r>
              <a:rPr lang="en-US" dirty="0" err="1">
                <a:solidFill>
                  <a:schemeClr val="tx1">
                    <a:lumMod val="75000"/>
                    <a:lumOff val="25000"/>
                  </a:schemeClr>
                </a:solidFill>
              </a:rPr>
              <a:t>Medlemsadministrasjon</a:t>
            </a:r>
            <a:r>
              <a:rPr lang="en-US" dirty="0">
                <a:solidFill>
                  <a:schemeClr val="tx1">
                    <a:lumMod val="75000"/>
                    <a:lumOff val="25000"/>
                  </a:schemeClr>
                </a:solidFill>
              </a:rPr>
              <a:t>", "</a:t>
            </a:r>
            <a:r>
              <a:rPr lang="en-US" dirty="0" err="1">
                <a:solidFill>
                  <a:schemeClr val="tx1">
                    <a:lumMod val="75000"/>
                    <a:lumOff val="25000"/>
                  </a:schemeClr>
                </a:solidFill>
              </a:rPr>
              <a:t>Eksport</a:t>
            </a:r>
            <a:r>
              <a:rPr lang="en-US" dirty="0">
                <a:solidFill>
                  <a:schemeClr val="tx1">
                    <a:lumMod val="75000"/>
                    <a:lumOff val="25000"/>
                  </a:schemeClr>
                </a:solidFill>
              </a:rPr>
              <a:t>/</a:t>
            </a:r>
            <a:r>
              <a:rPr lang="en-US" dirty="0" err="1">
                <a:solidFill>
                  <a:schemeClr val="tx1">
                    <a:lumMod val="75000"/>
                    <a:lumOff val="25000"/>
                  </a:schemeClr>
                </a:solidFill>
              </a:rPr>
              <a:t>Statistikk</a:t>
            </a:r>
            <a:r>
              <a:rPr lang="en-US" dirty="0">
                <a:solidFill>
                  <a:schemeClr val="tx1">
                    <a:lumMod val="75000"/>
                    <a:lumOff val="25000"/>
                  </a:schemeClr>
                </a:solidFill>
              </a:rPr>
              <a:t>/</a:t>
            </a:r>
            <a:r>
              <a:rPr lang="en-US" dirty="0" err="1">
                <a:solidFill>
                  <a:schemeClr val="tx1">
                    <a:lumMod val="75000"/>
                    <a:lumOff val="25000"/>
                  </a:schemeClr>
                </a:solidFill>
              </a:rPr>
              <a:t>Filbane</a:t>
            </a:r>
            <a:r>
              <a:rPr lang="en-US" dirty="0">
                <a:solidFill>
                  <a:schemeClr val="tx1">
                    <a:lumMod val="75000"/>
                    <a:lumOff val="25000"/>
                  </a:schemeClr>
                </a:solidFill>
              </a:rPr>
              <a:t>" </a:t>
            </a:r>
            <a:r>
              <a:rPr lang="en-US" dirty="0" err="1">
                <a:solidFill>
                  <a:schemeClr val="tx1">
                    <a:lumMod val="75000"/>
                    <a:lumOff val="25000"/>
                  </a:schemeClr>
                </a:solidFill>
              </a:rPr>
              <a:t>og</a:t>
            </a:r>
            <a:r>
              <a:rPr lang="en-US" dirty="0">
                <a:solidFill>
                  <a:schemeClr val="tx1">
                    <a:lumMod val="75000"/>
                    <a:lumOff val="25000"/>
                  </a:schemeClr>
                </a:solidFill>
              </a:rPr>
              <a:t> " </a:t>
            </a:r>
            <a:r>
              <a:rPr lang="en-US" dirty="0" err="1">
                <a:solidFill>
                  <a:schemeClr val="tx1">
                    <a:lumMod val="75000"/>
                    <a:lumOff val="25000"/>
                  </a:schemeClr>
                </a:solidFill>
              </a:rPr>
              <a:t>Parametre</a:t>
            </a:r>
            <a:r>
              <a:rPr lang="en-US" dirty="0">
                <a:solidFill>
                  <a:schemeClr val="tx1">
                    <a:lumMod val="75000"/>
                    <a:lumOff val="25000"/>
                  </a:schemeClr>
                </a:solidFill>
              </a:rPr>
              <a:t>/</a:t>
            </a:r>
            <a:r>
              <a:rPr lang="en-US" dirty="0" err="1">
                <a:solidFill>
                  <a:schemeClr val="tx1">
                    <a:lumMod val="75000"/>
                    <a:lumOff val="25000"/>
                  </a:schemeClr>
                </a:solidFill>
              </a:rPr>
              <a:t>Vedlikehold</a:t>
            </a:r>
            <a:r>
              <a:rPr lang="en-US" dirty="0">
                <a:solidFill>
                  <a:schemeClr val="tx1">
                    <a:lumMod val="75000"/>
                    <a:lumOff val="25000"/>
                  </a:schemeClr>
                </a:solidFill>
              </a:rPr>
              <a:t>". De </a:t>
            </a:r>
            <a:r>
              <a:rPr lang="en-US" dirty="0" err="1">
                <a:solidFill>
                  <a:schemeClr val="tx1">
                    <a:lumMod val="75000"/>
                    <a:lumOff val="25000"/>
                  </a:schemeClr>
                </a:solidFill>
              </a:rPr>
              <a:t>inneholder</a:t>
            </a:r>
            <a:r>
              <a:rPr lang="en-US" dirty="0">
                <a:solidFill>
                  <a:schemeClr val="tx1">
                    <a:lumMod val="75000"/>
                    <a:lumOff val="25000"/>
                  </a:schemeClr>
                </a:solidFill>
              </a:rPr>
              <a:t> </a:t>
            </a:r>
            <a:r>
              <a:rPr lang="en-US" dirty="0" err="1">
                <a:solidFill>
                  <a:schemeClr val="tx1">
                    <a:lumMod val="75000"/>
                    <a:lumOff val="25000"/>
                  </a:schemeClr>
                </a:solidFill>
              </a:rPr>
              <a:t>forskjellige</a:t>
            </a:r>
            <a:r>
              <a:rPr lang="en-US" dirty="0">
                <a:solidFill>
                  <a:schemeClr val="tx1">
                    <a:lumMod val="75000"/>
                    <a:lumOff val="25000"/>
                  </a:schemeClr>
                </a:solidFill>
              </a:rPr>
              <a:t> </a:t>
            </a:r>
            <a:r>
              <a:rPr lang="en-US" dirty="0" err="1">
                <a:solidFill>
                  <a:schemeClr val="tx1">
                    <a:lumMod val="75000"/>
                    <a:lumOff val="25000"/>
                  </a:schemeClr>
                </a:solidFill>
              </a:rPr>
              <a:t>valgmuligheter</a:t>
            </a:r>
            <a:r>
              <a:rPr lang="en-US" dirty="0">
                <a:solidFill>
                  <a:schemeClr val="tx1">
                    <a:lumMod val="75000"/>
                    <a:lumOff val="25000"/>
                  </a:schemeClr>
                </a:solidFill>
              </a:rPr>
              <a:t> </a:t>
            </a:r>
            <a:r>
              <a:rPr lang="en-US" dirty="0" err="1">
                <a:solidFill>
                  <a:schemeClr val="tx1">
                    <a:lumMod val="75000"/>
                    <a:lumOff val="25000"/>
                  </a:schemeClr>
                </a:solidFill>
              </a:rPr>
              <a:t>som</a:t>
            </a:r>
            <a:r>
              <a:rPr lang="en-US" dirty="0">
                <a:solidFill>
                  <a:schemeClr val="tx1">
                    <a:lumMod val="75000"/>
                    <a:lumOff val="25000"/>
                  </a:schemeClr>
                </a:solidFill>
              </a:rPr>
              <a:t> </a:t>
            </a:r>
            <a:r>
              <a:rPr lang="en-US" dirty="0" err="1">
                <a:solidFill>
                  <a:schemeClr val="tx1">
                    <a:lumMod val="75000"/>
                    <a:lumOff val="25000"/>
                  </a:schemeClr>
                </a:solidFill>
              </a:rPr>
              <a:t>totalt</a:t>
            </a:r>
            <a:r>
              <a:rPr lang="en-US" dirty="0">
                <a:solidFill>
                  <a:schemeClr val="tx1">
                    <a:lumMod val="75000"/>
                    <a:lumOff val="25000"/>
                  </a:schemeClr>
                </a:solidFill>
              </a:rPr>
              <a:t> </a:t>
            </a:r>
            <a:r>
              <a:rPr lang="en-US" dirty="0" err="1">
                <a:solidFill>
                  <a:schemeClr val="tx1">
                    <a:lumMod val="75000"/>
                    <a:lumOff val="25000"/>
                  </a:schemeClr>
                </a:solidFill>
              </a:rPr>
              <a:t>gir</a:t>
            </a:r>
            <a:r>
              <a:rPr lang="en-US" dirty="0">
                <a:solidFill>
                  <a:schemeClr val="tx1">
                    <a:lumMod val="75000"/>
                    <a:lumOff val="25000"/>
                  </a:schemeClr>
                </a:solidFill>
              </a:rPr>
              <a:t> </a:t>
            </a:r>
            <a:r>
              <a:rPr lang="en-US" dirty="0" err="1">
                <a:solidFill>
                  <a:schemeClr val="tx1">
                    <a:lumMod val="75000"/>
                    <a:lumOff val="25000"/>
                  </a:schemeClr>
                </a:solidFill>
              </a:rPr>
              <a:t>tilgang</a:t>
            </a:r>
            <a:r>
              <a:rPr lang="en-US" dirty="0">
                <a:solidFill>
                  <a:schemeClr val="tx1">
                    <a:lumMod val="75000"/>
                    <a:lumOff val="25000"/>
                  </a:schemeClr>
                </a:solidFill>
              </a:rPr>
              <a:t> </a:t>
            </a:r>
            <a:r>
              <a:rPr lang="en-US" dirty="0" err="1">
                <a:solidFill>
                  <a:schemeClr val="tx1">
                    <a:lumMod val="75000"/>
                    <a:lumOff val="25000"/>
                  </a:schemeClr>
                </a:solidFill>
              </a:rPr>
              <a:t>til</a:t>
            </a:r>
            <a:r>
              <a:rPr lang="en-US" dirty="0">
                <a:solidFill>
                  <a:schemeClr val="tx1">
                    <a:lumMod val="75000"/>
                    <a:lumOff val="25000"/>
                  </a:schemeClr>
                </a:solidFill>
              </a:rPr>
              <a:t> all </a:t>
            </a:r>
            <a:r>
              <a:rPr lang="en-US" dirty="0" err="1">
                <a:solidFill>
                  <a:schemeClr val="tx1">
                    <a:lumMod val="75000"/>
                    <a:lumOff val="25000"/>
                  </a:schemeClr>
                </a:solidFill>
              </a:rPr>
              <a:t>ønsket</a:t>
            </a:r>
            <a:r>
              <a:rPr lang="en-US" dirty="0">
                <a:solidFill>
                  <a:schemeClr val="tx1">
                    <a:lumMod val="75000"/>
                    <a:lumOff val="25000"/>
                  </a:schemeClr>
                </a:solidFill>
              </a:rPr>
              <a:t> </a:t>
            </a:r>
            <a:r>
              <a:rPr lang="en-US" dirty="0" err="1">
                <a:solidFill>
                  <a:schemeClr val="tx1">
                    <a:lumMod val="75000"/>
                    <a:lumOff val="25000"/>
                  </a:schemeClr>
                </a:solidFill>
              </a:rPr>
              <a:t>funksjonalitet</a:t>
            </a:r>
            <a:r>
              <a:rPr lang="en-US" dirty="0">
                <a:solidFill>
                  <a:schemeClr val="tx1">
                    <a:lumMod val="75000"/>
                    <a:lumOff val="25000"/>
                  </a:schemeClr>
                </a:solidFill>
              </a:rPr>
              <a:t> i </a:t>
            </a:r>
            <a:r>
              <a:rPr lang="en-US" dirty="0" err="1">
                <a:solidFill>
                  <a:schemeClr val="tx1">
                    <a:lumMod val="75000"/>
                    <a:lumOff val="25000"/>
                  </a:schemeClr>
                </a:solidFill>
              </a:rPr>
              <a:t>AdmDB</a:t>
            </a:r>
            <a:r>
              <a:rPr lang="en-US" dirty="0">
                <a:solidFill>
                  <a:schemeClr val="tx1">
                    <a:lumMod val="75000"/>
                    <a:lumOff val="25000"/>
                  </a:schemeClr>
                </a:solidFill>
              </a:rPr>
              <a:t>. </a:t>
            </a:r>
            <a:r>
              <a:rPr lang="en-US" dirty="0" err="1">
                <a:solidFill>
                  <a:schemeClr val="tx1">
                    <a:lumMod val="75000"/>
                    <a:lumOff val="25000"/>
                  </a:schemeClr>
                </a:solidFill>
              </a:rPr>
              <a:t>Ved</a:t>
            </a:r>
            <a:r>
              <a:rPr lang="en-US" dirty="0">
                <a:solidFill>
                  <a:schemeClr val="tx1">
                    <a:lumMod val="75000"/>
                    <a:lumOff val="25000"/>
                  </a:schemeClr>
                </a:solidFill>
              </a:rPr>
              <a:t> </a:t>
            </a:r>
            <a:r>
              <a:rPr lang="en-US" dirty="0" err="1">
                <a:solidFill>
                  <a:schemeClr val="tx1">
                    <a:lumMod val="75000"/>
                    <a:lumOff val="25000"/>
                  </a:schemeClr>
                </a:solidFill>
              </a:rPr>
              <a:t>pålogging</a:t>
            </a:r>
            <a:r>
              <a:rPr lang="en-US" dirty="0">
                <a:solidFill>
                  <a:schemeClr val="tx1">
                    <a:lumMod val="75000"/>
                    <a:lumOff val="25000"/>
                  </a:schemeClr>
                </a:solidFill>
              </a:rPr>
              <a:t> </a:t>
            </a:r>
            <a:r>
              <a:rPr lang="en-US" dirty="0" err="1">
                <a:solidFill>
                  <a:schemeClr val="tx1">
                    <a:lumMod val="75000"/>
                    <a:lumOff val="25000"/>
                  </a:schemeClr>
                </a:solidFill>
              </a:rPr>
              <a:t>kommer</a:t>
            </a:r>
            <a:r>
              <a:rPr lang="en-US" dirty="0">
                <a:solidFill>
                  <a:schemeClr val="tx1">
                    <a:lumMod val="75000"/>
                    <a:lumOff val="25000"/>
                  </a:schemeClr>
                </a:solidFill>
              </a:rPr>
              <a:t> du </a:t>
            </a:r>
            <a:r>
              <a:rPr lang="en-US" dirty="0" err="1">
                <a:solidFill>
                  <a:schemeClr val="tx1">
                    <a:lumMod val="75000"/>
                    <a:lumOff val="25000"/>
                  </a:schemeClr>
                </a:solidFill>
              </a:rPr>
              <a:t>alltid</a:t>
            </a:r>
            <a:r>
              <a:rPr lang="en-US" dirty="0">
                <a:solidFill>
                  <a:schemeClr val="tx1">
                    <a:lumMod val="75000"/>
                    <a:lumOff val="25000"/>
                  </a:schemeClr>
                </a:solidFill>
              </a:rPr>
              <a:t> </a:t>
            </a:r>
            <a:r>
              <a:rPr lang="en-US" dirty="0" err="1">
                <a:solidFill>
                  <a:schemeClr val="tx1">
                    <a:lumMod val="75000"/>
                    <a:lumOff val="25000"/>
                  </a:schemeClr>
                </a:solidFill>
              </a:rPr>
              <a:t>opp</a:t>
            </a:r>
            <a:r>
              <a:rPr lang="en-US" dirty="0">
                <a:solidFill>
                  <a:schemeClr val="tx1">
                    <a:lumMod val="75000"/>
                    <a:lumOff val="25000"/>
                  </a:schemeClr>
                </a:solidFill>
              </a:rPr>
              <a:t> </a:t>
            </a:r>
            <a:r>
              <a:rPr lang="en-US" dirty="0" err="1">
                <a:solidFill>
                  <a:schemeClr val="tx1">
                    <a:lumMod val="75000"/>
                    <a:lumOff val="25000"/>
                  </a:schemeClr>
                </a:solidFill>
              </a:rPr>
              <a:t>til</a:t>
            </a:r>
            <a:r>
              <a:rPr lang="en-US" dirty="0">
                <a:solidFill>
                  <a:schemeClr val="tx1">
                    <a:lumMod val="75000"/>
                    <a:lumOff val="25000"/>
                  </a:schemeClr>
                </a:solidFill>
              </a:rPr>
              <a:t> den </a:t>
            </a:r>
            <a:r>
              <a:rPr lang="en-US" dirty="0" err="1">
                <a:solidFill>
                  <a:schemeClr val="tx1">
                    <a:lumMod val="75000"/>
                    <a:lumOff val="25000"/>
                  </a:schemeClr>
                </a:solidFill>
              </a:rPr>
              <a:t>fanen</a:t>
            </a:r>
            <a:r>
              <a:rPr lang="en-US" dirty="0">
                <a:solidFill>
                  <a:schemeClr val="tx1">
                    <a:lumMod val="75000"/>
                    <a:lumOff val="25000"/>
                  </a:schemeClr>
                </a:solidFill>
              </a:rPr>
              <a:t> du </a:t>
            </a:r>
            <a:r>
              <a:rPr lang="en-US" dirty="0" err="1">
                <a:solidFill>
                  <a:schemeClr val="tx1">
                    <a:lumMod val="75000"/>
                    <a:lumOff val="25000"/>
                  </a:schemeClr>
                </a:solidFill>
              </a:rPr>
              <a:t>sto</a:t>
            </a:r>
            <a:r>
              <a:rPr lang="en-US" dirty="0">
                <a:solidFill>
                  <a:schemeClr val="tx1">
                    <a:lumMod val="75000"/>
                    <a:lumOff val="25000"/>
                  </a:schemeClr>
                </a:solidFill>
              </a:rPr>
              <a:t> i da du </a:t>
            </a:r>
            <a:r>
              <a:rPr lang="en-US" dirty="0" err="1">
                <a:solidFill>
                  <a:schemeClr val="tx1">
                    <a:lumMod val="75000"/>
                    <a:lumOff val="25000"/>
                  </a:schemeClr>
                </a:solidFill>
              </a:rPr>
              <a:t>logget</a:t>
            </a:r>
            <a:r>
              <a:rPr lang="en-US" dirty="0">
                <a:solidFill>
                  <a:schemeClr val="tx1">
                    <a:lumMod val="75000"/>
                    <a:lumOff val="25000"/>
                  </a:schemeClr>
                </a:solidFill>
              </a:rPr>
              <a:t> </a:t>
            </a:r>
            <a:r>
              <a:rPr lang="en-US" dirty="0" err="1">
                <a:solidFill>
                  <a:schemeClr val="tx1">
                    <a:lumMod val="75000"/>
                    <a:lumOff val="25000"/>
                  </a:schemeClr>
                </a:solidFill>
              </a:rPr>
              <a:t>ut</a:t>
            </a:r>
            <a:r>
              <a:rPr lang="en-US" dirty="0">
                <a:solidFill>
                  <a:schemeClr val="tx1">
                    <a:lumMod val="75000"/>
                    <a:lumOff val="25000"/>
                  </a:schemeClr>
                </a:solidFill>
              </a:rPr>
              <a:t> </a:t>
            </a:r>
            <a:r>
              <a:rPr lang="en-US" dirty="0" err="1">
                <a:solidFill>
                  <a:schemeClr val="tx1">
                    <a:lumMod val="75000"/>
                    <a:lumOff val="25000"/>
                  </a:schemeClr>
                </a:solidFill>
              </a:rPr>
              <a:t>siste</a:t>
            </a:r>
            <a:r>
              <a:rPr lang="en-US" dirty="0">
                <a:solidFill>
                  <a:schemeClr val="tx1">
                    <a:lumMod val="75000"/>
                    <a:lumOff val="25000"/>
                  </a:schemeClr>
                </a:solidFill>
              </a:rPr>
              <a:t> gang. NB! </a:t>
            </a:r>
            <a:r>
              <a:rPr lang="en-US" dirty="0" err="1">
                <a:solidFill>
                  <a:schemeClr val="tx1">
                    <a:lumMod val="75000"/>
                    <a:lumOff val="25000"/>
                  </a:schemeClr>
                </a:solidFill>
              </a:rPr>
              <a:t>Fanen</a:t>
            </a:r>
            <a:r>
              <a:rPr lang="en-US" dirty="0">
                <a:solidFill>
                  <a:schemeClr val="tx1">
                    <a:lumMod val="75000"/>
                    <a:lumOff val="25000"/>
                  </a:schemeClr>
                </a:solidFill>
              </a:rPr>
              <a:t> "</a:t>
            </a:r>
            <a:r>
              <a:rPr lang="en-US" dirty="0" err="1">
                <a:solidFill>
                  <a:schemeClr val="tx1">
                    <a:lumMod val="75000"/>
                    <a:lumOff val="25000"/>
                  </a:schemeClr>
                </a:solidFill>
              </a:rPr>
              <a:t>Parametre</a:t>
            </a:r>
            <a:r>
              <a:rPr lang="en-US" dirty="0">
                <a:solidFill>
                  <a:schemeClr val="tx1">
                    <a:lumMod val="75000"/>
                    <a:lumOff val="25000"/>
                  </a:schemeClr>
                </a:solidFill>
              </a:rPr>
              <a:t>" </a:t>
            </a:r>
            <a:r>
              <a:rPr lang="en-US" dirty="0" err="1">
                <a:solidFill>
                  <a:schemeClr val="tx1">
                    <a:lumMod val="75000"/>
                    <a:lumOff val="25000"/>
                  </a:schemeClr>
                </a:solidFill>
              </a:rPr>
              <a:t>er</a:t>
            </a:r>
            <a:r>
              <a:rPr lang="en-US" dirty="0">
                <a:solidFill>
                  <a:schemeClr val="tx1">
                    <a:lumMod val="75000"/>
                    <a:lumOff val="25000"/>
                  </a:schemeClr>
                </a:solidFill>
              </a:rPr>
              <a:t> </a:t>
            </a:r>
            <a:r>
              <a:rPr lang="en-US" dirty="0" err="1">
                <a:solidFill>
                  <a:schemeClr val="tx1">
                    <a:lumMod val="75000"/>
                    <a:lumOff val="25000"/>
                  </a:schemeClr>
                </a:solidFill>
              </a:rPr>
              <a:t>kun</a:t>
            </a:r>
            <a:r>
              <a:rPr lang="en-US" dirty="0">
                <a:solidFill>
                  <a:schemeClr val="tx1">
                    <a:lumMod val="75000"/>
                    <a:lumOff val="25000"/>
                  </a:schemeClr>
                </a:solidFill>
              </a:rPr>
              <a:t> </a:t>
            </a:r>
            <a:r>
              <a:rPr lang="en-US" dirty="0" err="1">
                <a:solidFill>
                  <a:schemeClr val="tx1">
                    <a:lumMod val="75000"/>
                    <a:lumOff val="25000"/>
                  </a:schemeClr>
                </a:solidFill>
              </a:rPr>
              <a:t>synlig</a:t>
            </a:r>
            <a:r>
              <a:rPr lang="en-US" dirty="0">
                <a:solidFill>
                  <a:schemeClr val="tx1">
                    <a:lumMod val="75000"/>
                    <a:lumOff val="25000"/>
                  </a:schemeClr>
                </a:solidFill>
              </a:rPr>
              <a:t> for </a:t>
            </a:r>
            <a:r>
              <a:rPr lang="en-US" dirty="0" err="1">
                <a:solidFill>
                  <a:schemeClr val="tx1">
                    <a:lumMod val="75000"/>
                    <a:lumOff val="25000"/>
                  </a:schemeClr>
                </a:solidFill>
              </a:rPr>
              <a:t>personer</a:t>
            </a:r>
            <a:r>
              <a:rPr lang="en-US" dirty="0">
                <a:solidFill>
                  <a:schemeClr val="tx1">
                    <a:lumMod val="75000"/>
                    <a:lumOff val="25000"/>
                  </a:schemeClr>
                </a:solidFill>
              </a:rPr>
              <a:t> med "Admin"-</a:t>
            </a:r>
            <a:r>
              <a:rPr lang="en-US" dirty="0" err="1">
                <a:solidFill>
                  <a:schemeClr val="tx1">
                    <a:lumMod val="75000"/>
                    <a:lumOff val="25000"/>
                  </a:schemeClr>
                </a:solidFill>
              </a:rPr>
              <a:t>rettigheter</a:t>
            </a:r>
            <a:r>
              <a:rPr lang="en-US" dirty="0">
                <a:solidFill>
                  <a:schemeClr val="tx1">
                    <a:lumMod val="75000"/>
                    <a:lumOff val="25000"/>
                  </a:schemeClr>
                </a:solidFill>
              </a:rPr>
              <a:t>. I </a:t>
            </a:r>
            <a:r>
              <a:rPr lang="en-US" dirty="0" err="1">
                <a:solidFill>
                  <a:schemeClr val="tx1">
                    <a:lumMod val="75000"/>
                    <a:lumOff val="25000"/>
                  </a:schemeClr>
                </a:solidFill>
              </a:rPr>
              <a:t>tillegg</a:t>
            </a:r>
            <a:r>
              <a:rPr lang="en-US" dirty="0">
                <a:solidFill>
                  <a:schemeClr val="tx1">
                    <a:lumMod val="75000"/>
                    <a:lumOff val="25000"/>
                  </a:schemeClr>
                </a:solidFill>
              </a:rPr>
              <a:t> </a:t>
            </a:r>
            <a:r>
              <a:rPr lang="en-US" dirty="0" err="1">
                <a:solidFill>
                  <a:schemeClr val="tx1">
                    <a:lumMod val="75000"/>
                    <a:lumOff val="25000"/>
                  </a:schemeClr>
                </a:solidFill>
              </a:rPr>
              <a:t>finnes</a:t>
            </a:r>
            <a:r>
              <a:rPr lang="en-US" dirty="0">
                <a:solidFill>
                  <a:schemeClr val="tx1">
                    <a:lumMod val="75000"/>
                    <a:lumOff val="25000"/>
                  </a:schemeClr>
                </a:solidFill>
              </a:rPr>
              <a:t> et </a:t>
            </a:r>
            <a:r>
              <a:rPr lang="en-US" dirty="0" err="1">
                <a:solidFill>
                  <a:schemeClr val="tx1">
                    <a:lumMod val="75000"/>
                    <a:lumOff val="25000"/>
                  </a:schemeClr>
                </a:solidFill>
              </a:rPr>
              <a:t>eget</a:t>
            </a:r>
            <a:r>
              <a:rPr lang="en-US" dirty="0">
                <a:solidFill>
                  <a:schemeClr val="tx1">
                    <a:lumMod val="75000"/>
                    <a:lumOff val="25000"/>
                  </a:schemeClr>
                </a:solidFill>
              </a:rPr>
              <a:t> felt for </a:t>
            </a:r>
            <a:r>
              <a:rPr lang="en-US" dirty="0" err="1">
                <a:solidFill>
                  <a:schemeClr val="tx1">
                    <a:lumMod val="75000"/>
                    <a:lumOff val="25000"/>
                  </a:schemeClr>
                </a:solidFill>
              </a:rPr>
              <a:t>valg</a:t>
            </a:r>
            <a:r>
              <a:rPr lang="en-US" dirty="0">
                <a:solidFill>
                  <a:schemeClr val="tx1">
                    <a:lumMod val="75000"/>
                    <a:lumOff val="25000"/>
                  </a:schemeClr>
                </a:solidFill>
              </a:rPr>
              <a:t> av "</a:t>
            </a:r>
            <a:r>
              <a:rPr lang="en-US" dirty="0" err="1">
                <a:solidFill>
                  <a:schemeClr val="tx1">
                    <a:lumMod val="75000"/>
                    <a:lumOff val="25000"/>
                  </a:schemeClr>
                </a:solidFill>
              </a:rPr>
              <a:t>Relevante</a:t>
            </a:r>
            <a:r>
              <a:rPr lang="en-US" dirty="0">
                <a:solidFill>
                  <a:schemeClr val="tx1">
                    <a:lumMod val="75000"/>
                    <a:lumOff val="25000"/>
                  </a:schemeClr>
                </a:solidFill>
              </a:rPr>
              <a:t> </a:t>
            </a:r>
            <a:r>
              <a:rPr lang="en-US" dirty="0" err="1">
                <a:solidFill>
                  <a:schemeClr val="tx1">
                    <a:lumMod val="75000"/>
                    <a:lumOff val="25000"/>
                  </a:schemeClr>
                </a:solidFill>
              </a:rPr>
              <a:t>rapporter</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err="1">
                <a:solidFill>
                  <a:schemeClr val="tx1">
                    <a:lumMod val="75000"/>
                    <a:lumOff val="25000"/>
                  </a:schemeClr>
                </a:solidFill>
              </a:rPr>
              <a:t>Fargene</a:t>
            </a:r>
            <a:r>
              <a:rPr lang="en-US" dirty="0">
                <a:solidFill>
                  <a:schemeClr val="tx1">
                    <a:lumMod val="75000"/>
                    <a:lumOff val="25000"/>
                  </a:schemeClr>
                </a:solidFill>
              </a:rPr>
              <a:t> </a:t>
            </a:r>
            <a:r>
              <a:rPr lang="en-US" dirty="0" err="1">
                <a:solidFill>
                  <a:schemeClr val="tx1">
                    <a:lumMod val="75000"/>
                    <a:lumOff val="25000"/>
                  </a:schemeClr>
                </a:solidFill>
              </a:rPr>
              <a:t>på</a:t>
            </a:r>
            <a:r>
              <a:rPr lang="en-US" dirty="0">
                <a:solidFill>
                  <a:schemeClr val="tx1">
                    <a:lumMod val="75000"/>
                    <a:lumOff val="25000"/>
                  </a:schemeClr>
                </a:solidFill>
              </a:rPr>
              <a:t> </a:t>
            </a:r>
            <a:r>
              <a:rPr lang="en-US" dirty="0" err="1">
                <a:solidFill>
                  <a:schemeClr val="tx1">
                    <a:lumMod val="75000"/>
                    <a:lumOff val="25000"/>
                  </a:schemeClr>
                </a:solidFill>
              </a:rPr>
              <a:t>knappenes</a:t>
            </a:r>
            <a:r>
              <a:rPr lang="en-US" dirty="0">
                <a:solidFill>
                  <a:schemeClr val="tx1">
                    <a:lumMod val="75000"/>
                    <a:lumOff val="25000"/>
                  </a:schemeClr>
                </a:solidFill>
              </a:rPr>
              <a:t> </a:t>
            </a:r>
            <a:r>
              <a:rPr lang="en-US" dirty="0" err="1">
                <a:solidFill>
                  <a:schemeClr val="tx1">
                    <a:lumMod val="75000"/>
                    <a:lumOff val="25000"/>
                  </a:schemeClr>
                </a:solidFill>
              </a:rPr>
              <a:t>tekst</a:t>
            </a:r>
            <a:r>
              <a:rPr lang="en-US" dirty="0">
                <a:solidFill>
                  <a:schemeClr val="tx1">
                    <a:lumMod val="75000"/>
                    <a:lumOff val="25000"/>
                  </a:schemeClr>
                </a:solidFill>
              </a:rPr>
              <a:t> </a:t>
            </a:r>
            <a:r>
              <a:rPr lang="en-US" dirty="0" err="1">
                <a:solidFill>
                  <a:schemeClr val="tx1">
                    <a:lumMod val="75000"/>
                    <a:lumOff val="25000"/>
                  </a:schemeClr>
                </a:solidFill>
              </a:rPr>
              <a:t>har</a:t>
            </a:r>
            <a:r>
              <a:rPr lang="en-US" dirty="0">
                <a:solidFill>
                  <a:schemeClr val="tx1">
                    <a:lumMod val="75000"/>
                    <a:lumOff val="25000"/>
                  </a:schemeClr>
                </a:solidFill>
              </a:rPr>
              <a:t> </a:t>
            </a:r>
            <a:r>
              <a:rPr lang="en-US" dirty="0" err="1">
                <a:solidFill>
                  <a:schemeClr val="tx1">
                    <a:lumMod val="75000"/>
                    <a:lumOff val="25000"/>
                  </a:schemeClr>
                </a:solidFill>
              </a:rPr>
              <a:t>betydninger</a:t>
            </a:r>
            <a:r>
              <a:rPr lang="en-US" dirty="0">
                <a:solidFill>
                  <a:schemeClr val="tx1">
                    <a:lumMod val="75000"/>
                    <a:lumOff val="25000"/>
                  </a:schemeClr>
                </a:solidFill>
              </a:rPr>
              <a:t>: </a:t>
            </a:r>
            <a:r>
              <a:rPr lang="en-US" dirty="0" err="1">
                <a:solidFill>
                  <a:schemeClr val="tx1">
                    <a:lumMod val="75000"/>
                    <a:lumOff val="25000"/>
                  </a:schemeClr>
                </a:solidFill>
              </a:rPr>
              <a:t>Svart</a:t>
            </a:r>
            <a:r>
              <a:rPr lang="en-US" dirty="0">
                <a:solidFill>
                  <a:schemeClr val="tx1">
                    <a:lumMod val="75000"/>
                    <a:lumOff val="25000"/>
                  </a:schemeClr>
                </a:solidFill>
              </a:rPr>
              <a:t> = </a:t>
            </a:r>
            <a:r>
              <a:rPr lang="en-US" dirty="0" err="1">
                <a:solidFill>
                  <a:schemeClr val="tx1">
                    <a:lumMod val="75000"/>
                    <a:lumOff val="25000"/>
                  </a:schemeClr>
                </a:solidFill>
              </a:rPr>
              <a:t>Skjermbilde</a:t>
            </a:r>
            <a:r>
              <a:rPr lang="en-US" dirty="0">
                <a:solidFill>
                  <a:schemeClr val="tx1">
                    <a:lumMod val="75000"/>
                    <a:lumOff val="25000"/>
                  </a:schemeClr>
                </a:solidFill>
              </a:rPr>
              <a:t>, </a:t>
            </a:r>
            <a:r>
              <a:rPr lang="en-US" dirty="0" err="1">
                <a:solidFill>
                  <a:schemeClr val="tx1">
                    <a:lumMod val="75000"/>
                    <a:lumOff val="25000"/>
                  </a:schemeClr>
                </a:solidFill>
              </a:rPr>
              <a:t>Blå</a:t>
            </a:r>
            <a:r>
              <a:rPr lang="en-US" dirty="0">
                <a:solidFill>
                  <a:schemeClr val="tx1">
                    <a:lumMod val="75000"/>
                    <a:lumOff val="25000"/>
                  </a:schemeClr>
                </a:solidFill>
              </a:rPr>
              <a:t> = Rapport/Excel </a:t>
            </a:r>
            <a:r>
              <a:rPr lang="en-US" dirty="0" err="1">
                <a:solidFill>
                  <a:schemeClr val="tx1">
                    <a:lumMod val="75000"/>
                    <a:lumOff val="25000"/>
                  </a:schemeClr>
                </a:solidFill>
              </a:rPr>
              <a:t>eksport</a:t>
            </a:r>
            <a:r>
              <a:rPr lang="en-US" dirty="0">
                <a:solidFill>
                  <a:schemeClr val="tx1">
                    <a:lumMod val="75000"/>
                    <a:lumOff val="25000"/>
                  </a:schemeClr>
                </a:solidFill>
              </a:rPr>
              <a:t>, </a:t>
            </a:r>
            <a:r>
              <a:rPr lang="en-US" dirty="0" err="1">
                <a:solidFill>
                  <a:schemeClr val="tx1">
                    <a:lumMod val="75000"/>
                    <a:lumOff val="25000"/>
                  </a:schemeClr>
                </a:solidFill>
              </a:rPr>
              <a:t>Grønn</a:t>
            </a:r>
            <a:r>
              <a:rPr lang="en-US" dirty="0">
                <a:solidFill>
                  <a:schemeClr val="tx1">
                    <a:lumMod val="75000"/>
                    <a:lumOff val="25000"/>
                  </a:schemeClr>
                </a:solidFill>
              </a:rPr>
              <a:t> = </a:t>
            </a:r>
            <a:r>
              <a:rPr lang="en-US" dirty="0" err="1">
                <a:solidFill>
                  <a:schemeClr val="tx1">
                    <a:lumMod val="75000"/>
                    <a:lumOff val="25000"/>
                  </a:schemeClr>
                </a:solidFill>
              </a:rPr>
              <a:t>Epost</a:t>
            </a:r>
            <a:r>
              <a:rPr lang="en-US" dirty="0">
                <a:solidFill>
                  <a:schemeClr val="tx1">
                    <a:lumMod val="75000"/>
                    <a:lumOff val="25000"/>
                  </a:schemeClr>
                </a:solidFill>
              </a:rPr>
              <a:t> sending. </a:t>
            </a:r>
            <a:r>
              <a:rPr lang="en-US" dirty="0" err="1">
                <a:solidFill>
                  <a:schemeClr val="tx1">
                    <a:lumMod val="75000"/>
                    <a:lumOff val="25000"/>
                  </a:schemeClr>
                </a:solidFill>
              </a:rPr>
              <a:t>Både</a:t>
            </a:r>
            <a:r>
              <a:rPr lang="en-US" dirty="0">
                <a:solidFill>
                  <a:schemeClr val="tx1">
                    <a:lumMod val="75000"/>
                    <a:lumOff val="25000"/>
                  </a:schemeClr>
                </a:solidFill>
              </a:rPr>
              <a:t> </a:t>
            </a:r>
            <a:r>
              <a:rPr lang="en-US" dirty="0" err="1">
                <a:solidFill>
                  <a:schemeClr val="tx1">
                    <a:lumMod val="75000"/>
                    <a:lumOff val="25000"/>
                  </a:schemeClr>
                </a:solidFill>
              </a:rPr>
              <a:t>rapporter</a:t>
            </a:r>
            <a:r>
              <a:rPr lang="en-US" dirty="0">
                <a:solidFill>
                  <a:schemeClr val="tx1">
                    <a:lumMod val="75000"/>
                    <a:lumOff val="25000"/>
                  </a:schemeClr>
                </a:solidFill>
              </a:rPr>
              <a:t> </a:t>
            </a:r>
            <a:r>
              <a:rPr lang="en-US" dirty="0" err="1">
                <a:solidFill>
                  <a:schemeClr val="tx1">
                    <a:lumMod val="75000"/>
                    <a:lumOff val="25000"/>
                  </a:schemeClr>
                </a:solidFill>
              </a:rPr>
              <a:t>og</a:t>
            </a:r>
            <a:r>
              <a:rPr lang="en-US" dirty="0">
                <a:solidFill>
                  <a:schemeClr val="tx1">
                    <a:lumMod val="75000"/>
                    <a:lumOff val="25000"/>
                  </a:schemeClr>
                </a:solidFill>
              </a:rPr>
              <a:t> </a:t>
            </a:r>
            <a:r>
              <a:rPr lang="en-US" dirty="0" err="1">
                <a:solidFill>
                  <a:schemeClr val="tx1">
                    <a:lumMod val="75000"/>
                    <a:lumOff val="25000"/>
                  </a:schemeClr>
                </a:solidFill>
              </a:rPr>
              <a:t>epost</a:t>
            </a:r>
            <a:r>
              <a:rPr lang="en-US" dirty="0">
                <a:solidFill>
                  <a:schemeClr val="tx1">
                    <a:lumMod val="75000"/>
                    <a:lumOff val="25000"/>
                  </a:schemeClr>
                </a:solidFill>
              </a:rPr>
              <a:t> </a:t>
            </a:r>
            <a:r>
              <a:rPr lang="en-US" dirty="0" err="1">
                <a:solidFill>
                  <a:schemeClr val="tx1">
                    <a:lumMod val="75000"/>
                    <a:lumOff val="25000"/>
                  </a:schemeClr>
                </a:solidFill>
              </a:rPr>
              <a:t>kommer</a:t>
            </a:r>
            <a:r>
              <a:rPr lang="en-US" dirty="0">
                <a:solidFill>
                  <a:schemeClr val="tx1">
                    <a:lumMod val="75000"/>
                    <a:lumOff val="25000"/>
                  </a:schemeClr>
                </a:solidFill>
              </a:rPr>
              <a:t> </a:t>
            </a:r>
            <a:r>
              <a:rPr lang="en-US" dirty="0" err="1">
                <a:solidFill>
                  <a:schemeClr val="tx1">
                    <a:lumMod val="75000"/>
                    <a:lumOff val="25000"/>
                  </a:schemeClr>
                </a:solidFill>
              </a:rPr>
              <a:t>opp</a:t>
            </a:r>
            <a:r>
              <a:rPr lang="en-US" dirty="0">
                <a:solidFill>
                  <a:schemeClr val="tx1">
                    <a:lumMod val="75000"/>
                    <a:lumOff val="25000"/>
                  </a:schemeClr>
                </a:solidFill>
              </a:rPr>
              <a:t> </a:t>
            </a:r>
            <a:r>
              <a:rPr lang="en-US" dirty="0" err="1">
                <a:solidFill>
                  <a:schemeClr val="tx1">
                    <a:lumMod val="75000"/>
                    <a:lumOff val="25000"/>
                  </a:schemeClr>
                </a:solidFill>
              </a:rPr>
              <a:t>som</a:t>
            </a:r>
            <a:r>
              <a:rPr lang="en-US" dirty="0">
                <a:solidFill>
                  <a:schemeClr val="tx1">
                    <a:lumMod val="75000"/>
                    <a:lumOff val="25000"/>
                  </a:schemeClr>
                </a:solidFill>
              </a:rPr>
              <a:t> "</a:t>
            </a:r>
            <a:r>
              <a:rPr lang="en-US" dirty="0" err="1">
                <a:solidFill>
                  <a:schemeClr val="tx1">
                    <a:lumMod val="75000"/>
                    <a:lumOff val="25000"/>
                  </a:schemeClr>
                </a:solidFill>
              </a:rPr>
              <a:t>forslag</a:t>
            </a:r>
            <a:r>
              <a:rPr lang="en-US" dirty="0">
                <a:solidFill>
                  <a:schemeClr val="tx1">
                    <a:lumMod val="75000"/>
                    <a:lumOff val="25000"/>
                  </a:schemeClr>
                </a:solidFill>
              </a:rPr>
              <a:t>" </a:t>
            </a:r>
            <a:r>
              <a:rPr lang="en-US" dirty="0" err="1">
                <a:solidFill>
                  <a:schemeClr val="tx1">
                    <a:lumMod val="75000"/>
                    <a:lumOff val="25000"/>
                  </a:schemeClr>
                </a:solidFill>
              </a:rPr>
              <a:t>før</a:t>
            </a:r>
            <a:r>
              <a:rPr lang="en-US" dirty="0">
                <a:solidFill>
                  <a:schemeClr val="tx1">
                    <a:lumMod val="75000"/>
                    <a:lumOff val="25000"/>
                  </a:schemeClr>
                </a:solidFill>
              </a:rPr>
              <a:t> </a:t>
            </a:r>
            <a:r>
              <a:rPr lang="en-US" dirty="0" err="1">
                <a:solidFill>
                  <a:schemeClr val="tx1">
                    <a:lumMod val="75000"/>
                    <a:lumOff val="25000"/>
                  </a:schemeClr>
                </a:solidFill>
              </a:rPr>
              <a:t>trykking</a:t>
            </a:r>
            <a:r>
              <a:rPr lang="en-US" dirty="0">
                <a:solidFill>
                  <a:schemeClr val="tx1">
                    <a:lumMod val="75000"/>
                    <a:lumOff val="25000"/>
                  </a:schemeClr>
                </a:solidFill>
              </a:rPr>
              <a:t>/</a:t>
            </a:r>
            <a:r>
              <a:rPr lang="en-US" dirty="0" err="1">
                <a:solidFill>
                  <a:schemeClr val="tx1">
                    <a:lumMod val="75000"/>
                    <a:lumOff val="25000"/>
                  </a:schemeClr>
                </a:solidFill>
              </a:rPr>
              <a:t>utsendelse</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err="1">
                <a:solidFill>
                  <a:schemeClr val="tx1">
                    <a:lumMod val="75000"/>
                    <a:lumOff val="25000"/>
                  </a:schemeClr>
                </a:solidFill>
              </a:rPr>
              <a:t>Knapper</a:t>
            </a:r>
            <a:r>
              <a:rPr lang="en-US" dirty="0">
                <a:solidFill>
                  <a:schemeClr val="tx1">
                    <a:lumMod val="75000"/>
                    <a:lumOff val="25000"/>
                  </a:schemeClr>
                </a:solidFill>
              </a:rPr>
              <a:t> </a:t>
            </a:r>
            <a:r>
              <a:rPr lang="en-US" dirty="0" err="1">
                <a:solidFill>
                  <a:schemeClr val="tx1">
                    <a:lumMod val="75000"/>
                    <a:lumOff val="25000"/>
                  </a:schemeClr>
                </a:solidFill>
              </a:rPr>
              <a:t>som</a:t>
            </a:r>
            <a:r>
              <a:rPr lang="en-US" dirty="0">
                <a:solidFill>
                  <a:schemeClr val="tx1">
                    <a:lumMod val="75000"/>
                    <a:lumOff val="25000"/>
                  </a:schemeClr>
                </a:solidFill>
              </a:rPr>
              <a:t> </a:t>
            </a:r>
            <a:r>
              <a:rPr lang="en-US" dirty="0" err="1">
                <a:solidFill>
                  <a:schemeClr val="tx1">
                    <a:lumMod val="75000"/>
                    <a:lumOff val="25000"/>
                  </a:schemeClr>
                </a:solidFill>
              </a:rPr>
              <a:t>er</a:t>
            </a:r>
            <a:r>
              <a:rPr lang="en-US" dirty="0">
                <a:solidFill>
                  <a:schemeClr val="tx1">
                    <a:lumMod val="75000"/>
                    <a:lumOff val="25000"/>
                  </a:schemeClr>
                </a:solidFill>
              </a:rPr>
              <a:t> med "</a:t>
            </a:r>
            <a:r>
              <a:rPr lang="en-US" dirty="0" err="1">
                <a:solidFill>
                  <a:schemeClr val="tx1">
                    <a:lumMod val="75000"/>
                    <a:lumOff val="25000"/>
                  </a:schemeClr>
                </a:solidFill>
              </a:rPr>
              <a:t>grå</a:t>
            </a:r>
            <a:r>
              <a:rPr lang="en-US" dirty="0">
                <a:solidFill>
                  <a:schemeClr val="tx1">
                    <a:lumMod val="75000"/>
                    <a:lumOff val="25000"/>
                  </a:schemeClr>
                </a:solidFill>
              </a:rPr>
              <a:t>" </a:t>
            </a:r>
            <a:r>
              <a:rPr lang="en-US" dirty="0" err="1">
                <a:solidFill>
                  <a:schemeClr val="tx1">
                    <a:lumMod val="75000"/>
                    <a:lumOff val="25000"/>
                  </a:schemeClr>
                </a:solidFill>
              </a:rPr>
              <a:t>tekst</a:t>
            </a:r>
            <a:r>
              <a:rPr lang="en-US" dirty="0">
                <a:solidFill>
                  <a:schemeClr val="tx1">
                    <a:lumMod val="75000"/>
                    <a:lumOff val="25000"/>
                  </a:schemeClr>
                </a:solidFill>
              </a:rPr>
              <a:t> </a:t>
            </a:r>
            <a:r>
              <a:rPr lang="en-US" dirty="0" err="1">
                <a:solidFill>
                  <a:schemeClr val="tx1">
                    <a:lumMod val="75000"/>
                    <a:lumOff val="25000"/>
                  </a:schemeClr>
                </a:solidFill>
              </a:rPr>
              <a:t>er</a:t>
            </a:r>
            <a:r>
              <a:rPr lang="en-US" dirty="0">
                <a:solidFill>
                  <a:schemeClr val="tx1">
                    <a:lumMod val="75000"/>
                    <a:lumOff val="25000"/>
                  </a:schemeClr>
                </a:solidFill>
              </a:rPr>
              <a:t> </a:t>
            </a:r>
            <a:r>
              <a:rPr lang="en-US" dirty="0" err="1">
                <a:solidFill>
                  <a:schemeClr val="tx1">
                    <a:lumMod val="75000"/>
                    <a:lumOff val="25000"/>
                  </a:schemeClr>
                </a:solidFill>
              </a:rPr>
              <a:t>ikke</a:t>
            </a:r>
            <a:r>
              <a:rPr lang="en-US" dirty="0">
                <a:solidFill>
                  <a:schemeClr val="tx1">
                    <a:lumMod val="75000"/>
                    <a:lumOff val="25000"/>
                  </a:schemeClr>
                </a:solidFill>
              </a:rPr>
              <a:t> </a:t>
            </a:r>
            <a:r>
              <a:rPr lang="en-US" dirty="0" err="1">
                <a:solidFill>
                  <a:schemeClr val="tx1">
                    <a:lumMod val="75000"/>
                    <a:lumOff val="25000"/>
                  </a:schemeClr>
                </a:solidFill>
              </a:rPr>
              <a:t>tilgjengelig</a:t>
            </a:r>
            <a:r>
              <a:rPr lang="en-US" dirty="0">
                <a:solidFill>
                  <a:schemeClr val="tx1">
                    <a:lumMod val="75000"/>
                    <a:lumOff val="25000"/>
                  </a:schemeClr>
                </a:solidFill>
              </a:rPr>
              <a:t> </a:t>
            </a:r>
            <a:r>
              <a:rPr lang="en-US" dirty="0" err="1">
                <a:solidFill>
                  <a:schemeClr val="tx1">
                    <a:lumMod val="75000"/>
                    <a:lumOff val="25000"/>
                  </a:schemeClr>
                </a:solidFill>
              </a:rPr>
              <a:t>fordi</a:t>
            </a:r>
            <a:r>
              <a:rPr lang="en-US" dirty="0">
                <a:solidFill>
                  <a:schemeClr val="tx1">
                    <a:lumMod val="75000"/>
                    <a:lumOff val="25000"/>
                  </a:schemeClr>
                </a:solidFill>
              </a:rPr>
              <a:t> </a:t>
            </a:r>
            <a:r>
              <a:rPr lang="en-US" dirty="0" err="1">
                <a:solidFill>
                  <a:schemeClr val="tx1">
                    <a:lumMod val="75000"/>
                    <a:lumOff val="25000"/>
                  </a:schemeClr>
                </a:solidFill>
              </a:rPr>
              <a:t>brukeren</a:t>
            </a:r>
            <a:r>
              <a:rPr lang="en-US" dirty="0">
                <a:solidFill>
                  <a:schemeClr val="tx1">
                    <a:lumMod val="75000"/>
                    <a:lumOff val="25000"/>
                  </a:schemeClr>
                </a:solidFill>
              </a:rPr>
              <a:t> </a:t>
            </a:r>
            <a:r>
              <a:rPr lang="en-US" dirty="0" err="1">
                <a:solidFill>
                  <a:schemeClr val="tx1">
                    <a:lumMod val="75000"/>
                    <a:lumOff val="25000"/>
                  </a:schemeClr>
                </a:solidFill>
              </a:rPr>
              <a:t>ikke</a:t>
            </a:r>
            <a:r>
              <a:rPr lang="en-US" dirty="0">
                <a:solidFill>
                  <a:schemeClr val="tx1">
                    <a:lumMod val="75000"/>
                    <a:lumOff val="25000"/>
                  </a:schemeClr>
                </a:solidFill>
              </a:rPr>
              <a:t> har </a:t>
            </a:r>
            <a:r>
              <a:rPr lang="en-US" dirty="0" err="1">
                <a:solidFill>
                  <a:schemeClr val="tx1">
                    <a:lumMod val="75000"/>
                    <a:lumOff val="25000"/>
                  </a:schemeClr>
                </a:solidFill>
              </a:rPr>
              <a:t>endringsrettigheter</a:t>
            </a:r>
            <a:r>
              <a:rPr lang="en-US" dirty="0">
                <a:solidFill>
                  <a:schemeClr val="tx1">
                    <a:lumMod val="75000"/>
                    <a:lumOff val="25000"/>
                  </a:schemeClr>
                </a:solidFill>
              </a:rPr>
              <a:t>, </a:t>
            </a:r>
            <a:r>
              <a:rPr lang="en-US" dirty="0" err="1">
                <a:solidFill>
                  <a:schemeClr val="tx1">
                    <a:lumMod val="75000"/>
                    <a:lumOff val="25000"/>
                  </a:schemeClr>
                </a:solidFill>
              </a:rPr>
              <a:t>eller</a:t>
            </a:r>
            <a:r>
              <a:rPr lang="en-US" dirty="0">
                <a:solidFill>
                  <a:schemeClr val="tx1">
                    <a:lumMod val="75000"/>
                    <a:lumOff val="25000"/>
                  </a:schemeClr>
                </a:solidFill>
              </a:rPr>
              <a:t> for </a:t>
            </a:r>
            <a:r>
              <a:rPr lang="en-US" dirty="0" err="1">
                <a:solidFill>
                  <a:schemeClr val="tx1">
                    <a:lumMod val="75000"/>
                    <a:lumOff val="25000"/>
                  </a:schemeClr>
                </a:solidFill>
              </a:rPr>
              <a:t>knappen</a:t>
            </a:r>
            <a:r>
              <a:rPr lang="en-US" dirty="0">
                <a:solidFill>
                  <a:schemeClr val="tx1">
                    <a:lumMod val="75000"/>
                    <a:lumOff val="25000"/>
                  </a:schemeClr>
                </a:solidFill>
              </a:rPr>
              <a:t> </a:t>
            </a:r>
            <a:r>
              <a:rPr lang="en-US" dirty="0" err="1">
                <a:solidFill>
                  <a:schemeClr val="tx1">
                    <a:lumMod val="75000"/>
                    <a:lumOff val="25000"/>
                  </a:schemeClr>
                </a:solidFill>
              </a:rPr>
              <a:t>ikke</a:t>
            </a:r>
            <a:r>
              <a:rPr lang="en-US" dirty="0">
                <a:solidFill>
                  <a:schemeClr val="tx1">
                    <a:lumMod val="75000"/>
                    <a:lumOff val="25000"/>
                  </a:schemeClr>
                </a:solidFill>
              </a:rPr>
              <a:t> </a:t>
            </a:r>
            <a:r>
              <a:rPr lang="en-US" dirty="0" err="1">
                <a:solidFill>
                  <a:schemeClr val="tx1">
                    <a:lumMod val="75000"/>
                    <a:lumOff val="25000"/>
                  </a:schemeClr>
                </a:solidFill>
              </a:rPr>
              <a:t>er</a:t>
            </a:r>
            <a:r>
              <a:rPr lang="en-US" dirty="0">
                <a:solidFill>
                  <a:schemeClr val="tx1">
                    <a:lumMod val="75000"/>
                    <a:lumOff val="25000"/>
                  </a:schemeClr>
                </a:solidFill>
              </a:rPr>
              <a:t> relevant.</a:t>
            </a:r>
          </a:p>
          <a:p>
            <a:pPr marL="285750" indent="-285750">
              <a:spcBef>
                <a:spcPts val="1000"/>
              </a:spcBef>
              <a:buClr>
                <a:schemeClr val="accent1"/>
              </a:buClr>
              <a:buSzPct val="80000"/>
              <a:buFont typeface="Arial" panose="020B0604020202020204" pitchFamily="34" charset="0"/>
              <a:buChar char="•"/>
            </a:pPr>
            <a:r>
              <a:rPr lang="en-US" dirty="0" err="1">
                <a:solidFill>
                  <a:schemeClr val="tx1">
                    <a:lumMod val="75000"/>
                    <a:lumOff val="25000"/>
                  </a:schemeClr>
                </a:solidFill>
              </a:rPr>
              <a:t>Sesong</a:t>
            </a:r>
            <a:r>
              <a:rPr lang="en-US" dirty="0">
                <a:solidFill>
                  <a:schemeClr val="tx1">
                    <a:lumMod val="75000"/>
                    <a:lumOff val="25000"/>
                  </a:schemeClr>
                </a:solidFill>
              </a:rPr>
              <a:t> </a:t>
            </a:r>
            <a:r>
              <a:rPr lang="en-US" dirty="0" err="1">
                <a:solidFill>
                  <a:schemeClr val="tx1">
                    <a:lumMod val="75000"/>
                    <a:lumOff val="25000"/>
                  </a:schemeClr>
                </a:solidFill>
              </a:rPr>
              <a:t>må</a:t>
            </a:r>
            <a:r>
              <a:rPr lang="en-US" dirty="0">
                <a:solidFill>
                  <a:schemeClr val="tx1">
                    <a:lumMod val="75000"/>
                    <a:lumOff val="25000"/>
                  </a:schemeClr>
                </a:solidFill>
              </a:rPr>
              <a:t> ALLTID </a:t>
            </a:r>
            <a:r>
              <a:rPr lang="en-US" dirty="0" err="1">
                <a:solidFill>
                  <a:schemeClr val="tx1">
                    <a:lumMod val="75000"/>
                    <a:lumOff val="25000"/>
                  </a:schemeClr>
                </a:solidFill>
              </a:rPr>
              <a:t>være</a:t>
            </a:r>
            <a:r>
              <a:rPr lang="en-US" dirty="0">
                <a:solidFill>
                  <a:schemeClr val="tx1">
                    <a:lumMod val="75000"/>
                    <a:lumOff val="25000"/>
                  </a:schemeClr>
                </a:solidFill>
              </a:rPr>
              <a:t> </a:t>
            </a:r>
            <a:r>
              <a:rPr lang="en-US" dirty="0" err="1">
                <a:solidFill>
                  <a:schemeClr val="tx1">
                    <a:lumMod val="75000"/>
                    <a:lumOff val="25000"/>
                  </a:schemeClr>
                </a:solidFill>
              </a:rPr>
              <a:t>valgt</a:t>
            </a:r>
            <a:r>
              <a:rPr lang="en-US" dirty="0">
                <a:solidFill>
                  <a:schemeClr val="tx1">
                    <a:lumMod val="75000"/>
                    <a:lumOff val="25000"/>
                  </a:schemeClr>
                </a:solidFill>
              </a:rPr>
              <a:t> (her </a:t>
            </a:r>
            <a:r>
              <a:rPr lang="en-US" dirty="0" err="1">
                <a:solidFill>
                  <a:schemeClr val="tx1">
                    <a:lumMod val="75000"/>
                    <a:lumOff val="25000"/>
                  </a:schemeClr>
                </a:solidFill>
              </a:rPr>
              <a:t>er</a:t>
            </a:r>
            <a:r>
              <a:rPr lang="en-US" dirty="0">
                <a:solidFill>
                  <a:schemeClr val="tx1">
                    <a:lumMod val="75000"/>
                    <a:lumOff val="25000"/>
                  </a:schemeClr>
                </a:solidFill>
              </a:rPr>
              <a:t> 2019 </a:t>
            </a:r>
            <a:r>
              <a:rPr lang="en-US" dirty="0" err="1">
                <a:solidFill>
                  <a:schemeClr val="tx1">
                    <a:lumMod val="75000"/>
                    <a:lumOff val="25000"/>
                  </a:schemeClr>
                </a:solidFill>
              </a:rPr>
              <a:t>valgt</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err="1">
                <a:solidFill>
                  <a:schemeClr val="tx1">
                    <a:lumMod val="75000"/>
                    <a:lumOff val="25000"/>
                  </a:schemeClr>
                </a:solidFill>
              </a:rPr>
              <a:t>Lagringssted</a:t>
            </a:r>
            <a:r>
              <a:rPr lang="en-US" dirty="0">
                <a:solidFill>
                  <a:schemeClr val="tx1">
                    <a:lumMod val="75000"/>
                    <a:lumOff val="25000"/>
                  </a:schemeClr>
                </a:solidFill>
              </a:rPr>
              <a:t> MÅ </a:t>
            </a:r>
            <a:r>
              <a:rPr lang="en-US" dirty="0" err="1">
                <a:solidFill>
                  <a:schemeClr val="tx1">
                    <a:lumMod val="75000"/>
                    <a:lumOff val="25000"/>
                  </a:schemeClr>
                </a:solidFill>
              </a:rPr>
              <a:t>settes</a:t>
            </a:r>
            <a:r>
              <a:rPr lang="en-US" dirty="0">
                <a:solidFill>
                  <a:schemeClr val="tx1">
                    <a:lumMod val="75000"/>
                    <a:lumOff val="25000"/>
                  </a:schemeClr>
                </a:solidFill>
              </a:rPr>
              <a:t> om du </a:t>
            </a:r>
            <a:r>
              <a:rPr lang="en-US" dirty="0" err="1">
                <a:solidFill>
                  <a:schemeClr val="tx1">
                    <a:lumMod val="75000"/>
                    <a:lumOff val="25000"/>
                  </a:schemeClr>
                </a:solidFill>
              </a:rPr>
              <a:t>ønsker</a:t>
            </a:r>
            <a:r>
              <a:rPr lang="en-US" dirty="0">
                <a:solidFill>
                  <a:schemeClr val="tx1">
                    <a:lumMod val="75000"/>
                    <a:lumOff val="25000"/>
                  </a:schemeClr>
                </a:solidFill>
              </a:rPr>
              <a:t> å </a:t>
            </a:r>
            <a:r>
              <a:rPr lang="en-US" dirty="0" err="1">
                <a:solidFill>
                  <a:schemeClr val="tx1">
                    <a:lumMod val="75000"/>
                    <a:lumOff val="25000"/>
                  </a:schemeClr>
                </a:solidFill>
              </a:rPr>
              <a:t>skrive</a:t>
            </a:r>
            <a:r>
              <a:rPr lang="en-US" dirty="0">
                <a:solidFill>
                  <a:schemeClr val="tx1">
                    <a:lumMod val="75000"/>
                    <a:lumOff val="25000"/>
                  </a:schemeClr>
                </a:solidFill>
              </a:rPr>
              <a:t> </a:t>
            </a:r>
            <a:r>
              <a:rPr lang="en-US" dirty="0" err="1">
                <a:solidFill>
                  <a:schemeClr val="tx1">
                    <a:lumMod val="75000"/>
                    <a:lumOff val="25000"/>
                  </a:schemeClr>
                </a:solidFill>
              </a:rPr>
              <a:t>ut</a:t>
            </a:r>
            <a:r>
              <a:rPr lang="en-US" dirty="0">
                <a:solidFill>
                  <a:schemeClr val="tx1">
                    <a:lumMod val="75000"/>
                    <a:lumOff val="25000"/>
                  </a:schemeClr>
                </a:solidFill>
              </a:rPr>
              <a:t> </a:t>
            </a:r>
            <a:r>
              <a:rPr lang="en-US" dirty="0" err="1">
                <a:solidFill>
                  <a:schemeClr val="tx1">
                    <a:lumMod val="75000"/>
                    <a:lumOff val="25000"/>
                  </a:schemeClr>
                </a:solidFill>
              </a:rPr>
              <a:t>noe</a:t>
            </a:r>
            <a:r>
              <a:rPr lang="en-US" dirty="0">
                <a:solidFill>
                  <a:schemeClr val="tx1">
                    <a:lumMod val="75000"/>
                    <a:lumOff val="25000"/>
                  </a:schemeClr>
                </a:solidFill>
              </a:rPr>
              <a:t>. </a:t>
            </a:r>
            <a:r>
              <a:rPr lang="en-US" dirty="0" err="1">
                <a:solidFill>
                  <a:schemeClr val="tx1">
                    <a:lumMod val="75000"/>
                    <a:lumOff val="25000"/>
                  </a:schemeClr>
                </a:solidFill>
              </a:rPr>
              <a:t>Dette</a:t>
            </a:r>
            <a:r>
              <a:rPr lang="en-US" dirty="0">
                <a:solidFill>
                  <a:schemeClr val="tx1">
                    <a:lumMod val="75000"/>
                    <a:lumOff val="25000"/>
                  </a:schemeClr>
                </a:solidFill>
              </a:rPr>
              <a:t> </a:t>
            </a:r>
            <a:r>
              <a:rPr lang="en-US" dirty="0" err="1">
                <a:solidFill>
                  <a:schemeClr val="tx1">
                    <a:lumMod val="75000"/>
                    <a:lumOff val="25000"/>
                  </a:schemeClr>
                </a:solidFill>
              </a:rPr>
              <a:t>gjør</a:t>
            </a:r>
            <a:r>
              <a:rPr lang="en-US" dirty="0">
                <a:solidFill>
                  <a:schemeClr val="tx1">
                    <a:lumMod val="75000"/>
                    <a:lumOff val="25000"/>
                  </a:schemeClr>
                </a:solidFill>
              </a:rPr>
              <a:t> du under </a:t>
            </a:r>
            <a:r>
              <a:rPr lang="en-US" dirty="0" err="1">
                <a:solidFill>
                  <a:schemeClr val="tx1">
                    <a:lumMod val="75000"/>
                    <a:lumOff val="25000"/>
                  </a:schemeClr>
                </a:solidFill>
              </a:rPr>
              <a:t>fanen</a:t>
            </a:r>
            <a:r>
              <a:rPr lang="en-US" dirty="0">
                <a:solidFill>
                  <a:schemeClr val="tx1">
                    <a:lumMod val="75000"/>
                    <a:lumOff val="25000"/>
                  </a:schemeClr>
                </a:solidFill>
              </a:rPr>
              <a:t> " </a:t>
            </a:r>
            <a:r>
              <a:rPr lang="en-US" dirty="0" err="1">
                <a:solidFill>
                  <a:schemeClr val="tx1">
                    <a:lumMod val="75000"/>
                    <a:lumOff val="25000"/>
                  </a:schemeClr>
                </a:solidFill>
              </a:rPr>
              <a:t>Eksport</a:t>
            </a:r>
            <a:r>
              <a:rPr lang="en-US" dirty="0">
                <a:solidFill>
                  <a:schemeClr val="tx1">
                    <a:lumMod val="75000"/>
                    <a:lumOff val="25000"/>
                  </a:schemeClr>
                </a:solidFill>
              </a:rPr>
              <a:t>/</a:t>
            </a:r>
            <a:r>
              <a:rPr lang="en-US" dirty="0" err="1">
                <a:solidFill>
                  <a:schemeClr val="tx1">
                    <a:lumMod val="75000"/>
                    <a:lumOff val="25000"/>
                  </a:schemeClr>
                </a:solidFill>
              </a:rPr>
              <a:t>Statistikk</a:t>
            </a:r>
            <a:r>
              <a:rPr lang="en-US" dirty="0">
                <a:solidFill>
                  <a:schemeClr val="tx1">
                    <a:lumMod val="75000"/>
                    <a:lumOff val="25000"/>
                  </a:schemeClr>
                </a:solidFill>
              </a:rPr>
              <a:t>/</a:t>
            </a:r>
            <a:r>
              <a:rPr lang="en-US" dirty="0" err="1">
                <a:solidFill>
                  <a:schemeClr val="tx1">
                    <a:lumMod val="75000"/>
                    <a:lumOff val="25000"/>
                  </a:schemeClr>
                </a:solidFill>
              </a:rPr>
              <a:t>Filbane</a:t>
            </a:r>
            <a:r>
              <a:rPr lang="en-US" dirty="0">
                <a:solidFill>
                  <a:schemeClr val="tx1">
                    <a:lumMod val="75000"/>
                    <a:lumOff val="25000"/>
                  </a:schemeClr>
                </a:solidFill>
              </a:rPr>
              <a:t> ".</a:t>
            </a:r>
          </a:p>
          <a:p>
            <a:pPr marL="285750" indent="-285750">
              <a:spcBef>
                <a:spcPts val="1000"/>
              </a:spcBef>
              <a:buClr>
                <a:schemeClr val="accent1"/>
              </a:buClr>
              <a:buSzPct val="80000"/>
              <a:buFont typeface="Arial" panose="020B0604020202020204" pitchFamily="34" charset="0"/>
              <a:buChar char="•"/>
            </a:pPr>
            <a:r>
              <a:rPr lang="en-US" dirty="0" err="1">
                <a:solidFill>
                  <a:schemeClr val="tx1">
                    <a:lumMod val="75000"/>
                    <a:lumOff val="25000"/>
                  </a:schemeClr>
                </a:solidFill>
              </a:rPr>
              <a:t>Nederst</a:t>
            </a:r>
            <a:r>
              <a:rPr lang="en-US" dirty="0">
                <a:solidFill>
                  <a:schemeClr val="tx1">
                    <a:lumMod val="75000"/>
                    <a:lumOff val="25000"/>
                  </a:schemeClr>
                </a:solidFill>
              </a:rPr>
              <a:t> </a:t>
            </a:r>
            <a:r>
              <a:rPr lang="en-US" dirty="0" err="1">
                <a:solidFill>
                  <a:schemeClr val="tx1">
                    <a:lumMod val="75000"/>
                    <a:lumOff val="25000"/>
                  </a:schemeClr>
                </a:solidFill>
              </a:rPr>
              <a:t>på</a:t>
            </a:r>
            <a:r>
              <a:rPr lang="en-US" dirty="0">
                <a:solidFill>
                  <a:schemeClr val="tx1">
                    <a:lumMod val="75000"/>
                    <a:lumOff val="25000"/>
                  </a:schemeClr>
                </a:solidFill>
              </a:rPr>
              <a:t> </a:t>
            </a:r>
            <a:r>
              <a:rPr lang="en-US" dirty="0" err="1">
                <a:solidFill>
                  <a:schemeClr val="tx1">
                    <a:lumMod val="75000"/>
                    <a:lumOff val="25000"/>
                  </a:schemeClr>
                </a:solidFill>
              </a:rPr>
              <a:t>menyen</a:t>
            </a:r>
            <a:r>
              <a:rPr lang="en-US" dirty="0">
                <a:solidFill>
                  <a:schemeClr val="tx1">
                    <a:lumMod val="75000"/>
                    <a:lumOff val="25000"/>
                  </a:schemeClr>
                </a:solidFill>
              </a:rPr>
              <a:t> </a:t>
            </a:r>
            <a:r>
              <a:rPr lang="en-US" dirty="0" err="1">
                <a:solidFill>
                  <a:schemeClr val="tx1">
                    <a:lumMod val="75000"/>
                    <a:lumOff val="25000"/>
                  </a:schemeClr>
                </a:solidFill>
              </a:rPr>
              <a:t>finner</a:t>
            </a:r>
            <a:r>
              <a:rPr lang="en-US" dirty="0">
                <a:solidFill>
                  <a:schemeClr val="tx1">
                    <a:lumMod val="75000"/>
                    <a:lumOff val="25000"/>
                  </a:schemeClr>
                </a:solidFill>
              </a:rPr>
              <a:t> du </a:t>
            </a:r>
            <a:r>
              <a:rPr lang="en-US" i="1" dirty="0" err="1">
                <a:solidFill>
                  <a:schemeClr val="accent5">
                    <a:lumMod val="75000"/>
                  </a:schemeClr>
                </a:solidFill>
              </a:rPr>
              <a:t>Avslutt</a:t>
            </a:r>
            <a:r>
              <a:rPr lang="en-US" dirty="0" err="1">
                <a:solidFill>
                  <a:schemeClr val="tx1">
                    <a:lumMod val="75000"/>
                    <a:lumOff val="25000"/>
                  </a:schemeClr>
                </a:solidFill>
              </a:rPr>
              <a:t>-knappen</a:t>
            </a:r>
            <a:r>
              <a:rPr lang="en-US" dirty="0">
                <a:solidFill>
                  <a:schemeClr val="tx1">
                    <a:lumMod val="75000"/>
                    <a:lumOff val="25000"/>
                  </a:schemeClr>
                </a:solidFill>
              </a:rPr>
              <a:t>. </a:t>
            </a:r>
            <a:r>
              <a:rPr lang="en-US" dirty="0" err="1">
                <a:solidFill>
                  <a:schemeClr val="tx1">
                    <a:lumMod val="75000"/>
                    <a:lumOff val="25000"/>
                  </a:schemeClr>
                </a:solidFill>
              </a:rPr>
              <a:t>Bruk</a:t>
            </a:r>
            <a:r>
              <a:rPr lang="en-US" dirty="0">
                <a:solidFill>
                  <a:schemeClr val="tx1">
                    <a:lumMod val="75000"/>
                    <a:lumOff val="25000"/>
                  </a:schemeClr>
                </a:solidFill>
              </a:rPr>
              <a:t> den </a:t>
            </a:r>
            <a:r>
              <a:rPr lang="en-US" dirty="0" err="1">
                <a:solidFill>
                  <a:schemeClr val="tx1">
                    <a:lumMod val="75000"/>
                    <a:lumOff val="25000"/>
                  </a:schemeClr>
                </a:solidFill>
              </a:rPr>
              <a:t>når</a:t>
            </a:r>
            <a:r>
              <a:rPr lang="en-US" dirty="0">
                <a:solidFill>
                  <a:schemeClr val="tx1">
                    <a:lumMod val="75000"/>
                    <a:lumOff val="25000"/>
                  </a:schemeClr>
                </a:solidFill>
              </a:rPr>
              <a:t> du </a:t>
            </a:r>
            <a:r>
              <a:rPr lang="en-US" dirty="0" err="1">
                <a:solidFill>
                  <a:schemeClr val="tx1">
                    <a:lumMod val="75000"/>
                    <a:lumOff val="25000"/>
                  </a:schemeClr>
                </a:solidFill>
              </a:rPr>
              <a:t>er</a:t>
            </a:r>
            <a:r>
              <a:rPr lang="en-US" dirty="0">
                <a:solidFill>
                  <a:schemeClr val="tx1">
                    <a:lumMod val="75000"/>
                    <a:lumOff val="25000"/>
                  </a:schemeClr>
                </a:solidFill>
              </a:rPr>
              <a:t> </a:t>
            </a:r>
            <a:r>
              <a:rPr lang="en-US" dirty="0" err="1">
                <a:solidFill>
                  <a:schemeClr val="tx1">
                    <a:lumMod val="75000"/>
                    <a:lumOff val="25000"/>
                  </a:schemeClr>
                </a:solidFill>
              </a:rPr>
              <a:t>ferdig</a:t>
            </a:r>
            <a:r>
              <a:rPr lang="en-US" dirty="0">
                <a:solidFill>
                  <a:schemeClr val="tx1">
                    <a:lumMod val="75000"/>
                    <a:lumOff val="25000"/>
                  </a:schemeClr>
                </a:solidFill>
              </a:rPr>
              <a:t> med </a:t>
            </a:r>
            <a:r>
              <a:rPr lang="en-US" dirty="0" err="1">
                <a:solidFill>
                  <a:schemeClr val="tx1">
                    <a:lumMod val="75000"/>
                    <a:lumOff val="25000"/>
                  </a:schemeClr>
                </a:solidFill>
              </a:rPr>
              <a:t>arbeidet</a:t>
            </a:r>
            <a:r>
              <a:rPr lang="en-US" dirty="0">
                <a:solidFill>
                  <a:schemeClr val="tx1">
                    <a:lumMod val="75000"/>
                    <a:lumOff val="25000"/>
                  </a:schemeClr>
                </a:solidFill>
              </a:rPr>
              <a:t> i </a:t>
            </a:r>
            <a:r>
              <a:rPr lang="en-US" dirty="0" err="1">
                <a:solidFill>
                  <a:schemeClr val="tx1">
                    <a:lumMod val="75000"/>
                    <a:lumOff val="25000"/>
                  </a:schemeClr>
                </a:solidFill>
              </a:rPr>
              <a:t>AdmDB</a:t>
            </a:r>
            <a:r>
              <a:rPr lang="en-US" dirty="0">
                <a:solidFill>
                  <a:schemeClr val="tx1">
                    <a:lumMod val="75000"/>
                    <a:lumOff val="25000"/>
                  </a:schemeClr>
                </a:solidFill>
              </a:rPr>
              <a:t>.</a:t>
            </a:r>
          </a:p>
        </p:txBody>
      </p:sp>
      <p:sp>
        <p:nvSpPr>
          <p:cNvPr id="3" name="Plassholder for bunntekst 2">
            <a:extLst>
              <a:ext uri="{FF2B5EF4-FFF2-40B4-BE49-F238E27FC236}">
                <a16:creationId xmlns:a16="http://schemas.microsoft.com/office/drawing/2014/main" id="{073F29E4-85F5-4DE6-8322-A40A7E65DCAD}"/>
              </a:ext>
            </a:extLst>
          </p:cNvPr>
          <p:cNvSpPr>
            <a:spLocks noGrp="1"/>
          </p:cNvSpPr>
          <p:nvPr>
            <p:ph type="ftr" sz="quarter" idx="11"/>
          </p:nvPr>
        </p:nvSpPr>
        <p:spPr/>
        <p:txBody>
          <a:bodyPr/>
          <a:lstStyle/>
          <a:p>
            <a:r>
              <a:rPr lang="en-US"/>
              <a:t>Begrenset distribusjon. Inneholder personopplysninger</a:t>
            </a:r>
            <a:endParaRPr lang="en-US" dirty="0"/>
          </a:p>
        </p:txBody>
      </p:sp>
      <p:sp>
        <p:nvSpPr>
          <p:cNvPr id="13" name="Action Button: Go Home 12">
            <a:hlinkClick r:id="rId2" action="ppaction://hlinksldjump" highlightClick="1"/>
            <a:extLst>
              <a:ext uri="{FF2B5EF4-FFF2-40B4-BE49-F238E27FC236}">
                <a16:creationId xmlns:a16="http://schemas.microsoft.com/office/drawing/2014/main" id="{04189FA9-EBEB-4D62-8DC3-71B0A9D0395F}"/>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7" name="Picture 6" descr="A screenshot of a social media post&#10;&#10;Description automatically generated">
            <a:extLst>
              <a:ext uri="{FF2B5EF4-FFF2-40B4-BE49-F238E27FC236}">
                <a16:creationId xmlns:a16="http://schemas.microsoft.com/office/drawing/2014/main" id="{A233713C-6ABE-4EFA-B49B-2FF73A44CB33}"/>
              </a:ext>
            </a:extLst>
          </p:cNvPr>
          <p:cNvPicPr>
            <a:picLocks noChangeAspect="1"/>
          </p:cNvPicPr>
          <p:nvPr/>
        </p:nvPicPr>
        <p:blipFill rotWithShape="1">
          <a:blip r:embed="rId3"/>
          <a:srcRect b="30462"/>
          <a:stretch/>
        </p:blipFill>
        <p:spPr>
          <a:xfrm>
            <a:off x="1525056" y="4600459"/>
            <a:ext cx="8457143" cy="1390766"/>
          </a:xfrm>
          <a:prstGeom prst="rect">
            <a:avLst/>
          </a:prstGeom>
        </p:spPr>
      </p:pic>
      <p:sp>
        <p:nvSpPr>
          <p:cNvPr id="15" name="Action Button: Go Forward or Next 14">
            <a:hlinkClick r:id="" action="ppaction://hlinkshowjump?jump=nextslide" highlightClick="1"/>
            <a:extLst>
              <a:ext uri="{FF2B5EF4-FFF2-40B4-BE49-F238E27FC236}">
                <a16:creationId xmlns:a16="http://schemas.microsoft.com/office/drawing/2014/main" id="{E64E7630-6E24-4355-8630-3FB891FC3393}"/>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6" name="Action Button: Go Back or Previous 15">
            <a:hlinkClick r:id="" action="ppaction://hlinkshowjump?jump=previousslide" highlightClick="1"/>
            <a:extLst>
              <a:ext uri="{FF2B5EF4-FFF2-40B4-BE49-F238E27FC236}">
                <a16:creationId xmlns:a16="http://schemas.microsoft.com/office/drawing/2014/main" id="{9ECECB9C-6B94-4B67-841B-A142B1A81670}"/>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pic>
        <p:nvPicPr>
          <p:cNvPr id="22" name="Picture 21" descr="A screenshot of a social media post&#10;&#10;Description automatically generated">
            <a:extLst>
              <a:ext uri="{FF2B5EF4-FFF2-40B4-BE49-F238E27FC236}">
                <a16:creationId xmlns:a16="http://schemas.microsoft.com/office/drawing/2014/main" id="{49956BD6-5B52-4512-BA91-0176C74ADD83}"/>
              </a:ext>
            </a:extLst>
          </p:cNvPr>
          <p:cNvPicPr>
            <a:picLocks noChangeAspect="1"/>
          </p:cNvPicPr>
          <p:nvPr/>
        </p:nvPicPr>
        <p:blipFill rotWithShape="1">
          <a:blip r:embed="rId4"/>
          <a:srcRect t="89885"/>
          <a:stretch/>
        </p:blipFill>
        <p:spPr>
          <a:xfrm>
            <a:off x="1534581" y="6199356"/>
            <a:ext cx="8447619" cy="522119"/>
          </a:xfrm>
          <a:prstGeom prst="rect">
            <a:avLst/>
          </a:prstGeom>
        </p:spPr>
      </p:pic>
      <p:cxnSp>
        <p:nvCxnSpPr>
          <p:cNvPr id="24" name="Rett pilkobling 19">
            <a:extLst>
              <a:ext uri="{FF2B5EF4-FFF2-40B4-BE49-F238E27FC236}">
                <a16:creationId xmlns:a16="http://schemas.microsoft.com/office/drawing/2014/main" id="{432F2CBB-1642-4C7F-9CBA-16E1C79A9C46}"/>
              </a:ext>
            </a:extLst>
          </p:cNvPr>
          <p:cNvCxnSpPr>
            <a:cxnSpLocks/>
          </p:cNvCxnSpPr>
          <p:nvPr/>
        </p:nvCxnSpPr>
        <p:spPr>
          <a:xfrm>
            <a:off x="3743235" y="4370454"/>
            <a:ext cx="1632765" cy="1985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Callout: Line 25">
            <a:extLst>
              <a:ext uri="{FF2B5EF4-FFF2-40B4-BE49-F238E27FC236}">
                <a16:creationId xmlns:a16="http://schemas.microsoft.com/office/drawing/2014/main" id="{CC121B68-4B18-4A73-A2CB-8C3C3B22E96D}"/>
              </a:ext>
            </a:extLst>
          </p:cNvPr>
          <p:cNvSpPr/>
          <p:nvPr/>
        </p:nvSpPr>
        <p:spPr>
          <a:xfrm>
            <a:off x="10236000" y="4155610"/>
            <a:ext cx="1620000" cy="1085226"/>
          </a:xfrm>
          <a:prstGeom prst="borderCallout1">
            <a:avLst>
              <a:gd name="adj1" fmla="val 54582"/>
              <a:gd name="adj2" fmla="val -7785"/>
              <a:gd name="adj3" fmla="val 96662"/>
              <a:gd name="adj4" fmla="val -52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 og her finner du denne håndboka! </a:t>
            </a:r>
          </a:p>
        </p:txBody>
      </p:sp>
      <p:cxnSp>
        <p:nvCxnSpPr>
          <p:cNvPr id="14" name="Rett pilkobling 19">
            <a:extLst>
              <a:ext uri="{FF2B5EF4-FFF2-40B4-BE49-F238E27FC236}">
                <a16:creationId xmlns:a16="http://schemas.microsoft.com/office/drawing/2014/main" id="{AFE584E6-4A0F-41BA-9B41-355A31E4FB03}"/>
              </a:ext>
            </a:extLst>
          </p:cNvPr>
          <p:cNvCxnSpPr>
            <a:cxnSpLocks/>
          </p:cNvCxnSpPr>
          <p:nvPr/>
        </p:nvCxnSpPr>
        <p:spPr>
          <a:xfrm>
            <a:off x="4967193" y="4054252"/>
            <a:ext cx="318807" cy="1186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Rett pilkobling 17">
            <a:extLst>
              <a:ext uri="{FF2B5EF4-FFF2-40B4-BE49-F238E27FC236}">
                <a16:creationId xmlns:a16="http://schemas.microsoft.com/office/drawing/2014/main" id="{21325A1D-9FC9-4C3F-ACDB-05B28E01EE1A}"/>
              </a:ext>
            </a:extLst>
          </p:cNvPr>
          <p:cNvCxnSpPr>
            <a:cxnSpLocks/>
          </p:cNvCxnSpPr>
          <p:nvPr/>
        </p:nvCxnSpPr>
        <p:spPr>
          <a:xfrm>
            <a:off x="2676000" y="3694252"/>
            <a:ext cx="0" cy="1546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6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childTnLst>
                          </p:cTn>
                        </p:par>
                        <p:par>
                          <p:cTn id="32" fill="hold">
                            <p:stCondLst>
                              <p:cond delay="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childTnLst>
                                </p:cTn>
                              </p:par>
                            </p:childTnLst>
                          </p:cTn>
                        </p:par>
                        <p:par>
                          <p:cTn id="40" fill="hold">
                            <p:stCondLst>
                              <p:cond delay="0"/>
                            </p:stCondLst>
                            <p:childTnLst>
                              <p:par>
                                <p:cTn id="41" presetID="22" presetClass="entr" presetSubtype="1"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right)">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3228E531-9D53-4665-9279-263B671314F1}"/>
              </a:ext>
            </a:extLst>
          </p:cNvPr>
          <p:cNvPicPr>
            <a:picLocks noChangeAspect="1"/>
          </p:cNvPicPr>
          <p:nvPr/>
        </p:nvPicPr>
        <p:blipFill>
          <a:blip r:embed="rId2"/>
          <a:stretch>
            <a:fillRect/>
          </a:stretch>
        </p:blipFill>
        <p:spPr>
          <a:xfrm>
            <a:off x="5916000" y="1292267"/>
            <a:ext cx="3857143" cy="2485714"/>
          </a:xfrm>
          <a:prstGeom prst="rect">
            <a:avLst/>
          </a:prstGeom>
        </p:spPr>
      </p:pic>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a:xfrm>
            <a:off x="677334" y="183426"/>
            <a:ext cx="10638666" cy="659400"/>
          </a:xfrm>
        </p:spPr>
        <p:txBody>
          <a:bodyPr anchor="ctr">
            <a:normAutofit fontScale="90000"/>
          </a:bodyPr>
          <a:lstStyle/>
          <a:p>
            <a:r>
              <a:rPr lang="nb-NO" dirty="0"/>
              <a:t>Parametre – Innlegging av programmerte dugnader</a:t>
            </a:r>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70</a:t>
            </a:fld>
            <a:endParaRPr lang="en-US"/>
          </a:p>
        </p:txBody>
      </p:sp>
      <p:sp>
        <p:nvSpPr>
          <p:cNvPr id="15" name="Bildeforklaring: bøyd linje 7">
            <a:extLst>
              <a:ext uri="{FF2B5EF4-FFF2-40B4-BE49-F238E27FC236}">
                <a16:creationId xmlns:a16="http://schemas.microsoft.com/office/drawing/2014/main" id="{39FA7DAA-150E-4CBC-A879-EBA16A689688}"/>
              </a:ext>
            </a:extLst>
          </p:cNvPr>
          <p:cNvSpPr/>
          <p:nvPr/>
        </p:nvSpPr>
        <p:spPr>
          <a:xfrm>
            <a:off x="677334" y="1089000"/>
            <a:ext cx="2718639" cy="686791"/>
          </a:xfrm>
          <a:prstGeom prst="borderCallout2">
            <a:avLst>
              <a:gd name="adj1" fmla="val 30534"/>
              <a:gd name="adj2" fmla="val 108303"/>
              <a:gd name="adj3" fmla="val 30533"/>
              <a:gd name="adj4" fmla="val 124288"/>
              <a:gd name="adj5" fmla="val 184345"/>
              <a:gd name="adj6" fmla="val 193698"/>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Velg</a:t>
            </a:r>
            <a:r>
              <a:rPr lang="en-US" sz="1200" dirty="0">
                <a:solidFill>
                  <a:schemeClr val="tx1"/>
                </a:solidFill>
              </a:rPr>
              <a:t> </a:t>
            </a:r>
            <a:r>
              <a:rPr lang="en-US" sz="1200" dirty="0" err="1">
                <a:solidFill>
                  <a:schemeClr val="tx1"/>
                </a:solidFill>
              </a:rPr>
              <a:t>Intervall</a:t>
            </a:r>
            <a:r>
              <a:rPr lang="en-US" sz="1200" dirty="0">
                <a:solidFill>
                  <a:schemeClr val="tx1"/>
                </a:solidFill>
              </a:rPr>
              <a:t> ( "</a:t>
            </a:r>
            <a:r>
              <a:rPr lang="en-US" sz="1200" dirty="0" err="1">
                <a:solidFill>
                  <a:schemeClr val="tx1"/>
                </a:solidFill>
              </a:rPr>
              <a:t>Hvor</a:t>
            </a:r>
            <a:r>
              <a:rPr lang="en-US" sz="1200" dirty="0">
                <a:solidFill>
                  <a:schemeClr val="tx1"/>
                </a:solidFill>
              </a:rPr>
              <a:t> </a:t>
            </a:r>
            <a:r>
              <a:rPr lang="en-US" sz="1200" dirty="0" err="1">
                <a:solidFill>
                  <a:schemeClr val="tx1"/>
                </a:solidFill>
              </a:rPr>
              <a:t>ofte</a:t>
            </a:r>
            <a:r>
              <a:rPr lang="en-US" sz="1200" dirty="0">
                <a:solidFill>
                  <a:schemeClr val="tx1"/>
                </a:solidFill>
              </a:rPr>
              <a:t>?")</a:t>
            </a:r>
          </a:p>
          <a:p>
            <a:pPr algn="r"/>
            <a:r>
              <a:rPr lang="en-US" sz="1200" dirty="0" err="1">
                <a:solidFill>
                  <a:schemeClr val="tx1"/>
                </a:solidFill>
              </a:rPr>
              <a:t>Forslag</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a:solidFill>
                  <a:schemeClr val="accent5">
                    <a:lumMod val="75000"/>
                  </a:schemeClr>
                </a:solidFill>
              </a:rPr>
              <a:t>Fra </a:t>
            </a:r>
            <a:r>
              <a:rPr lang="en-US" sz="1200" dirty="0" err="1">
                <a:solidFill>
                  <a:schemeClr val="accent5">
                    <a:lumMod val="75000"/>
                  </a:schemeClr>
                </a:solidFill>
              </a:rPr>
              <a:t>dato</a:t>
            </a:r>
            <a:r>
              <a:rPr lang="en-US" sz="1200" dirty="0">
                <a:solidFill>
                  <a:schemeClr val="accent5">
                    <a:lumMod val="75000"/>
                  </a:schemeClr>
                </a:solidFill>
              </a:rPr>
              <a:t> </a:t>
            </a:r>
            <a:r>
              <a:rPr lang="en-US" sz="1200" dirty="0" err="1">
                <a:solidFill>
                  <a:schemeClr val="tx1"/>
                </a:solidFill>
              </a:rPr>
              <a:t>og</a:t>
            </a:r>
            <a:r>
              <a:rPr lang="en-US" sz="1200" dirty="0">
                <a:solidFill>
                  <a:schemeClr val="tx1"/>
                </a:solidFill>
              </a:rPr>
              <a:t> </a:t>
            </a:r>
            <a:r>
              <a:rPr lang="en-US" sz="1200" dirty="0" err="1">
                <a:solidFill>
                  <a:schemeClr val="accent5">
                    <a:lumMod val="75000"/>
                  </a:schemeClr>
                </a:solidFill>
              </a:rPr>
              <a:t>Til</a:t>
            </a:r>
            <a:r>
              <a:rPr lang="en-US" sz="1200" dirty="0">
                <a:solidFill>
                  <a:schemeClr val="accent5">
                    <a:lumMod val="75000"/>
                  </a:schemeClr>
                </a:solidFill>
              </a:rPr>
              <a:t> </a:t>
            </a:r>
            <a:r>
              <a:rPr lang="en-US" sz="1200" dirty="0" err="1">
                <a:solidFill>
                  <a:schemeClr val="accent5">
                    <a:lumMod val="75000"/>
                  </a:schemeClr>
                </a:solidFill>
              </a:rPr>
              <a:t>dato</a:t>
            </a:r>
            <a:r>
              <a:rPr lang="en-US" sz="1200" dirty="0">
                <a:solidFill>
                  <a:schemeClr val="accent5">
                    <a:lumMod val="75000"/>
                  </a:schemeClr>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må</a:t>
            </a:r>
            <a:r>
              <a:rPr lang="en-US" sz="1200" dirty="0">
                <a:solidFill>
                  <a:schemeClr val="tx1"/>
                </a:solidFill>
              </a:rPr>
              <a:t> </a:t>
            </a:r>
            <a:r>
              <a:rPr lang="en-US" sz="1200" dirty="0" err="1">
                <a:solidFill>
                  <a:schemeClr val="tx1"/>
                </a:solidFill>
              </a:rPr>
              <a:t>rettes</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ønsket</a:t>
            </a:r>
            <a:r>
              <a:rPr lang="en-US" sz="1200" dirty="0">
                <a:solidFill>
                  <a:schemeClr val="tx1"/>
                </a:solidFill>
              </a:rPr>
              <a:t> </a:t>
            </a:r>
            <a:r>
              <a:rPr lang="en-US" sz="1200" dirty="0" err="1">
                <a:solidFill>
                  <a:schemeClr val="tx1"/>
                </a:solidFill>
              </a:rPr>
              <a:t>verdier</a:t>
            </a:r>
            <a:r>
              <a:rPr lang="en-US" sz="1200" dirty="0">
                <a:solidFill>
                  <a:schemeClr val="tx1"/>
                </a:solidFill>
              </a:rPr>
              <a:t>. </a:t>
            </a:r>
            <a:endParaRPr lang="nb-NO" sz="1200" dirty="0">
              <a:solidFill>
                <a:schemeClr val="tx1"/>
              </a:solidFill>
            </a:endParaRPr>
          </a:p>
        </p:txBody>
      </p:sp>
      <p:sp>
        <p:nvSpPr>
          <p:cNvPr id="3" name="Plassholder for bunntekst 2">
            <a:extLst>
              <a:ext uri="{FF2B5EF4-FFF2-40B4-BE49-F238E27FC236}">
                <a16:creationId xmlns:a16="http://schemas.microsoft.com/office/drawing/2014/main" id="{9B798563-7FEF-4CFE-A33C-21C1ADDB0FC7}"/>
              </a:ext>
            </a:extLst>
          </p:cNvPr>
          <p:cNvSpPr>
            <a:spLocks noGrp="1"/>
          </p:cNvSpPr>
          <p:nvPr>
            <p:ph type="ftr" sz="quarter" idx="11"/>
          </p:nvPr>
        </p:nvSpPr>
        <p:spPr/>
        <p:txBody>
          <a:bodyPr/>
          <a:lstStyle/>
          <a:p>
            <a:r>
              <a:rPr lang="en-US"/>
              <a:t>Begrenset distribusjon. Inneholder personopplysninger</a:t>
            </a:r>
            <a:endParaRPr lang="en-US" dirty="0"/>
          </a:p>
        </p:txBody>
      </p:sp>
      <p:sp>
        <p:nvSpPr>
          <p:cNvPr id="9" name="Action Button: Go Home 8">
            <a:hlinkClick r:id="rId3" action="ppaction://hlinksldjump" highlightClick="1"/>
            <a:extLst>
              <a:ext uri="{FF2B5EF4-FFF2-40B4-BE49-F238E27FC236}">
                <a16:creationId xmlns:a16="http://schemas.microsoft.com/office/drawing/2014/main" id="{1DD4D3DA-2EF2-46CA-B04C-FB4174EA274D}"/>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1" name="Action Button: Go Forward or Next 10">
            <a:hlinkClick r:id="" action="ppaction://hlinkshowjump?jump=nextslide" highlightClick="1"/>
            <a:extLst>
              <a:ext uri="{FF2B5EF4-FFF2-40B4-BE49-F238E27FC236}">
                <a16:creationId xmlns:a16="http://schemas.microsoft.com/office/drawing/2014/main" id="{C1839106-5ABE-4C53-921B-1EEBEF1F8AB0}"/>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Back or Previous 11">
            <a:hlinkClick r:id="" action="ppaction://hlinkshowjump?jump=previousslide" highlightClick="1"/>
            <a:extLst>
              <a:ext uri="{FF2B5EF4-FFF2-40B4-BE49-F238E27FC236}">
                <a16:creationId xmlns:a16="http://schemas.microsoft.com/office/drawing/2014/main" id="{A1F0711A-C36D-4D2B-B295-54338C2D209C}"/>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Bildeforklaring: bøyd linje 7">
            <a:extLst>
              <a:ext uri="{FF2B5EF4-FFF2-40B4-BE49-F238E27FC236}">
                <a16:creationId xmlns:a16="http://schemas.microsoft.com/office/drawing/2014/main" id="{CB506038-6808-4230-8BAA-94D21B16AA50}"/>
              </a:ext>
            </a:extLst>
          </p:cNvPr>
          <p:cNvSpPr/>
          <p:nvPr/>
        </p:nvSpPr>
        <p:spPr>
          <a:xfrm>
            <a:off x="677333" y="1949184"/>
            <a:ext cx="2718639" cy="939816"/>
          </a:xfrm>
          <a:prstGeom prst="borderCallout2">
            <a:avLst>
              <a:gd name="adj1" fmla="val 30534"/>
              <a:gd name="adj2" fmla="val 108303"/>
              <a:gd name="adj3" fmla="val 30533"/>
              <a:gd name="adj4" fmla="val 124288"/>
              <a:gd name="adj5" fmla="val 99743"/>
              <a:gd name="adj6" fmla="val 256230"/>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Forslag</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a:solidFill>
                  <a:schemeClr val="accent5">
                    <a:lumMod val="75000"/>
                  </a:schemeClr>
                </a:solidFill>
              </a:rPr>
              <a:t>Fra kl </a:t>
            </a:r>
            <a:r>
              <a:rPr lang="en-US" sz="1200" dirty="0" err="1">
                <a:solidFill>
                  <a:schemeClr val="tx1"/>
                </a:solidFill>
              </a:rPr>
              <a:t>og</a:t>
            </a:r>
            <a:r>
              <a:rPr lang="en-US" sz="1200" dirty="0">
                <a:solidFill>
                  <a:schemeClr val="tx1"/>
                </a:solidFill>
              </a:rPr>
              <a:t> </a:t>
            </a:r>
            <a:r>
              <a:rPr lang="en-US" sz="1200" dirty="0" err="1">
                <a:solidFill>
                  <a:schemeClr val="accent5">
                    <a:lumMod val="75000"/>
                  </a:schemeClr>
                </a:solidFill>
              </a:rPr>
              <a:t>Til</a:t>
            </a:r>
            <a:r>
              <a:rPr lang="en-US" sz="1200" dirty="0">
                <a:solidFill>
                  <a:schemeClr val="accent5">
                    <a:lumMod val="75000"/>
                  </a:schemeClr>
                </a:solidFill>
              </a:rPr>
              <a:t> kl</a:t>
            </a:r>
            <a:r>
              <a:rPr lang="en-US" sz="1200" dirty="0">
                <a:solidFill>
                  <a:schemeClr val="tx1"/>
                </a:solidFill>
              </a:rPr>
              <a:t>, </a:t>
            </a:r>
            <a:r>
              <a:rPr lang="en-US" sz="1200" dirty="0" err="1">
                <a:solidFill>
                  <a:schemeClr val="tx1"/>
                </a:solidFill>
              </a:rPr>
              <a:t>samt</a:t>
            </a:r>
            <a:r>
              <a:rPr lang="en-US" sz="1200" dirty="0">
                <a:solidFill>
                  <a:schemeClr val="tx1"/>
                </a:solidFill>
              </a:rPr>
              <a:t> </a:t>
            </a:r>
            <a:r>
              <a:rPr lang="en-US" sz="1200" dirty="0" err="1">
                <a:solidFill>
                  <a:schemeClr val="accent5">
                    <a:lumMod val="75000"/>
                  </a:schemeClr>
                </a:solidFill>
              </a:rPr>
              <a:t>Tittel</a:t>
            </a:r>
            <a:r>
              <a:rPr lang="en-US" sz="1200" dirty="0">
                <a:solidFill>
                  <a:schemeClr val="accent5">
                    <a:lumMod val="75000"/>
                  </a:schemeClr>
                </a:solidFill>
              </a:rPr>
              <a:t> </a:t>
            </a:r>
            <a:r>
              <a:rPr lang="en-US" sz="1200" dirty="0" err="1">
                <a:solidFill>
                  <a:schemeClr val="tx1"/>
                </a:solidFill>
              </a:rPr>
              <a:t>blir</a:t>
            </a:r>
            <a:r>
              <a:rPr lang="en-US" sz="1200" dirty="0">
                <a:solidFill>
                  <a:schemeClr val="tx1"/>
                </a:solidFill>
              </a:rPr>
              <a:t> </a:t>
            </a:r>
            <a:r>
              <a:rPr lang="en-US" sz="1200" dirty="0" err="1">
                <a:solidFill>
                  <a:schemeClr val="tx1"/>
                </a:solidFill>
              </a:rPr>
              <a:t>satt</a:t>
            </a:r>
            <a:r>
              <a:rPr lang="en-US" sz="1200" dirty="0">
                <a:solidFill>
                  <a:schemeClr val="tx1"/>
                </a:solidFill>
              </a:rPr>
              <a:t>, </a:t>
            </a:r>
            <a:r>
              <a:rPr lang="en-US" sz="1200" dirty="0" err="1">
                <a:solidFill>
                  <a:schemeClr val="tx1"/>
                </a:solidFill>
              </a:rPr>
              <a:t>og</a:t>
            </a:r>
            <a:r>
              <a:rPr lang="en-US" sz="1200" dirty="0">
                <a:solidFill>
                  <a:schemeClr val="tx1"/>
                </a:solidFill>
              </a:rPr>
              <a:t> </a:t>
            </a:r>
            <a:r>
              <a:rPr lang="en-US" sz="1200" dirty="0" err="1">
                <a:solidFill>
                  <a:schemeClr val="tx1"/>
                </a:solidFill>
              </a:rPr>
              <a:t>må</a:t>
            </a:r>
            <a:r>
              <a:rPr lang="en-US" sz="1200" dirty="0">
                <a:solidFill>
                  <a:schemeClr val="tx1"/>
                </a:solidFill>
              </a:rPr>
              <a:t> </a:t>
            </a:r>
            <a:r>
              <a:rPr lang="en-US" sz="1200" dirty="0" err="1">
                <a:solidFill>
                  <a:schemeClr val="tx1"/>
                </a:solidFill>
              </a:rPr>
              <a:t>rettes</a:t>
            </a:r>
            <a:r>
              <a:rPr lang="en-US" sz="1200" dirty="0">
                <a:solidFill>
                  <a:schemeClr val="tx1"/>
                </a:solidFill>
              </a:rPr>
              <a:t> </a:t>
            </a:r>
            <a:r>
              <a:rPr lang="en-US" sz="1200" dirty="0" err="1">
                <a:solidFill>
                  <a:schemeClr val="tx1"/>
                </a:solidFill>
              </a:rPr>
              <a:t>til</a:t>
            </a:r>
            <a:r>
              <a:rPr lang="en-US" sz="1200" dirty="0">
                <a:solidFill>
                  <a:schemeClr val="tx1"/>
                </a:solidFill>
              </a:rPr>
              <a:t> </a:t>
            </a:r>
            <a:r>
              <a:rPr lang="en-US" sz="1200" dirty="0" err="1">
                <a:solidFill>
                  <a:schemeClr val="tx1"/>
                </a:solidFill>
              </a:rPr>
              <a:t>ønsket</a:t>
            </a:r>
            <a:r>
              <a:rPr lang="en-US" sz="1200" dirty="0">
                <a:solidFill>
                  <a:schemeClr val="tx1"/>
                </a:solidFill>
              </a:rPr>
              <a:t> </a:t>
            </a:r>
            <a:r>
              <a:rPr lang="en-US" sz="1200" dirty="0" err="1">
                <a:solidFill>
                  <a:schemeClr val="tx1"/>
                </a:solidFill>
              </a:rPr>
              <a:t>verdier</a:t>
            </a:r>
            <a:r>
              <a:rPr lang="en-US" sz="1200" dirty="0">
                <a:solidFill>
                  <a:schemeClr val="tx1"/>
                </a:solidFill>
              </a:rPr>
              <a:t>.</a:t>
            </a:r>
          </a:p>
          <a:p>
            <a:pPr algn="r"/>
            <a:endParaRPr lang="en-US" sz="1200" dirty="0">
              <a:solidFill>
                <a:schemeClr val="tx1"/>
              </a:solidFill>
            </a:endParaRPr>
          </a:p>
          <a:p>
            <a:pPr algn="r"/>
            <a:r>
              <a:rPr lang="en-US" sz="1200" dirty="0">
                <a:solidFill>
                  <a:srgbClr val="FF0000"/>
                </a:solidFill>
              </a:rPr>
              <a:t>NB! </a:t>
            </a:r>
            <a:r>
              <a:rPr lang="en-US" sz="1200" dirty="0">
                <a:solidFill>
                  <a:schemeClr val="tx1"/>
                </a:solidFill>
              </a:rPr>
              <a:t>Pass </a:t>
            </a:r>
            <a:r>
              <a:rPr lang="en-US" sz="1200" dirty="0" err="1">
                <a:solidFill>
                  <a:schemeClr val="tx1"/>
                </a:solidFill>
              </a:rPr>
              <a:t>på</a:t>
            </a:r>
            <a:r>
              <a:rPr lang="en-US" sz="1200" dirty="0">
                <a:solidFill>
                  <a:schemeClr val="tx1"/>
                </a:solidFill>
              </a:rPr>
              <a:t> å </a:t>
            </a:r>
            <a:r>
              <a:rPr lang="en-US" sz="1200" dirty="0" err="1">
                <a:solidFill>
                  <a:schemeClr val="tx1"/>
                </a:solidFill>
              </a:rPr>
              <a:t>skille</a:t>
            </a:r>
            <a:r>
              <a:rPr lang="en-US" sz="1200" dirty="0">
                <a:solidFill>
                  <a:schemeClr val="tx1"/>
                </a:solidFill>
              </a:rPr>
              <a:t> timer </a:t>
            </a:r>
            <a:r>
              <a:rPr lang="en-US" sz="1200" dirty="0" err="1">
                <a:solidFill>
                  <a:schemeClr val="tx1"/>
                </a:solidFill>
              </a:rPr>
              <a:t>og</a:t>
            </a:r>
            <a:r>
              <a:rPr lang="en-US" sz="1200" dirty="0">
                <a:solidFill>
                  <a:schemeClr val="tx1"/>
                </a:solidFill>
              </a:rPr>
              <a:t> </a:t>
            </a:r>
            <a:r>
              <a:rPr lang="en-US" sz="1200" dirty="0" err="1">
                <a:solidFill>
                  <a:schemeClr val="tx1"/>
                </a:solidFill>
              </a:rPr>
              <a:t>minutter</a:t>
            </a:r>
            <a:r>
              <a:rPr lang="en-US" sz="1200" dirty="0">
                <a:solidFill>
                  <a:schemeClr val="tx1"/>
                </a:solidFill>
              </a:rPr>
              <a:t> i </a:t>
            </a:r>
            <a:r>
              <a:rPr lang="en-US" sz="1200" dirty="0" err="1">
                <a:solidFill>
                  <a:schemeClr val="tx1"/>
                </a:solidFill>
              </a:rPr>
              <a:t>klokkeslett</a:t>
            </a:r>
            <a:r>
              <a:rPr lang="en-US" sz="1200" dirty="0">
                <a:solidFill>
                  <a:schemeClr val="tx1"/>
                </a:solidFill>
              </a:rPr>
              <a:t> med </a:t>
            </a:r>
            <a:r>
              <a:rPr lang="en-US" sz="1200" dirty="0" err="1">
                <a:solidFill>
                  <a:schemeClr val="tx1"/>
                </a:solidFill>
              </a:rPr>
              <a:t>kolon-tegnet</a:t>
            </a:r>
            <a:r>
              <a:rPr lang="en-US" sz="1200" dirty="0">
                <a:solidFill>
                  <a:schemeClr val="tx1"/>
                </a:solidFill>
              </a:rPr>
              <a:t>! </a:t>
            </a:r>
            <a:endParaRPr lang="nb-NO" sz="1200" dirty="0">
              <a:solidFill>
                <a:schemeClr val="tx1"/>
              </a:solidFill>
            </a:endParaRPr>
          </a:p>
        </p:txBody>
      </p:sp>
      <p:sp>
        <p:nvSpPr>
          <p:cNvPr id="16" name="Bildeforklaring: bøyd linje 7">
            <a:extLst>
              <a:ext uri="{FF2B5EF4-FFF2-40B4-BE49-F238E27FC236}">
                <a16:creationId xmlns:a16="http://schemas.microsoft.com/office/drawing/2014/main" id="{2025EFCB-18EC-4E1E-971B-27E4F6C74CE0}"/>
              </a:ext>
            </a:extLst>
          </p:cNvPr>
          <p:cNvSpPr/>
          <p:nvPr/>
        </p:nvSpPr>
        <p:spPr>
          <a:xfrm>
            <a:off x="677333" y="3045892"/>
            <a:ext cx="2718639" cy="563108"/>
          </a:xfrm>
          <a:prstGeom prst="borderCallout2">
            <a:avLst>
              <a:gd name="adj1" fmla="val 30534"/>
              <a:gd name="adj2" fmla="val 108303"/>
              <a:gd name="adj3" fmla="val 30533"/>
              <a:gd name="adj4" fmla="val 124288"/>
              <a:gd name="adj5" fmla="val 78309"/>
              <a:gd name="adj6" fmla="val 238229"/>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Trykk</a:t>
            </a:r>
            <a:r>
              <a:rPr lang="en-US" sz="1200" dirty="0">
                <a:solidFill>
                  <a:schemeClr val="tx1"/>
                </a:solidFill>
              </a:rPr>
              <a:t> </a:t>
            </a:r>
            <a:r>
              <a:rPr lang="en-US" sz="1200" dirty="0" err="1">
                <a:solidFill>
                  <a:schemeClr val="accent5">
                    <a:lumMod val="75000"/>
                  </a:schemeClr>
                </a:solidFill>
              </a:rPr>
              <a:t>Generer</a:t>
            </a:r>
            <a:r>
              <a:rPr lang="en-US" sz="1200" dirty="0" err="1">
                <a:solidFill>
                  <a:schemeClr val="tx1"/>
                </a:solidFill>
              </a:rPr>
              <a:t>-knappen</a:t>
            </a:r>
            <a:r>
              <a:rPr lang="en-US" sz="1200" dirty="0">
                <a:solidFill>
                  <a:schemeClr val="tx1"/>
                </a:solidFill>
              </a:rPr>
              <a:t> for å </a:t>
            </a:r>
            <a:r>
              <a:rPr lang="en-US" sz="1200" dirty="0" err="1">
                <a:solidFill>
                  <a:schemeClr val="tx1"/>
                </a:solidFill>
              </a:rPr>
              <a:t>starte</a:t>
            </a:r>
            <a:r>
              <a:rPr lang="en-US" sz="1200" dirty="0">
                <a:solidFill>
                  <a:schemeClr val="tx1"/>
                </a:solidFill>
              </a:rPr>
              <a:t> </a:t>
            </a:r>
            <a:r>
              <a:rPr lang="en-US" sz="1200" dirty="0" err="1">
                <a:solidFill>
                  <a:schemeClr val="tx1"/>
                </a:solidFill>
              </a:rPr>
              <a:t>innlegging</a:t>
            </a:r>
            <a:r>
              <a:rPr lang="en-US" sz="1200" dirty="0">
                <a:solidFill>
                  <a:schemeClr val="tx1"/>
                </a:solidFill>
              </a:rPr>
              <a:t>.</a:t>
            </a:r>
          </a:p>
        </p:txBody>
      </p:sp>
      <p:sp>
        <p:nvSpPr>
          <p:cNvPr id="17" name="Bildeforklaring: bøyd linje 7">
            <a:extLst>
              <a:ext uri="{FF2B5EF4-FFF2-40B4-BE49-F238E27FC236}">
                <a16:creationId xmlns:a16="http://schemas.microsoft.com/office/drawing/2014/main" id="{4DC4AE57-26C3-4807-9FD4-567945CFAF1A}"/>
              </a:ext>
            </a:extLst>
          </p:cNvPr>
          <p:cNvSpPr/>
          <p:nvPr/>
        </p:nvSpPr>
        <p:spPr>
          <a:xfrm>
            <a:off x="677333" y="3777980"/>
            <a:ext cx="5058667" cy="1631019"/>
          </a:xfrm>
          <a:prstGeom prst="borderCallout2">
            <a:avLst>
              <a:gd name="adj1" fmla="val -5950"/>
              <a:gd name="adj2" fmla="val 136084"/>
              <a:gd name="adj3" fmla="val 30533"/>
              <a:gd name="adj4" fmla="val 124288"/>
              <a:gd name="adj5" fmla="val 46290"/>
              <a:gd name="adj6" fmla="val 104165"/>
            </a:avLst>
          </a:prstGeom>
          <a:solidFill>
            <a:schemeClr val="bg1">
              <a:lumMod val="85000"/>
            </a:schemeClr>
          </a:solid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err="1">
                <a:solidFill>
                  <a:schemeClr val="tx1"/>
                </a:solidFill>
              </a:rPr>
              <a:t>Når</a:t>
            </a:r>
            <a:r>
              <a:rPr lang="en-US" sz="1200" dirty="0">
                <a:solidFill>
                  <a:schemeClr val="tx1"/>
                </a:solidFill>
              </a:rPr>
              <a:t> du har </a:t>
            </a:r>
            <a:r>
              <a:rPr lang="en-US" sz="1200" dirty="0" err="1">
                <a:solidFill>
                  <a:schemeClr val="tx1"/>
                </a:solidFill>
              </a:rPr>
              <a:t>trykket</a:t>
            </a:r>
            <a:r>
              <a:rPr lang="en-US" sz="1200" dirty="0">
                <a:solidFill>
                  <a:schemeClr val="tx1"/>
                </a:solidFill>
              </a:rPr>
              <a:t> </a:t>
            </a:r>
            <a:r>
              <a:rPr lang="en-US" sz="1200" dirty="0" err="1">
                <a:solidFill>
                  <a:schemeClr val="accent5">
                    <a:lumMod val="75000"/>
                  </a:schemeClr>
                </a:solidFill>
              </a:rPr>
              <a:t>Generer</a:t>
            </a:r>
            <a:r>
              <a:rPr lang="en-US" sz="1200" dirty="0" err="1">
                <a:solidFill>
                  <a:schemeClr val="tx1"/>
                </a:solidFill>
              </a:rPr>
              <a:t>-knappen</a:t>
            </a:r>
            <a:r>
              <a:rPr lang="en-US" sz="1200" dirty="0">
                <a:solidFill>
                  <a:schemeClr val="tx1"/>
                </a:solidFill>
              </a:rPr>
              <a:t> for å </a:t>
            </a:r>
            <a:r>
              <a:rPr lang="en-US" sz="1200" dirty="0" err="1">
                <a:solidFill>
                  <a:schemeClr val="tx1"/>
                </a:solidFill>
              </a:rPr>
              <a:t>starte</a:t>
            </a:r>
            <a:r>
              <a:rPr lang="en-US" sz="1200" dirty="0">
                <a:solidFill>
                  <a:schemeClr val="tx1"/>
                </a:solidFill>
              </a:rPr>
              <a:t> </a:t>
            </a:r>
            <a:r>
              <a:rPr lang="en-US" sz="1200" dirty="0" err="1">
                <a:solidFill>
                  <a:schemeClr val="tx1"/>
                </a:solidFill>
              </a:rPr>
              <a:t>innlegging</a:t>
            </a:r>
            <a:r>
              <a:rPr lang="en-US" sz="1200" dirty="0">
                <a:solidFill>
                  <a:schemeClr val="tx1"/>
                </a:solidFill>
              </a:rPr>
              <a:t>, </a:t>
            </a:r>
            <a:r>
              <a:rPr lang="en-US" sz="1200" dirty="0" err="1">
                <a:solidFill>
                  <a:schemeClr val="tx1"/>
                </a:solidFill>
              </a:rPr>
              <a:t>får</a:t>
            </a:r>
            <a:r>
              <a:rPr lang="en-US" sz="1200" dirty="0">
                <a:solidFill>
                  <a:schemeClr val="tx1"/>
                </a:solidFill>
              </a:rPr>
              <a:t> du </a:t>
            </a:r>
            <a:r>
              <a:rPr lang="en-US" sz="1200" dirty="0" err="1">
                <a:solidFill>
                  <a:schemeClr val="tx1"/>
                </a:solidFill>
              </a:rPr>
              <a:t>først</a:t>
            </a:r>
            <a:r>
              <a:rPr lang="en-US" sz="1200" dirty="0">
                <a:solidFill>
                  <a:schemeClr val="tx1"/>
                </a:solidFill>
              </a:rPr>
              <a:t> </a:t>
            </a:r>
            <a:r>
              <a:rPr lang="en-US" sz="1200" dirty="0" err="1">
                <a:solidFill>
                  <a:schemeClr val="tx1"/>
                </a:solidFill>
              </a:rPr>
              <a:t>spørsmål</a:t>
            </a:r>
            <a:r>
              <a:rPr lang="en-US" sz="1200" dirty="0">
                <a:solidFill>
                  <a:schemeClr val="tx1"/>
                </a:solidFill>
              </a:rPr>
              <a:t> om </a:t>
            </a:r>
            <a:r>
              <a:rPr lang="en-US" sz="1200" dirty="0" err="1">
                <a:solidFill>
                  <a:schemeClr val="tx1"/>
                </a:solidFill>
              </a:rPr>
              <a:t>ukedagen</a:t>
            </a:r>
            <a:r>
              <a:rPr lang="en-US" sz="1200" dirty="0">
                <a:solidFill>
                  <a:schemeClr val="tx1"/>
                </a:solidFill>
              </a:rPr>
              <a:t> for den </a:t>
            </a:r>
            <a:r>
              <a:rPr lang="en-US" sz="1200" dirty="0" err="1">
                <a:solidFill>
                  <a:schemeClr val="tx1"/>
                </a:solidFill>
              </a:rPr>
              <a:t>den</a:t>
            </a:r>
            <a:r>
              <a:rPr lang="en-US" sz="1200" dirty="0">
                <a:solidFill>
                  <a:schemeClr val="tx1"/>
                </a:solidFill>
              </a:rPr>
              <a:t> </a:t>
            </a:r>
            <a:r>
              <a:rPr lang="en-US" sz="1200" dirty="0" err="1">
                <a:solidFill>
                  <a:schemeClr val="tx1"/>
                </a:solidFill>
              </a:rPr>
              <a:t>valgte</a:t>
            </a:r>
            <a:r>
              <a:rPr lang="en-US" sz="1200" dirty="0">
                <a:solidFill>
                  <a:schemeClr val="tx1"/>
                </a:solidFill>
              </a:rPr>
              <a:t> </a:t>
            </a:r>
            <a:r>
              <a:rPr lang="en-US" sz="1200" dirty="0">
                <a:solidFill>
                  <a:schemeClr val="accent5">
                    <a:lumMod val="75000"/>
                  </a:schemeClr>
                </a:solidFill>
              </a:rPr>
              <a:t>Fra </a:t>
            </a:r>
            <a:r>
              <a:rPr lang="en-US" sz="1200" dirty="0" err="1">
                <a:solidFill>
                  <a:schemeClr val="accent5">
                    <a:lumMod val="75000"/>
                  </a:schemeClr>
                </a:solidFill>
              </a:rPr>
              <a:t>dato</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riktig</a:t>
            </a:r>
            <a:r>
              <a:rPr lang="en-US" sz="1200" dirty="0">
                <a:solidFill>
                  <a:schemeClr val="tx1"/>
                </a:solidFill>
              </a:rPr>
              <a:t>.</a:t>
            </a:r>
          </a:p>
          <a:p>
            <a:pPr algn="r"/>
            <a:r>
              <a:rPr lang="en-US" sz="1200" dirty="0" err="1">
                <a:solidFill>
                  <a:schemeClr val="tx1"/>
                </a:solidFill>
              </a:rPr>
              <a:t>Hvis</a:t>
            </a:r>
            <a:r>
              <a:rPr lang="en-US" sz="1200" dirty="0">
                <a:solidFill>
                  <a:schemeClr val="tx1"/>
                </a:solidFill>
              </a:rPr>
              <a:t> du </a:t>
            </a:r>
            <a:r>
              <a:rPr lang="en-US" sz="1200" dirty="0" err="1">
                <a:solidFill>
                  <a:schemeClr val="tx1"/>
                </a:solidFill>
              </a:rPr>
              <a:t>svarer</a:t>
            </a:r>
            <a:r>
              <a:rPr lang="en-US" sz="1200" dirty="0">
                <a:solidFill>
                  <a:schemeClr val="tx1"/>
                </a:solidFill>
              </a:rPr>
              <a:t> ja </a:t>
            </a:r>
            <a:r>
              <a:rPr lang="en-US" sz="1200" dirty="0" err="1">
                <a:solidFill>
                  <a:schemeClr val="tx1"/>
                </a:solidFill>
              </a:rPr>
              <a:t>på</a:t>
            </a:r>
            <a:r>
              <a:rPr lang="en-US" sz="1200" dirty="0">
                <a:solidFill>
                  <a:schemeClr val="tx1"/>
                </a:solidFill>
              </a:rPr>
              <a:t> det, </a:t>
            </a:r>
            <a:r>
              <a:rPr lang="en-US" sz="1200" dirty="0" err="1">
                <a:solidFill>
                  <a:schemeClr val="tx1"/>
                </a:solidFill>
              </a:rPr>
              <a:t>fortsetter</a:t>
            </a:r>
            <a:r>
              <a:rPr lang="en-US" sz="1200" dirty="0">
                <a:solidFill>
                  <a:schemeClr val="tx1"/>
                </a:solidFill>
              </a:rPr>
              <a:t> </a:t>
            </a:r>
            <a:r>
              <a:rPr lang="en-US" sz="1200" dirty="0" err="1">
                <a:solidFill>
                  <a:schemeClr val="tx1"/>
                </a:solidFill>
              </a:rPr>
              <a:t>programmet</a:t>
            </a:r>
            <a:r>
              <a:rPr lang="en-US" sz="1200" dirty="0">
                <a:solidFill>
                  <a:schemeClr val="tx1"/>
                </a:solidFill>
              </a:rPr>
              <a:t>.</a:t>
            </a:r>
          </a:p>
          <a:p>
            <a:pPr algn="r"/>
            <a:r>
              <a:rPr lang="en-US" sz="1200" dirty="0">
                <a:solidFill>
                  <a:schemeClr val="tx1"/>
                </a:solidFill>
              </a:rPr>
              <a:t>Om </a:t>
            </a:r>
            <a:r>
              <a:rPr lang="en-US" sz="1200" dirty="0" err="1">
                <a:solidFill>
                  <a:schemeClr val="tx1"/>
                </a:solidFill>
              </a:rPr>
              <a:t>perioden</a:t>
            </a:r>
            <a:r>
              <a:rPr lang="en-US" sz="1200" dirty="0">
                <a:solidFill>
                  <a:schemeClr val="tx1"/>
                </a:solidFill>
              </a:rPr>
              <a:t> for </a:t>
            </a:r>
            <a:r>
              <a:rPr lang="en-US" sz="1200" dirty="0" err="1">
                <a:solidFill>
                  <a:schemeClr val="tx1"/>
                </a:solidFill>
              </a:rPr>
              <a:t>innlegging</a:t>
            </a:r>
            <a:r>
              <a:rPr lang="en-US" sz="1200" dirty="0">
                <a:solidFill>
                  <a:schemeClr val="tx1"/>
                </a:solidFill>
              </a:rPr>
              <a:t> </a:t>
            </a:r>
            <a:r>
              <a:rPr lang="en-US" sz="1200" dirty="0" err="1">
                <a:solidFill>
                  <a:schemeClr val="tx1"/>
                </a:solidFill>
              </a:rPr>
              <a:t>spenner</a:t>
            </a:r>
            <a:r>
              <a:rPr lang="en-US" sz="1200" dirty="0">
                <a:solidFill>
                  <a:schemeClr val="tx1"/>
                </a:solidFill>
              </a:rPr>
              <a:t> over </a:t>
            </a:r>
            <a:r>
              <a:rPr lang="en-US" sz="1200" dirty="0" err="1">
                <a:solidFill>
                  <a:schemeClr val="tx1"/>
                </a:solidFill>
              </a:rPr>
              <a:t>Juli</a:t>
            </a:r>
            <a:r>
              <a:rPr lang="en-US" sz="1200" dirty="0">
                <a:solidFill>
                  <a:schemeClr val="tx1"/>
                </a:solidFill>
              </a:rPr>
              <a:t> </a:t>
            </a:r>
            <a:r>
              <a:rPr lang="en-US" sz="1200" dirty="0" err="1">
                <a:solidFill>
                  <a:schemeClr val="tx1"/>
                </a:solidFill>
              </a:rPr>
              <a:t>måned</a:t>
            </a:r>
            <a:r>
              <a:rPr lang="en-US" sz="1200" dirty="0">
                <a:solidFill>
                  <a:schemeClr val="tx1"/>
                </a:solidFill>
              </a:rPr>
              <a:t>, </a:t>
            </a:r>
            <a:r>
              <a:rPr lang="en-US" sz="1200" dirty="0" err="1">
                <a:solidFill>
                  <a:schemeClr val="tx1"/>
                </a:solidFill>
              </a:rPr>
              <a:t>vil</a:t>
            </a:r>
            <a:r>
              <a:rPr lang="en-US" sz="1200" dirty="0">
                <a:solidFill>
                  <a:schemeClr val="tx1"/>
                </a:solidFill>
              </a:rPr>
              <a:t> du </a:t>
            </a:r>
            <a:r>
              <a:rPr lang="en-US" sz="1200" dirty="0" err="1">
                <a:solidFill>
                  <a:schemeClr val="tx1"/>
                </a:solidFill>
              </a:rPr>
              <a:t>få</a:t>
            </a:r>
            <a:r>
              <a:rPr lang="en-US" sz="1200" dirty="0">
                <a:solidFill>
                  <a:schemeClr val="tx1"/>
                </a:solidFill>
              </a:rPr>
              <a:t> </a:t>
            </a:r>
            <a:r>
              <a:rPr lang="en-US" sz="1200" dirty="0" err="1">
                <a:solidFill>
                  <a:schemeClr val="tx1"/>
                </a:solidFill>
              </a:rPr>
              <a:t>spørsmål</a:t>
            </a:r>
            <a:r>
              <a:rPr lang="en-US" sz="1200" dirty="0">
                <a:solidFill>
                  <a:schemeClr val="tx1"/>
                </a:solidFill>
              </a:rPr>
              <a:t> om det </a:t>
            </a:r>
            <a:r>
              <a:rPr lang="en-US" sz="1200" dirty="0" err="1">
                <a:solidFill>
                  <a:schemeClr val="tx1"/>
                </a:solidFill>
              </a:rPr>
              <a:t>er</a:t>
            </a:r>
            <a:r>
              <a:rPr lang="en-US" sz="1200" dirty="0">
                <a:solidFill>
                  <a:schemeClr val="tx1"/>
                </a:solidFill>
              </a:rPr>
              <a:t> </a:t>
            </a:r>
            <a:r>
              <a:rPr lang="en-US" sz="1200" dirty="0" err="1">
                <a:solidFill>
                  <a:schemeClr val="tx1"/>
                </a:solidFill>
              </a:rPr>
              <a:t>greitt</a:t>
            </a:r>
            <a:r>
              <a:rPr lang="en-US" sz="1200" dirty="0">
                <a:solidFill>
                  <a:schemeClr val="tx1"/>
                </a:solidFill>
              </a:rPr>
              <a:t> å </a:t>
            </a:r>
            <a:r>
              <a:rPr lang="en-US" sz="1200" dirty="0" err="1">
                <a:solidFill>
                  <a:schemeClr val="tx1"/>
                </a:solidFill>
              </a:rPr>
              <a:t>legge</a:t>
            </a:r>
            <a:r>
              <a:rPr lang="en-US" sz="1200" dirty="0">
                <a:solidFill>
                  <a:schemeClr val="tx1"/>
                </a:solidFill>
              </a:rPr>
              <a:t> inn </a:t>
            </a:r>
            <a:r>
              <a:rPr lang="en-US" sz="1200" dirty="0" err="1">
                <a:solidFill>
                  <a:schemeClr val="tx1"/>
                </a:solidFill>
              </a:rPr>
              <a:t>dugnader</a:t>
            </a:r>
            <a:r>
              <a:rPr lang="en-US" sz="1200" dirty="0">
                <a:solidFill>
                  <a:schemeClr val="tx1"/>
                </a:solidFill>
              </a:rPr>
              <a:t> i </a:t>
            </a:r>
            <a:r>
              <a:rPr lang="en-US" sz="1200" dirty="0" err="1">
                <a:solidFill>
                  <a:schemeClr val="tx1"/>
                </a:solidFill>
              </a:rPr>
              <a:t>denne</a:t>
            </a:r>
            <a:r>
              <a:rPr lang="en-US" sz="1200" dirty="0">
                <a:solidFill>
                  <a:schemeClr val="tx1"/>
                </a:solidFill>
              </a:rPr>
              <a:t> </a:t>
            </a:r>
            <a:r>
              <a:rPr lang="en-US" sz="1200" dirty="0" err="1">
                <a:solidFill>
                  <a:schemeClr val="tx1"/>
                </a:solidFill>
              </a:rPr>
              <a:t>måneden</a:t>
            </a:r>
            <a:r>
              <a:rPr lang="en-US" sz="1200" dirty="0">
                <a:solidFill>
                  <a:schemeClr val="tx1"/>
                </a:solidFill>
              </a:rPr>
              <a:t>, </a:t>
            </a:r>
            <a:r>
              <a:rPr lang="en-US" sz="1200" dirty="0" err="1">
                <a:solidFill>
                  <a:schemeClr val="tx1"/>
                </a:solidFill>
              </a:rPr>
              <a:t>eller</a:t>
            </a:r>
            <a:r>
              <a:rPr lang="en-US" sz="1200" dirty="0">
                <a:solidFill>
                  <a:schemeClr val="tx1"/>
                </a:solidFill>
              </a:rPr>
              <a:t> om du </a:t>
            </a:r>
            <a:r>
              <a:rPr lang="en-US" sz="1200" dirty="0" err="1">
                <a:solidFill>
                  <a:schemeClr val="tx1"/>
                </a:solidFill>
              </a:rPr>
              <a:t>vil</a:t>
            </a:r>
            <a:r>
              <a:rPr lang="en-US" sz="1200" dirty="0">
                <a:solidFill>
                  <a:schemeClr val="tx1"/>
                </a:solidFill>
              </a:rPr>
              <a:t> dele </a:t>
            </a:r>
            <a:r>
              <a:rPr lang="en-US" sz="1200" dirty="0" err="1">
                <a:solidFill>
                  <a:schemeClr val="tx1"/>
                </a:solidFill>
              </a:rPr>
              <a:t>opp</a:t>
            </a:r>
            <a:r>
              <a:rPr lang="en-US" sz="1200" dirty="0">
                <a:solidFill>
                  <a:schemeClr val="tx1"/>
                </a:solidFill>
              </a:rPr>
              <a:t> </a:t>
            </a:r>
            <a:r>
              <a:rPr lang="en-US" sz="1200" dirty="0" err="1">
                <a:solidFill>
                  <a:schemeClr val="tx1"/>
                </a:solidFill>
              </a:rPr>
              <a:t>innleggingen</a:t>
            </a:r>
            <a:r>
              <a:rPr lang="en-US" sz="1200" dirty="0">
                <a:solidFill>
                  <a:schemeClr val="tx1"/>
                </a:solidFill>
              </a:rPr>
              <a:t>. </a:t>
            </a:r>
            <a:r>
              <a:rPr lang="en-US" sz="1200" dirty="0" err="1">
                <a:solidFill>
                  <a:schemeClr val="tx1"/>
                </a:solidFill>
              </a:rPr>
              <a:t>Hvis</a:t>
            </a:r>
            <a:r>
              <a:rPr lang="en-US" sz="1200" dirty="0">
                <a:solidFill>
                  <a:schemeClr val="tx1"/>
                </a:solidFill>
              </a:rPr>
              <a:t> du </a:t>
            </a:r>
            <a:r>
              <a:rPr lang="en-US" sz="1200" dirty="0" err="1">
                <a:solidFill>
                  <a:schemeClr val="tx1"/>
                </a:solidFill>
              </a:rPr>
              <a:t>svarer</a:t>
            </a:r>
            <a:r>
              <a:rPr lang="en-US" sz="1200" dirty="0">
                <a:solidFill>
                  <a:schemeClr val="tx1"/>
                </a:solidFill>
              </a:rPr>
              <a:t> ja </a:t>
            </a:r>
            <a:r>
              <a:rPr lang="en-US" sz="1200" dirty="0" err="1">
                <a:solidFill>
                  <a:schemeClr val="tx1"/>
                </a:solidFill>
              </a:rPr>
              <a:t>på</a:t>
            </a:r>
            <a:r>
              <a:rPr lang="en-US" sz="1200" dirty="0">
                <a:solidFill>
                  <a:schemeClr val="tx1"/>
                </a:solidFill>
              </a:rPr>
              <a:t> det, </a:t>
            </a:r>
            <a:r>
              <a:rPr lang="en-US" sz="1200" dirty="0" err="1">
                <a:solidFill>
                  <a:schemeClr val="tx1"/>
                </a:solidFill>
              </a:rPr>
              <a:t>fortsetter</a:t>
            </a:r>
            <a:r>
              <a:rPr lang="en-US" sz="1200" dirty="0">
                <a:solidFill>
                  <a:schemeClr val="tx1"/>
                </a:solidFill>
              </a:rPr>
              <a:t> </a:t>
            </a:r>
            <a:r>
              <a:rPr lang="en-US" sz="1200" dirty="0" err="1">
                <a:solidFill>
                  <a:schemeClr val="tx1"/>
                </a:solidFill>
              </a:rPr>
              <a:t>programmet</a:t>
            </a:r>
            <a:r>
              <a:rPr lang="en-US" sz="1200" dirty="0">
                <a:solidFill>
                  <a:schemeClr val="tx1"/>
                </a:solidFill>
              </a:rPr>
              <a:t>.</a:t>
            </a:r>
          </a:p>
          <a:p>
            <a:pPr algn="r"/>
            <a:r>
              <a:rPr lang="en-US" sz="1200" dirty="0" err="1">
                <a:solidFill>
                  <a:schemeClr val="tx1"/>
                </a:solidFill>
              </a:rPr>
              <a:t>Når</a:t>
            </a:r>
            <a:r>
              <a:rPr lang="en-US" sz="1200" dirty="0">
                <a:solidFill>
                  <a:schemeClr val="tx1"/>
                </a:solidFill>
              </a:rPr>
              <a:t> </a:t>
            </a:r>
            <a:r>
              <a:rPr lang="en-US" sz="1200" dirty="0" err="1">
                <a:solidFill>
                  <a:schemeClr val="tx1"/>
                </a:solidFill>
              </a:rPr>
              <a:t>innleggingene</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gjort</a:t>
            </a:r>
            <a:r>
              <a:rPr lang="en-US" sz="1200" dirty="0">
                <a:solidFill>
                  <a:schemeClr val="tx1"/>
                </a:solidFill>
              </a:rPr>
              <a:t>, </a:t>
            </a:r>
            <a:r>
              <a:rPr lang="en-US" sz="1200" dirty="0" err="1">
                <a:solidFill>
                  <a:schemeClr val="tx1"/>
                </a:solidFill>
              </a:rPr>
              <a:t>får</a:t>
            </a:r>
            <a:r>
              <a:rPr lang="en-US" sz="1200" dirty="0">
                <a:solidFill>
                  <a:schemeClr val="tx1"/>
                </a:solidFill>
              </a:rPr>
              <a:t> du </a:t>
            </a:r>
            <a:r>
              <a:rPr lang="en-US" sz="1200" dirty="0" err="1">
                <a:solidFill>
                  <a:schemeClr val="tx1"/>
                </a:solidFill>
              </a:rPr>
              <a:t>en</a:t>
            </a:r>
            <a:r>
              <a:rPr lang="en-US" sz="1200" dirty="0">
                <a:solidFill>
                  <a:schemeClr val="tx1"/>
                </a:solidFill>
              </a:rPr>
              <a:t> "</a:t>
            </a:r>
            <a:r>
              <a:rPr lang="en-US" sz="1200" dirty="0" err="1">
                <a:solidFill>
                  <a:schemeClr val="tx1"/>
                </a:solidFill>
              </a:rPr>
              <a:t>kvittering</a:t>
            </a:r>
            <a:r>
              <a:rPr lang="en-US" sz="1200" dirty="0">
                <a:solidFill>
                  <a:schemeClr val="tx1"/>
                </a:solidFill>
              </a:rPr>
              <a:t>" i form av </a:t>
            </a:r>
            <a:r>
              <a:rPr lang="en-US" sz="1200" dirty="0" err="1">
                <a:solidFill>
                  <a:schemeClr val="tx1"/>
                </a:solidFill>
              </a:rPr>
              <a:t>hvor</a:t>
            </a:r>
            <a:r>
              <a:rPr lang="en-US" sz="1200" dirty="0">
                <a:solidFill>
                  <a:schemeClr val="tx1"/>
                </a:solidFill>
              </a:rPr>
              <a:t> mange </a:t>
            </a:r>
            <a:r>
              <a:rPr lang="en-US" sz="1200" dirty="0" err="1">
                <a:solidFill>
                  <a:schemeClr val="tx1"/>
                </a:solidFill>
              </a:rPr>
              <a:t>aktiviteter</a:t>
            </a:r>
            <a:r>
              <a:rPr lang="en-US" sz="1200" dirty="0">
                <a:solidFill>
                  <a:schemeClr val="tx1"/>
                </a:solidFill>
              </a:rPr>
              <a:t> </a:t>
            </a:r>
            <a:r>
              <a:rPr lang="en-US" sz="1200" dirty="0" err="1">
                <a:solidFill>
                  <a:schemeClr val="tx1"/>
                </a:solidFill>
              </a:rPr>
              <a:t>som</a:t>
            </a:r>
            <a:r>
              <a:rPr lang="en-US" sz="1200" dirty="0">
                <a:solidFill>
                  <a:schemeClr val="tx1"/>
                </a:solidFill>
              </a:rPr>
              <a:t> </a:t>
            </a:r>
            <a:r>
              <a:rPr lang="en-US" sz="1200" dirty="0" err="1">
                <a:solidFill>
                  <a:schemeClr val="tx1"/>
                </a:solidFill>
              </a:rPr>
              <a:t>er</a:t>
            </a:r>
            <a:r>
              <a:rPr lang="en-US" sz="1200" dirty="0">
                <a:solidFill>
                  <a:schemeClr val="tx1"/>
                </a:solidFill>
              </a:rPr>
              <a:t> </a:t>
            </a:r>
            <a:r>
              <a:rPr lang="en-US" sz="1200" dirty="0" err="1">
                <a:solidFill>
                  <a:schemeClr val="tx1"/>
                </a:solidFill>
              </a:rPr>
              <a:t>lagt</a:t>
            </a:r>
            <a:r>
              <a:rPr lang="en-US" sz="1200" dirty="0">
                <a:solidFill>
                  <a:schemeClr val="tx1"/>
                </a:solidFill>
              </a:rPr>
              <a:t> inn. </a:t>
            </a:r>
          </a:p>
          <a:p>
            <a:pPr algn="r"/>
            <a:endParaRPr lang="en-US" sz="1200" dirty="0">
              <a:solidFill>
                <a:schemeClr val="tx1"/>
              </a:solidFill>
            </a:endParaRPr>
          </a:p>
        </p:txBody>
      </p:sp>
    </p:spTree>
    <p:extLst>
      <p:ext uri="{BB962C8B-B14F-4D97-AF65-F5344CB8AC3E}">
        <p14:creationId xmlns:p14="http://schemas.microsoft.com/office/powerpoint/2010/main" val="197233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B63-A9D2-4C96-89A7-6DABBC8AA84C}"/>
              </a:ext>
            </a:extLst>
          </p:cNvPr>
          <p:cNvSpPr>
            <a:spLocks noGrp="1"/>
          </p:cNvSpPr>
          <p:nvPr>
            <p:ph type="title"/>
          </p:nvPr>
        </p:nvSpPr>
        <p:spPr/>
        <p:txBody>
          <a:bodyPr/>
          <a:lstStyle/>
          <a:p>
            <a:r>
              <a:rPr lang="nb-NO" dirty="0"/>
              <a:t>Medlemmer og andre personer i AdmDB</a:t>
            </a:r>
          </a:p>
        </p:txBody>
      </p:sp>
      <p:sp>
        <p:nvSpPr>
          <p:cNvPr id="3" name="Content Placeholder 2">
            <a:extLst>
              <a:ext uri="{FF2B5EF4-FFF2-40B4-BE49-F238E27FC236}">
                <a16:creationId xmlns:a16="http://schemas.microsoft.com/office/drawing/2014/main" id="{B2D23B56-6814-481A-9BF3-8111837DE5EB}"/>
              </a:ext>
            </a:extLst>
          </p:cNvPr>
          <p:cNvSpPr>
            <a:spLocks noGrp="1"/>
          </p:cNvSpPr>
          <p:nvPr>
            <p:ph idx="1"/>
          </p:nvPr>
        </p:nvSpPr>
        <p:spPr>
          <a:xfrm>
            <a:off x="677334" y="1449001"/>
            <a:ext cx="8596668" cy="4592362"/>
          </a:xfrm>
        </p:spPr>
        <p:txBody>
          <a:bodyPr>
            <a:normAutofit fontScale="70000" lnSpcReduction="20000"/>
          </a:bodyPr>
          <a:lstStyle/>
          <a:p>
            <a:pPr marL="0" indent="0">
              <a:buNone/>
            </a:pPr>
            <a:r>
              <a:rPr lang="nb-NO" dirty="0">
                <a:solidFill>
                  <a:schemeClr val="tx1"/>
                </a:solidFill>
              </a:rPr>
              <a:t>Den første "Grunnpilaren" i AdmDB er Personer. Følgende kategorisering finnes i AdmDB:</a:t>
            </a:r>
          </a:p>
          <a:p>
            <a:r>
              <a:rPr lang="nb-NO" b="1" dirty="0">
                <a:solidFill>
                  <a:schemeClr val="accent1">
                    <a:lumMod val="50000"/>
                  </a:schemeClr>
                </a:solidFill>
              </a:rPr>
              <a:t>Person</a:t>
            </a:r>
            <a:r>
              <a:rPr lang="nb-NO" dirty="0">
                <a:solidFill>
                  <a:schemeClr val="tx1"/>
                </a:solidFill>
              </a:rPr>
              <a:t>. Alle typer personer i AdmDB, også ikke medlemmer.</a:t>
            </a:r>
          </a:p>
          <a:p>
            <a:r>
              <a:rPr lang="nb-NO" b="1" dirty="0">
                <a:solidFill>
                  <a:schemeClr val="accent1">
                    <a:lumMod val="50000"/>
                  </a:schemeClr>
                </a:solidFill>
              </a:rPr>
              <a:t>Medlem</a:t>
            </a:r>
            <a:r>
              <a:rPr lang="nb-NO" dirty="0">
                <a:solidFill>
                  <a:schemeClr val="tx1"/>
                </a:solidFill>
              </a:rPr>
              <a:t>. Personer som er innmeldt i og betaler kontingent til Fartøylaget. </a:t>
            </a:r>
          </a:p>
          <a:p>
            <a:pPr lvl="1"/>
            <a:r>
              <a:rPr lang="nb-NO" b="1" dirty="0">
                <a:solidFill>
                  <a:schemeClr val="accent1">
                    <a:lumMod val="50000"/>
                  </a:schemeClr>
                </a:solidFill>
              </a:rPr>
              <a:t>Aktive medlem</a:t>
            </a:r>
            <a:r>
              <a:rPr lang="nb-NO" dirty="0">
                <a:solidFill>
                  <a:schemeClr val="tx1"/>
                </a:solidFill>
              </a:rPr>
              <a:t>. </a:t>
            </a:r>
            <a:r>
              <a:rPr lang="nb-NO" i="1" dirty="0">
                <a:solidFill>
                  <a:schemeClr val="tx1"/>
                </a:solidFill>
              </a:rPr>
              <a:t>Medlemmer</a:t>
            </a:r>
            <a:r>
              <a:rPr lang="nb-NO" dirty="0">
                <a:solidFill>
                  <a:schemeClr val="tx1"/>
                </a:solidFill>
              </a:rPr>
              <a:t> som ønsker å delta aktivt, dvs. ønsker å delta på arrangementer, dugnader, seilaser, åpent skip og eller andre arrangementer.</a:t>
            </a:r>
          </a:p>
          <a:p>
            <a:pPr lvl="1"/>
            <a:r>
              <a:rPr lang="nb-NO" b="1" dirty="0">
                <a:solidFill>
                  <a:schemeClr val="accent1">
                    <a:lumMod val="50000"/>
                  </a:schemeClr>
                </a:solidFill>
              </a:rPr>
              <a:t>Støttemedlem. </a:t>
            </a:r>
            <a:r>
              <a:rPr lang="nb-NO" i="1" dirty="0"/>
              <a:t>Medlemmer</a:t>
            </a:r>
            <a:r>
              <a:rPr lang="nb-NO" dirty="0"/>
              <a:t> som ikke ønsker å være </a:t>
            </a:r>
            <a:r>
              <a:rPr lang="nb-NO" i="1" dirty="0"/>
              <a:t>aktive medlemmer </a:t>
            </a:r>
            <a:r>
              <a:rPr lang="nb-NO" dirty="0"/>
              <a:t>og som kun ønsker å støtte fartøylaget økonomisk gjennom sin kontingent.</a:t>
            </a:r>
            <a:endParaRPr lang="nb-NO" dirty="0">
              <a:solidFill>
                <a:schemeClr val="tx1"/>
              </a:solidFill>
            </a:endParaRPr>
          </a:p>
          <a:p>
            <a:pPr lvl="1"/>
            <a:r>
              <a:rPr lang="nb-NO" b="1" dirty="0">
                <a:solidFill>
                  <a:schemeClr val="accent1">
                    <a:lumMod val="50000"/>
                  </a:schemeClr>
                </a:solidFill>
              </a:rPr>
              <a:t>Seilende medlem</a:t>
            </a:r>
            <a:r>
              <a:rPr lang="nb-NO" dirty="0">
                <a:solidFill>
                  <a:schemeClr val="tx1"/>
                </a:solidFill>
              </a:rPr>
              <a:t>. </a:t>
            </a:r>
            <a:r>
              <a:rPr lang="nb-NO" i="1" dirty="0">
                <a:solidFill>
                  <a:schemeClr val="tx1"/>
                </a:solidFill>
              </a:rPr>
              <a:t>Aktive medlemmer </a:t>
            </a:r>
            <a:r>
              <a:rPr lang="nb-NO" dirty="0">
                <a:solidFill>
                  <a:schemeClr val="tx1"/>
                </a:solidFill>
              </a:rPr>
              <a:t>som ønsker å kvalifisere seg til, og å delta på tokt/seilaser.</a:t>
            </a:r>
          </a:p>
          <a:p>
            <a:r>
              <a:rPr lang="nb-NO" b="1" dirty="0">
                <a:solidFill>
                  <a:schemeClr val="accent1">
                    <a:lumMod val="50000"/>
                  </a:schemeClr>
                </a:solidFill>
              </a:rPr>
              <a:t>Eksternt besetningsmedlem</a:t>
            </a:r>
            <a:r>
              <a:rPr lang="nb-NO" dirty="0">
                <a:solidFill>
                  <a:schemeClr val="tx1"/>
                </a:solidFill>
              </a:rPr>
              <a:t>. Personer som ikke er medlemmer, men som deltar på spesifikt tokt/seilas som besetningsmedlem.</a:t>
            </a:r>
          </a:p>
          <a:p>
            <a:r>
              <a:rPr lang="nb-NO" b="1" dirty="0">
                <a:solidFill>
                  <a:schemeClr val="accent1">
                    <a:lumMod val="50000"/>
                  </a:schemeClr>
                </a:solidFill>
              </a:rPr>
              <a:t>Medfarende/Gjest</a:t>
            </a:r>
            <a:r>
              <a:rPr lang="nb-NO" b="1" dirty="0">
                <a:solidFill>
                  <a:schemeClr val="tx1"/>
                </a:solidFill>
              </a:rPr>
              <a:t>. </a:t>
            </a:r>
            <a:r>
              <a:rPr lang="nb-NO" dirty="0">
                <a:solidFill>
                  <a:schemeClr val="tx1"/>
                </a:solidFill>
              </a:rPr>
              <a:t>Personer som er del av selskaper, gjester av besertningsmedlemmer, eller som er passajererer. </a:t>
            </a:r>
            <a:r>
              <a:rPr lang="nb-NO" sz="1400" dirty="0">
                <a:solidFill>
                  <a:srgbClr val="FF0000"/>
                </a:solidFill>
              </a:rPr>
              <a:t>(Medfarende registreres for seg, og ikke som Personer!)</a:t>
            </a:r>
          </a:p>
          <a:p>
            <a:r>
              <a:rPr lang="nb-NO" dirty="0">
                <a:solidFill>
                  <a:schemeClr val="tx1"/>
                </a:solidFill>
              </a:rPr>
              <a:t>Alle person-relaterte data nås gjennom fanen "Medlemsadministrasjon".</a:t>
            </a:r>
          </a:p>
          <a:p>
            <a:endParaRPr lang="nb-NO" dirty="0">
              <a:solidFill>
                <a:schemeClr val="tx1"/>
              </a:solidFill>
            </a:endParaRPr>
          </a:p>
          <a:p>
            <a:endParaRPr lang="nb-NO" dirty="0"/>
          </a:p>
        </p:txBody>
      </p:sp>
      <p:sp>
        <p:nvSpPr>
          <p:cNvPr id="4" name="Slide Number Placeholder 3">
            <a:extLst>
              <a:ext uri="{FF2B5EF4-FFF2-40B4-BE49-F238E27FC236}">
                <a16:creationId xmlns:a16="http://schemas.microsoft.com/office/drawing/2014/main" id="{A2505B8B-3C2C-49D8-91CA-B58A80625674}"/>
              </a:ext>
            </a:extLst>
          </p:cNvPr>
          <p:cNvSpPr>
            <a:spLocks noGrp="1"/>
          </p:cNvSpPr>
          <p:nvPr>
            <p:ph type="sldNum" sz="quarter" idx="12"/>
          </p:nvPr>
        </p:nvSpPr>
        <p:spPr/>
        <p:txBody>
          <a:bodyPr/>
          <a:lstStyle/>
          <a:p>
            <a:fld id="{519954A3-9DFD-4C44-94BA-B95130A3BA1C}" type="slidenum">
              <a:rPr lang="en-US" smtClean="0"/>
              <a:t>8</a:t>
            </a:fld>
            <a:endParaRPr lang="en-US" dirty="0"/>
          </a:p>
        </p:txBody>
      </p:sp>
      <p:sp>
        <p:nvSpPr>
          <p:cNvPr id="5" name="Plassholder for bunntekst 4">
            <a:extLst>
              <a:ext uri="{FF2B5EF4-FFF2-40B4-BE49-F238E27FC236}">
                <a16:creationId xmlns:a16="http://schemas.microsoft.com/office/drawing/2014/main" id="{9AC293E9-A289-494A-9463-5E7355619398}"/>
              </a:ext>
            </a:extLst>
          </p:cNvPr>
          <p:cNvSpPr>
            <a:spLocks noGrp="1"/>
          </p:cNvSpPr>
          <p:nvPr>
            <p:ph type="ftr" sz="quarter" idx="11"/>
          </p:nvPr>
        </p:nvSpPr>
        <p:spPr/>
        <p:txBody>
          <a:bodyPr/>
          <a:lstStyle/>
          <a:p>
            <a:r>
              <a:rPr lang="en-US"/>
              <a:t>Begrenset distribusjon. Inneholder personopplysninger</a:t>
            </a:r>
            <a:endParaRPr lang="en-US" dirty="0"/>
          </a:p>
        </p:txBody>
      </p:sp>
      <p:sp>
        <p:nvSpPr>
          <p:cNvPr id="6" name="Action Button: Go Home 5">
            <a:hlinkClick r:id="rId2" action="ppaction://hlinksldjump" highlightClick="1"/>
            <a:extLst>
              <a:ext uri="{FF2B5EF4-FFF2-40B4-BE49-F238E27FC236}">
                <a16:creationId xmlns:a16="http://schemas.microsoft.com/office/drawing/2014/main" id="{B0BE1C6D-E6F9-4984-8DA4-9DBBECB4B66C}"/>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7" name="Action Button: Go Forward or Next 6">
            <a:hlinkClick r:id="" action="ppaction://hlinkshowjump?jump=nextslide" highlightClick="1"/>
            <a:extLst>
              <a:ext uri="{FF2B5EF4-FFF2-40B4-BE49-F238E27FC236}">
                <a16:creationId xmlns:a16="http://schemas.microsoft.com/office/drawing/2014/main" id="{E892E755-C9C6-4EE9-96AC-1D26F5A9AE4F}"/>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8" name="Action Button: Go Back or Previous 7">
            <a:hlinkClick r:id="" action="ppaction://hlinkshowjump?jump=previousslide" highlightClick="1"/>
            <a:extLst>
              <a:ext uri="{FF2B5EF4-FFF2-40B4-BE49-F238E27FC236}">
                <a16:creationId xmlns:a16="http://schemas.microsoft.com/office/drawing/2014/main" id="{BB46AE1E-2131-43CA-A698-F54267422CFE}"/>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5872658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100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screenshot of a social media post&#10;&#10;Description automatically generated">
            <a:extLst>
              <a:ext uri="{FF2B5EF4-FFF2-40B4-BE49-F238E27FC236}">
                <a16:creationId xmlns:a16="http://schemas.microsoft.com/office/drawing/2014/main" id="{3655FCAF-110D-4AEE-9818-7D38744BC4C7}"/>
              </a:ext>
            </a:extLst>
          </p:cNvPr>
          <p:cNvPicPr>
            <a:picLocks noChangeAspect="1"/>
          </p:cNvPicPr>
          <p:nvPr/>
        </p:nvPicPr>
        <p:blipFill>
          <a:blip r:embed="rId2"/>
          <a:stretch>
            <a:fillRect/>
          </a:stretch>
        </p:blipFill>
        <p:spPr>
          <a:xfrm>
            <a:off x="5881232" y="1930732"/>
            <a:ext cx="5986870" cy="3658268"/>
          </a:xfrm>
          <a:prstGeom prst="rect">
            <a:avLst/>
          </a:prstGeom>
        </p:spPr>
      </p:pic>
      <p:sp>
        <p:nvSpPr>
          <p:cNvPr id="2" name="Title 1">
            <a:extLst>
              <a:ext uri="{FF2B5EF4-FFF2-40B4-BE49-F238E27FC236}">
                <a16:creationId xmlns:a16="http://schemas.microsoft.com/office/drawing/2014/main" id="{DB76902E-0DFE-492E-AF55-EE8FA5190994}"/>
              </a:ext>
            </a:extLst>
          </p:cNvPr>
          <p:cNvSpPr>
            <a:spLocks noGrp="1"/>
          </p:cNvSpPr>
          <p:nvPr>
            <p:ph type="title"/>
          </p:nvPr>
        </p:nvSpPr>
        <p:spPr/>
        <p:txBody>
          <a:bodyPr anchor="t">
            <a:normAutofit/>
          </a:bodyPr>
          <a:lstStyle/>
          <a:p>
            <a:r>
              <a:rPr lang="nb-NO" dirty="0"/>
              <a:t>Hovedmeny – Medlemsadministrasjon (1)</a:t>
            </a:r>
          </a:p>
        </p:txBody>
      </p:sp>
      <p:sp>
        <p:nvSpPr>
          <p:cNvPr id="11" name="Content Placeholder 10"/>
          <p:cNvSpPr>
            <a:spLocks noGrp="1"/>
          </p:cNvSpPr>
          <p:nvPr>
            <p:ph idx="1"/>
          </p:nvPr>
        </p:nvSpPr>
        <p:spPr>
          <a:xfrm>
            <a:off x="677334" y="1269000"/>
            <a:ext cx="5238666" cy="5223875"/>
          </a:xfrm>
        </p:spPr>
        <p:txBody>
          <a:bodyPr>
            <a:normAutofit fontScale="92500" lnSpcReduction="10000"/>
          </a:bodyPr>
          <a:lstStyle/>
          <a:p>
            <a:pPr marL="0" indent="0">
              <a:buNone/>
            </a:pPr>
            <a:r>
              <a:rPr lang="en-US" dirty="0"/>
              <a:t>Her </a:t>
            </a:r>
            <a:r>
              <a:rPr lang="en-US" dirty="0" err="1"/>
              <a:t>finner</a:t>
            </a:r>
            <a:r>
              <a:rPr lang="en-US" dirty="0"/>
              <a:t> du:</a:t>
            </a:r>
          </a:p>
          <a:p>
            <a:r>
              <a:rPr lang="en-US" dirty="0" err="1"/>
              <a:t>Alle</a:t>
            </a:r>
            <a:r>
              <a:rPr lang="en-US" dirty="0"/>
              <a:t> </a:t>
            </a:r>
            <a:r>
              <a:rPr lang="en-US" dirty="0" err="1"/>
              <a:t>medlemmer</a:t>
            </a:r>
            <a:r>
              <a:rPr lang="en-US" dirty="0"/>
              <a:t>, </a:t>
            </a:r>
            <a:r>
              <a:rPr lang="en-US" dirty="0" err="1"/>
              <a:t>eksterne</a:t>
            </a:r>
            <a:r>
              <a:rPr lang="en-US" dirty="0"/>
              <a:t> </a:t>
            </a:r>
            <a:r>
              <a:rPr lang="en-US" dirty="0" err="1"/>
              <a:t>besetningsmedlemmer</a:t>
            </a:r>
            <a:r>
              <a:rPr lang="en-US" dirty="0"/>
              <a:t> </a:t>
            </a:r>
            <a:r>
              <a:rPr lang="en-US" sz="1500" dirty="0"/>
              <a:t>(</a:t>
            </a:r>
            <a:r>
              <a:rPr lang="en-US" sz="1500" dirty="0" err="1"/>
              <a:t>ikke-medlemmer</a:t>
            </a:r>
            <a:r>
              <a:rPr lang="en-US" sz="1500" dirty="0"/>
              <a:t>)</a:t>
            </a:r>
            <a:r>
              <a:rPr lang="en-US" dirty="0"/>
              <a:t>, </a:t>
            </a:r>
            <a:r>
              <a:rPr lang="en-US" dirty="0" err="1"/>
              <a:t>og</a:t>
            </a:r>
            <a:r>
              <a:rPr lang="en-US" dirty="0"/>
              <a:t> </a:t>
            </a:r>
            <a:r>
              <a:rPr lang="en-US" dirty="0" err="1"/>
              <a:t>andre</a:t>
            </a:r>
            <a:r>
              <a:rPr lang="en-US" dirty="0"/>
              <a:t> </a:t>
            </a:r>
            <a:r>
              <a:rPr lang="en-US" dirty="0" err="1"/>
              <a:t>personer</a:t>
            </a:r>
            <a:r>
              <a:rPr lang="en-US" dirty="0"/>
              <a:t> </a:t>
            </a:r>
            <a:r>
              <a:rPr lang="en-US" dirty="0" err="1"/>
              <a:t>registreres</a:t>
            </a:r>
            <a:r>
              <a:rPr lang="en-US" dirty="0"/>
              <a:t> </a:t>
            </a:r>
            <a:r>
              <a:rPr lang="en-US" dirty="0" err="1"/>
              <a:t>og</a:t>
            </a:r>
            <a:r>
              <a:rPr lang="en-US" dirty="0"/>
              <a:t> </a:t>
            </a:r>
            <a:r>
              <a:rPr lang="en-US" dirty="0" err="1"/>
              <a:t>gjenfinnes</a:t>
            </a:r>
            <a:r>
              <a:rPr lang="en-US" dirty="0"/>
              <a:t> her. </a:t>
            </a:r>
          </a:p>
          <a:p>
            <a:r>
              <a:rPr lang="en-US" dirty="0" err="1"/>
              <a:t>Det</a:t>
            </a:r>
            <a:r>
              <a:rPr lang="en-US" dirty="0"/>
              <a:t> </a:t>
            </a:r>
            <a:r>
              <a:rPr lang="en-US" dirty="0" err="1"/>
              <a:t>er</a:t>
            </a:r>
            <a:r>
              <a:rPr lang="en-US" dirty="0"/>
              <a:t> </a:t>
            </a:r>
            <a:r>
              <a:rPr lang="en-US" dirty="0" err="1"/>
              <a:t>kun</a:t>
            </a:r>
            <a:r>
              <a:rPr lang="en-US" dirty="0"/>
              <a:t> </a:t>
            </a:r>
            <a:r>
              <a:rPr lang="en-US" dirty="0" err="1"/>
              <a:t>funksjoner</a:t>
            </a:r>
            <a:r>
              <a:rPr lang="en-US" dirty="0"/>
              <a:t> </a:t>
            </a:r>
            <a:r>
              <a:rPr lang="en-US" dirty="0" err="1"/>
              <a:t>som</a:t>
            </a:r>
            <a:r>
              <a:rPr lang="en-US" dirty="0"/>
              <a:t> </a:t>
            </a:r>
            <a:r>
              <a:rPr lang="en-US" dirty="0" err="1"/>
              <a:t>har</a:t>
            </a:r>
            <a:r>
              <a:rPr lang="en-US" dirty="0"/>
              <a:t> med </a:t>
            </a:r>
            <a:r>
              <a:rPr lang="en-US" dirty="0" err="1"/>
              <a:t>opplysninger</a:t>
            </a:r>
            <a:r>
              <a:rPr lang="en-US" dirty="0"/>
              <a:t> om </a:t>
            </a:r>
            <a:r>
              <a:rPr lang="en-US" dirty="0" err="1"/>
              <a:t>personene</a:t>
            </a:r>
            <a:r>
              <a:rPr lang="en-US" dirty="0"/>
              <a:t> </a:t>
            </a:r>
            <a:r>
              <a:rPr lang="en-US" dirty="0" err="1"/>
              <a:t>som</a:t>
            </a:r>
            <a:r>
              <a:rPr lang="en-US" dirty="0"/>
              <a:t> </a:t>
            </a:r>
            <a:r>
              <a:rPr lang="en-US" dirty="0" err="1"/>
              <a:t>gjøres</a:t>
            </a:r>
            <a:r>
              <a:rPr lang="en-US" dirty="0"/>
              <a:t> </a:t>
            </a:r>
            <a:r>
              <a:rPr lang="en-US" dirty="0" err="1"/>
              <a:t>tilgjengelig</a:t>
            </a:r>
            <a:r>
              <a:rPr lang="en-US" dirty="0"/>
              <a:t>. </a:t>
            </a:r>
            <a:r>
              <a:rPr lang="en-US" dirty="0" err="1"/>
              <a:t>Dette</a:t>
            </a:r>
            <a:r>
              <a:rPr lang="en-US" dirty="0"/>
              <a:t> </a:t>
            </a:r>
            <a:r>
              <a:rPr lang="en-US" dirty="0" err="1"/>
              <a:t>er</a:t>
            </a:r>
            <a:r>
              <a:rPr lang="en-US" dirty="0"/>
              <a:t> </a:t>
            </a:r>
            <a:r>
              <a:rPr lang="en-US" dirty="0" err="1"/>
              <a:t>opplysninger</a:t>
            </a:r>
            <a:r>
              <a:rPr lang="en-US" dirty="0"/>
              <a:t> </a:t>
            </a:r>
            <a:r>
              <a:rPr lang="en-US" dirty="0" err="1"/>
              <a:t>som</a:t>
            </a:r>
            <a:r>
              <a:rPr lang="en-US" dirty="0"/>
              <a:t> </a:t>
            </a:r>
            <a:r>
              <a:rPr lang="en-US" dirty="0" err="1"/>
              <a:t>dekker</a:t>
            </a:r>
            <a:r>
              <a:rPr lang="en-US" dirty="0"/>
              <a:t>:</a:t>
            </a:r>
          </a:p>
          <a:p>
            <a:pPr lvl="1"/>
            <a:r>
              <a:rPr lang="en-US" dirty="0" err="1"/>
              <a:t>Kontaktinformasjon</a:t>
            </a:r>
            <a:endParaRPr lang="en-US" dirty="0"/>
          </a:p>
          <a:p>
            <a:pPr lvl="1"/>
            <a:r>
              <a:rPr lang="en-US" dirty="0" err="1"/>
              <a:t>Kompetanse</a:t>
            </a:r>
            <a:endParaRPr lang="en-US" dirty="0"/>
          </a:p>
          <a:p>
            <a:pPr lvl="1"/>
            <a:r>
              <a:rPr lang="en-US" dirty="0" err="1"/>
              <a:t>Ønsker</a:t>
            </a:r>
            <a:r>
              <a:rPr lang="en-US" dirty="0"/>
              <a:t> </a:t>
            </a:r>
            <a:r>
              <a:rPr lang="en-US" dirty="0" err="1"/>
              <a:t>ifm</a:t>
            </a:r>
            <a:r>
              <a:rPr lang="en-US" dirty="0"/>
              <a:t>. </a:t>
            </a:r>
            <a:r>
              <a:rPr lang="en-US" dirty="0" err="1"/>
              <a:t>medlemsskapet</a:t>
            </a:r>
            <a:endParaRPr lang="en-US" dirty="0"/>
          </a:p>
          <a:p>
            <a:pPr lvl="1"/>
            <a:r>
              <a:rPr lang="en-US" dirty="0" err="1"/>
              <a:t>Deltagelses</a:t>
            </a:r>
            <a:r>
              <a:rPr lang="en-US" dirty="0"/>
              <a:t> </a:t>
            </a:r>
            <a:r>
              <a:rPr lang="en-US" dirty="0" err="1"/>
              <a:t>historie</a:t>
            </a:r>
            <a:endParaRPr lang="en-US" dirty="0"/>
          </a:p>
          <a:p>
            <a:pPr lvl="1"/>
            <a:r>
              <a:rPr lang="en-US" dirty="0" err="1"/>
              <a:t>Mottatte</a:t>
            </a:r>
            <a:r>
              <a:rPr lang="en-US" dirty="0"/>
              <a:t> </a:t>
            </a:r>
            <a:r>
              <a:rPr lang="en-US" dirty="0" err="1"/>
              <a:t>medlemskort</a:t>
            </a:r>
            <a:r>
              <a:rPr lang="en-US" dirty="0"/>
              <a:t> </a:t>
            </a:r>
            <a:r>
              <a:rPr lang="en-US" dirty="0" err="1"/>
              <a:t>og</a:t>
            </a:r>
            <a:r>
              <a:rPr lang="en-US" dirty="0"/>
              <a:t> </a:t>
            </a:r>
            <a:r>
              <a:rPr lang="en-US" dirty="0" err="1"/>
              <a:t>parkeringsoblater</a:t>
            </a:r>
            <a:r>
              <a:rPr lang="en-US" dirty="0"/>
              <a:t>, </a:t>
            </a:r>
            <a:r>
              <a:rPr lang="en-US" dirty="0" err="1"/>
              <a:t>samt</a:t>
            </a:r>
            <a:r>
              <a:rPr lang="en-US" dirty="0"/>
              <a:t> </a:t>
            </a:r>
            <a:r>
              <a:rPr lang="en-US" dirty="0" err="1"/>
              <a:t>hovednøkkel</a:t>
            </a:r>
            <a:r>
              <a:rPr lang="en-US" dirty="0"/>
              <a:t>.</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300D0903-1DF8-4D30-ADFC-B7C0830ACE74}"/>
              </a:ext>
            </a:extLst>
          </p:cNvPr>
          <p:cNvSpPr>
            <a:spLocks noGrp="1"/>
          </p:cNvSpPr>
          <p:nvPr>
            <p:ph type="sldNum" sz="quarter" idx="12"/>
          </p:nvPr>
        </p:nvSpPr>
        <p:spPr/>
        <p:txBody>
          <a:bodyPr>
            <a:normAutofit/>
          </a:bodyPr>
          <a:lstStyle/>
          <a:p>
            <a:pPr>
              <a:spcAft>
                <a:spcPts val="600"/>
              </a:spcAft>
            </a:pPr>
            <a:fld id="{519954A3-9DFD-4C44-94BA-B95130A3BA1C}" type="slidenum">
              <a:rPr lang="en-US" smtClean="0"/>
              <a:pPr>
                <a:spcAft>
                  <a:spcPts val="600"/>
                </a:spcAft>
              </a:pPr>
              <a:t>9</a:t>
            </a:fld>
            <a:endParaRPr lang="en-US"/>
          </a:p>
        </p:txBody>
      </p:sp>
      <p:sp>
        <p:nvSpPr>
          <p:cNvPr id="3" name="Plassholder for bunntekst 2">
            <a:extLst>
              <a:ext uri="{FF2B5EF4-FFF2-40B4-BE49-F238E27FC236}">
                <a16:creationId xmlns:a16="http://schemas.microsoft.com/office/drawing/2014/main" id="{E3418305-6B95-4A4F-80C3-80AB1C206FF5}"/>
              </a:ext>
            </a:extLst>
          </p:cNvPr>
          <p:cNvSpPr>
            <a:spLocks noGrp="1"/>
          </p:cNvSpPr>
          <p:nvPr>
            <p:ph type="ftr" sz="quarter" idx="11"/>
          </p:nvPr>
        </p:nvSpPr>
        <p:spPr/>
        <p:txBody>
          <a:bodyPr/>
          <a:lstStyle/>
          <a:p>
            <a:r>
              <a:rPr lang="en-US"/>
              <a:t>Begrenset distribusjon. Inneholder personopplysninger</a:t>
            </a:r>
            <a:endParaRPr lang="en-US" dirty="0"/>
          </a:p>
        </p:txBody>
      </p:sp>
      <p:cxnSp>
        <p:nvCxnSpPr>
          <p:cNvPr id="9" name="Straight Arrow Connector 8">
            <a:extLst>
              <a:ext uri="{FF2B5EF4-FFF2-40B4-BE49-F238E27FC236}">
                <a16:creationId xmlns:a16="http://schemas.microsoft.com/office/drawing/2014/main" id="{23F2E5C6-E826-4A06-8C9A-336E4D7EED3C}"/>
              </a:ext>
            </a:extLst>
          </p:cNvPr>
          <p:cNvCxnSpPr>
            <a:cxnSpLocks/>
          </p:cNvCxnSpPr>
          <p:nvPr/>
        </p:nvCxnSpPr>
        <p:spPr>
          <a:xfrm>
            <a:off x="2496000" y="1989000"/>
            <a:ext cx="3530331" cy="815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0244B-2DBD-490A-AC42-612FBFEC2755}"/>
              </a:ext>
            </a:extLst>
          </p:cNvPr>
          <p:cNvCxnSpPr>
            <a:cxnSpLocks/>
          </p:cNvCxnSpPr>
          <p:nvPr/>
        </p:nvCxnSpPr>
        <p:spPr>
          <a:xfrm>
            <a:off x="2573876" y="2292028"/>
            <a:ext cx="3452455" cy="1232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201765-64FF-4B8F-B397-7D359AD76311}"/>
              </a:ext>
            </a:extLst>
          </p:cNvPr>
          <p:cNvCxnSpPr>
            <a:cxnSpLocks/>
          </p:cNvCxnSpPr>
          <p:nvPr/>
        </p:nvCxnSpPr>
        <p:spPr>
          <a:xfrm>
            <a:off x="2340249" y="2709000"/>
            <a:ext cx="3686082" cy="144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Action Button: Go Home 9">
            <a:hlinkClick r:id="rId3" action="ppaction://hlinksldjump" highlightClick="1"/>
            <a:extLst>
              <a:ext uri="{FF2B5EF4-FFF2-40B4-BE49-F238E27FC236}">
                <a16:creationId xmlns:a16="http://schemas.microsoft.com/office/drawing/2014/main" id="{28575CC2-5887-4CFA-AD5C-D65331F416DC}"/>
              </a:ext>
            </a:extLst>
          </p:cNvPr>
          <p:cNvSpPr/>
          <p:nvPr/>
        </p:nvSpPr>
        <p:spPr>
          <a:xfrm>
            <a:off x="11592051" y="6605139"/>
            <a:ext cx="234000" cy="233694"/>
          </a:xfrm>
          <a:prstGeom prst="actionButtonHo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2" name="Action Button: Go Forward or Next 11">
            <a:hlinkClick r:id="" action="ppaction://hlinkshowjump?jump=nextslide" highlightClick="1"/>
            <a:extLst>
              <a:ext uri="{FF2B5EF4-FFF2-40B4-BE49-F238E27FC236}">
                <a16:creationId xmlns:a16="http://schemas.microsoft.com/office/drawing/2014/main" id="{7960CC4D-BE80-4C28-B3DE-40608AA1F1BE}"/>
              </a:ext>
            </a:extLst>
          </p:cNvPr>
          <p:cNvSpPr/>
          <p:nvPr/>
        </p:nvSpPr>
        <p:spPr>
          <a:xfrm>
            <a:off x="11868102" y="6605139"/>
            <a:ext cx="234000" cy="233694"/>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
        <p:nvSpPr>
          <p:cNvPr id="14" name="Action Button: Go Back or Previous 13">
            <a:hlinkClick r:id="" action="ppaction://hlinkshowjump?jump=previousslide" highlightClick="1"/>
            <a:extLst>
              <a:ext uri="{FF2B5EF4-FFF2-40B4-BE49-F238E27FC236}">
                <a16:creationId xmlns:a16="http://schemas.microsoft.com/office/drawing/2014/main" id="{D35D9F51-AAA3-468E-B041-7FB0BDCAD519}"/>
              </a:ext>
            </a:extLst>
          </p:cNvPr>
          <p:cNvSpPr/>
          <p:nvPr/>
        </p:nvSpPr>
        <p:spPr>
          <a:xfrm>
            <a:off x="11316000" y="6605139"/>
            <a:ext cx="234000" cy="233694"/>
          </a:xfrm>
          <a:prstGeom prst="actionButtonBackPrevio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867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1500"/>
                            </p:stCondLst>
                            <p:childTnLst>
                              <p:par>
                                <p:cTn id="12" presetID="22" presetClass="entr" presetSubtype="8" fill="hold" nodeType="afterEffect">
                                  <p:stCondLst>
                                    <p:cond delay="100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3000"/>
                            </p:stCondLst>
                            <p:childTnLst>
                              <p:par>
                                <p:cTn id="16" presetID="22" presetClass="entr" presetSubtype="8" fill="hold" nodeType="afterEffect">
                                  <p:stCondLst>
                                    <p:cond delay="100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17067</TotalTime>
  <Words>7398</Words>
  <Application>Microsoft Office PowerPoint</Application>
  <PresentationFormat>Widescreen</PresentationFormat>
  <Paragraphs>620</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Calibri Light</vt:lpstr>
      <vt:lpstr>Office Theme</vt:lpstr>
      <vt:lpstr>Brukerhåndbok</vt:lpstr>
      <vt:lpstr>Innholdet av denne brukerhåndboken</vt:lpstr>
      <vt:lpstr>Grunnleggende om databasen</vt:lpstr>
      <vt:lpstr>Denne brukerhåndboken</vt:lpstr>
      <vt:lpstr>Åpning av databasen</vt:lpstr>
      <vt:lpstr>Innlogging</vt:lpstr>
      <vt:lpstr>Grunnleggende om menysystemet </vt:lpstr>
      <vt:lpstr>Medlemmer og andre personer i AdmDB</vt:lpstr>
      <vt:lpstr>Hovedmeny – Medlemsadministrasjon (1)</vt:lpstr>
      <vt:lpstr>Hovedmeny – Medlemsadministrasjon (2)</vt:lpstr>
      <vt:lpstr>Medlemsopplysninger</vt:lpstr>
      <vt:lpstr>Innlegging av ny person i AdmDB</vt:lpstr>
      <vt:lpstr>Innlegging av nytt medlem – Adresse/telefon</vt:lpstr>
      <vt:lpstr>Innlegging av nytt medlem – Navn, adresse/telefon</vt:lpstr>
      <vt:lpstr>Innlegging nytt medlem – Kontroll av duplikat</vt:lpstr>
      <vt:lpstr>Innlegging av nytt medlem - Fartøylagsinfo</vt:lpstr>
      <vt:lpstr>Ytterligere medlemsdetaljer – Pårørende</vt:lpstr>
      <vt:lpstr>Ytterligere medlemsdetaljer - Fartøylagsinfo</vt:lpstr>
      <vt:lpstr>Ytterligere medlemsdetaljer - Fartøysinfo</vt:lpstr>
      <vt:lpstr>Medlemsopplysninger – Deltagelse og Felles knapper</vt:lpstr>
      <vt:lpstr>Innlegging av nytt eksternt besetningsmedlem (ikke medlem)</vt:lpstr>
      <vt:lpstr>Innlegging av ny person – ikke medlem</vt:lpstr>
      <vt:lpstr>Medlemsopplysninger – Kvalifikasjoner og effekter</vt:lpstr>
      <vt:lpstr>Medlemsopplysninger - Kvalifikasjonsliste</vt:lpstr>
      <vt:lpstr>Endringer av personopplysninger - fremhenting</vt:lpstr>
      <vt:lpstr>Endringer av medlemsopplysninger - fremhenting</vt:lpstr>
      <vt:lpstr>Endringer av medlemsopplysninger – Kvalifikasjoner (1)</vt:lpstr>
      <vt:lpstr>Endringer av medlemsopplysninger – Kvalifikasjoner (2)</vt:lpstr>
      <vt:lpstr>Endringer av medlemsopplysninger</vt:lpstr>
      <vt:lpstr>Medlemmers ID-kort</vt:lpstr>
      <vt:lpstr>Parkeringsoblater</vt:lpstr>
      <vt:lpstr>Utlånte nøkler</vt:lpstr>
      <vt:lpstr>Effekter for utlån til medlemmene</vt:lpstr>
      <vt:lpstr>Oversikt over medlemmenes kompetanse</vt:lpstr>
      <vt:lpstr>Stambesetning</vt:lpstr>
      <vt:lpstr>Oversikt stemmeberettigete/kontingent</vt:lpstr>
      <vt:lpstr>Hovedmeny - Arrangementer/Seilaser</vt:lpstr>
      <vt:lpstr>Hva finnes i "Arrangementer/Seilas" fanen?</vt:lpstr>
      <vt:lpstr>Innlegging av nytt "Arrangement" - Menyvalg </vt:lpstr>
      <vt:lpstr>Innlegging av nytt "Arrangement" - Parametre </vt:lpstr>
      <vt:lpstr>Øvrige "Arrangement" - Parametre </vt:lpstr>
      <vt:lpstr>Gjenfinne detaljer om et "Arrangement" </vt:lpstr>
      <vt:lpstr>Liste over alle "Arrangementer"</vt:lpstr>
      <vt:lpstr>Arrangementsdeltagelse og -detaljer</vt:lpstr>
      <vt:lpstr>Arrangementsdeltagelse - Påmeldinger</vt:lpstr>
      <vt:lpstr>Arrangementsdetaljer - Påmeldinger</vt:lpstr>
      <vt:lpstr>Arrangementsdeltagelse – Valg av deltager</vt:lpstr>
      <vt:lpstr>Arrangementsdetaljer – Køytildeling</vt:lpstr>
      <vt:lpstr>Arrangementsdetaljer – Rengjøringsposter</vt:lpstr>
      <vt:lpstr>Arrangementsdetaljer – Generalrulle, oversikt</vt:lpstr>
      <vt:lpstr>Arrangementsdetaljer – Generalrulle, detaljer</vt:lpstr>
      <vt:lpstr>Arrangementsdetaljer - Sjøvakter</vt:lpstr>
      <vt:lpstr>Arrangementsdetaljer - Kvalifikasjoner</vt:lpstr>
      <vt:lpstr>Dagsprogram og landvakter</vt:lpstr>
      <vt:lpstr>Dagsprogram og landvakter</vt:lpstr>
      <vt:lpstr>Programmerte dugnader </vt:lpstr>
      <vt:lpstr>Ikke-programmert innsats</vt:lpstr>
      <vt:lpstr>Dugnadsdetaljer</vt:lpstr>
      <vt:lpstr>Parkeringssøknader</vt:lpstr>
      <vt:lpstr>Hovedmeny – Eksport, statistikk, filbane</vt:lpstr>
      <vt:lpstr>Seilaser – Gangetid og utseilt distanse</vt:lpstr>
      <vt:lpstr>Hovedmeny - Parametre</vt:lpstr>
      <vt:lpstr>Parametre – Stilling ombord</vt:lpstr>
      <vt:lpstr>Parametre – Stambesetning</vt:lpstr>
      <vt:lpstr>Parametre – Tilgjengelige køyer</vt:lpstr>
      <vt:lpstr>Parametre - Fortøyningsposter</vt:lpstr>
      <vt:lpstr>Parametre - Rengjøringsposter</vt:lpstr>
      <vt:lpstr>Parametre - Fagområder og kompetanse enheter</vt:lpstr>
      <vt:lpstr>Parametre - Databasebrukere</vt:lpstr>
      <vt:lpstr>Parametre – Innlegging av programmerte dugnader</vt:lpstr>
    </vt:vector>
  </TitlesOfParts>
  <Company>Ressurs Ihlen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Brukerhåndbok</dc:title>
  <dc:creator>Gerhard</dc:creator>
  <cp:lastModifiedBy>Gerhard B Ihlen</cp:lastModifiedBy>
  <cp:revision>242</cp:revision>
  <dcterms:created xsi:type="dcterms:W3CDTF">2014-11-19T19:00:26Z</dcterms:created>
  <dcterms:modified xsi:type="dcterms:W3CDTF">2020-06-29T07:41:33Z</dcterms:modified>
</cp:coreProperties>
</file>