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287000" cy="10287000"/>
  <p:notesSz cx="10287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BEEF6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BEEF6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00" b="1" i="0">
                <a:solidFill>
                  <a:srgbClr val="BEEF6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286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7316" y="441358"/>
            <a:ext cx="4012366" cy="113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00" b="1" i="0">
                <a:solidFill>
                  <a:srgbClr val="BEEF6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1176" y="2951411"/>
            <a:ext cx="6864647" cy="4535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060" y="995679"/>
            <a:ext cx="2325517" cy="23255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736" y="5191998"/>
            <a:ext cx="1710717" cy="17107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7015" y="5191998"/>
            <a:ext cx="1710716" cy="17107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4546" y="5143500"/>
            <a:ext cx="1710716" cy="17107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32346" y="3754868"/>
            <a:ext cx="2222500" cy="944244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200" spc="95" b="1">
                <a:solidFill>
                  <a:srgbClr val="FFFFFF"/>
                </a:solidFill>
                <a:latin typeface="Tahoma"/>
                <a:cs typeface="Tahoma"/>
              </a:rPr>
              <a:t>KASHISH</a:t>
            </a:r>
            <a:r>
              <a:rPr dirty="0" sz="2200" spc="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 b="1">
                <a:solidFill>
                  <a:srgbClr val="FFFFFF"/>
                </a:solidFill>
                <a:latin typeface="Tahoma"/>
                <a:cs typeface="Tahoma"/>
              </a:rPr>
              <a:t>JAIN</a:t>
            </a:r>
            <a:endParaRPr sz="2200">
              <a:latin typeface="Tahoma"/>
              <a:cs typeface="Tahoma"/>
            </a:endParaRPr>
          </a:p>
          <a:p>
            <a:pPr marL="610235">
              <a:lnSpc>
                <a:spcPct val="100000"/>
              </a:lnSpc>
              <a:spcBef>
                <a:spcPts val="1115"/>
              </a:spcBef>
            </a:pPr>
            <a:r>
              <a:rPr dirty="0" sz="1700" spc="225">
                <a:solidFill>
                  <a:srgbClr val="FFFFFF"/>
                </a:solidFill>
                <a:latin typeface="Tahoma"/>
                <a:cs typeface="Tahoma"/>
              </a:rPr>
              <a:t>LEADER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617" y="7343023"/>
            <a:ext cx="1912620" cy="8528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10"/>
              </a:spcBef>
            </a:pPr>
            <a:r>
              <a:rPr dirty="0" sz="2100" spc="40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2100" spc="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120" b="1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2100" spc="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45" b="1">
                <a:solidFill>
                  <a:srgbClr val="FFFFFF"/>
                </a:solidFill>
                <a:latin typeface="Tahoma"/>
                <a:cs typeface="Tahoma"/>
              </a:rPr>
              <a:t>VIRAJIT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1750" spc="215">
                <a:solidFill>
                  <a:srgbClr val="FFFFFF"/>
                </a:solidFill>
                <a:latin typeface="Tahoma"/>
                <a:cs typeface="Tahoma"/>
              </a:rPr>
              <a:t>ML</a:t>
            </a:r>
            <a:r>
              <a:rPr dirty="0" sz="175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50" spc="245">
                <a:solidFill>
                  <a:srgbClr val="FFFFFF"/>
                </a:solidFill>
                <a:latin typeface="Tahoma"/>
                <a:cs typeface="Tahoma"/>
              </a:rPr>
              <a:t>DEVELOPER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7754" y="7343023"/>
            <a:ext cx="3056890" cy="8528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2100" spc="175" b="1">
                <a:solidFill>
                  <a:srgbClr val="FFFFFF"/>
                </a:solidFill>
                <a:latin typeface="Tahoma"/>
                <a:cs typeface="Tahoma"/>
              </a:rPr>
              <a:t>ANUSHA</a:t>
            </a:r>
            <a:r>
              <a:rPr dirty="0" sz="2100" spc="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175" b="1">
                <a:solidFill>
                  <a:srgbClr val="FFFFFF"/>
                </a:solidFill>
                <a:latin typeface="Tahoma"/>
                <a:cs typeface="Tahoma"/>
              </a:rPr>
              <a:t>PARASHAR</a:t>
            </a:r>
            <a:endParaRPr sz="2100">
              <a:latin typeface="Tahoma"/>
              <a:cs typeface="Tahoma"/>
            </a:endParaRPr>
          </a:p>
          <a:p>
            <a:pPr algn="ctr" marR="1905">
              <a:lnSpc>
                <a:spcPct val="100000"/>
              </a:lnSpc>
              <a:spcBef>
                <a:spcPts val="1880"/>
              </a:spcBef>
            </a:pPr>
            <a:r>
              <a:rPr dirty="0" sz="1750" spc="215">
                <a:solidFill>
                  <a:srgbClr val="FFFFFF"/>
                </a:solidFill>
                <a:latin typeface="Tahoma"/>
                <a:cs typeface="Tahoma"/>
              </a:rPr>
              <a:t>ML</a:t>
            </a:r>
            <a:r>
              <a:rPr dirty="0" sz="175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50" spc="245">
                <a:solidFill>
                  <a:srgbClr val="FFFFFF"/>
                </a:solidFill>
                <a:latin typeface="Tahoma"/>
                <a:cs typeface="Tahoma"/>
              </a:rPr>
              <a:t>DEVELOPER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3348" y="7343023"/>
            <a:ext cx="3214370" cy="10725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2100" spc="175" b="1">
                <a:solidFill>
                  <a:srgbClr val="FFFFFF"/>
                </a:solidFill>
                <a:latin typeface="Tahoma"/>
                <a:cs typeface="Tahoma"/>
              </a:rPr>
              <a:t>SHASHANK</a:t>
            </a:r>
            <a:r>
              <a:rPr dirty="0" sz="2100" spc="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150" b="1">
                <a:solidFill>
                  <a:srgbClr val="FFFFFF"/>
                </a:solidFill>
                <a:latin typeface="Tahoma"/>
                <a:cs typeface="Tahoma"/>
              </a:rPr>
              <a:t>SUGGALA</a:t>
            </a:r>
            <a:endParaRPr sz="2100">
              <a:latin typeface="Tahoma"/>
              <a:cs typeface="Tahoma"/>
            </a:endParaRPr>
          </a:p>
          <a:p>
            <a:pPr algn="ctr" marL="866140" marR="858519">
              <a:lnSpc>
                <a:spcPts val="1730"/>
              </a:lnSpc>
              <a:spcBef>
                <a:spcPts val="2245"/>
              </a:spcBef>
            </a:pPr>
            <a:r>
              <a:rPr dirty="0" sz="1750" spc="225">
                <a:solidFill>
                  <a:srgbClr val="FFFFFF"/>
                </a:solidFill>
                <a:latin typeface="Tahoma"/>
                <a:cs typeface="Tahoma"/>
              </a:rPr>
              <a:t>FRONT-END </a:t>
            </a:r>
            <a:r>
              <a:rPr dirty="0" sz="1750" spc="-5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50" spc="27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dirty="0" sz="1750" spc="26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750" spc="265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dirty="0" sz="1750" spc="26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750" spc="16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750" spc="28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1750" spc="31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dirty="0" sz="1750" spc="26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750" spc="195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18230" y="8955582"/>
            <a:ext cx="151504" cy="20425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583332" y="8865637"/>
            <a:ext cx="819150" cy="409575"/>
            <a:chOff x="1583332" y="8865637"/>
            <a:chExt cx="819150" cy="409575"/>
          </a:xfrm>
        </p:grpSpPr>
        <p:sp>
          <p:nvSpPr>
            <p:cNvPr id="12" name="object 12"/>
            <p:cNvSpPr/>
            <p:nvPr/>
          </p:nvSpPr>
          <p:spPr>
            <a:xfrm>
              <a:off x="1632504" y="9088788"/>
              <a:ext cx="343535" cy="186055"/>
            </a:xfrm>
            <a:custGeom>
              <a:avLst/>
              <a:gdLst/>
              <a:ahLst/>
              <a:cxnLst/>
              <a:rect l="l" t="t" r="r" b="b"/>
              <a:pathLst>
                <a:path w="343535" h="186054">
                  <a:moveTo>
                    <a:pt x="343497" y="171947"/>
                  </a:moveTo>
                  <a:lnTo>
                    <a:pt x="307761" y="185823"/>
                  </a:lnTo>
                  <a:lnTo>
                    <a:pt x="270741" y="180530"/>
                  </a:lnTo>
                  <a:lnTo>
                    <a:pt x="234000" y="161430"/>
                  </a:lnTo>
                  <a:lnTo>
                    <a:pt x="199102" y="133884"/>
                  </a:lnTo>
                  <a:lnTo>
                    <a:pt x="177894" y="113460"/>
                  </a:lnTo>
                  <a:lnTo>
                    <a:pt x="157394" y="92416"/>
                  </a:lnTo>
                  <a:lnTo>
                    <a:pt x="136438" y="71879"/>
                  </a:lnTo>
                  <a:lnTo>
                    <a:pt x="113864" y="52975"/>
                  </a:lnTo>
                  <a:lnTo>
                    <a:pt x="84309" y="33933"/>
                  </a:lnTo>
                  <a:lnTo>
                    <a:pt x="53632" y="21215"/>
                  </a:lnTo>
                  <a:lnTo>
                    <a:pt x="24605" y="18869"/>
                  </a:lnTo>
                  <a:lnTo>
                    <a:pt x="0" y="30944"/>
                  </a:lnTo>
                  <a:lnTo>
                    <a:pt x="25900" y="7091"/>
                  </a:lnTo>
                  <a:lnTo>
                    <a:pt x="55296" y="0"/>
                  </a:lnTo>
                  <a:lnTo>
                    <a:pt x="86056" y="5734"/>
                  </a:lnTo>
                  <a:lnTo>
                    <a:pt x="116046" y="20360"/>
                  </a:lnTo>
                  <a:lnTo>
                    <a:pt x="143991" y="40997"/>
                  </a:lnTo>
                  <a:lnTo>
                    <a:pt x="168996" y="64831"/>
                  </a:lnTo>
                  <a:lnTo>
                    <a:pt x="192721" y="90128"/>
                  </a:lnTo>
                  <a:lnTo>
                    <a:pt x="216828" y="115157"/>
                  </a:lnTo>
                  <a:lnTo>
                    <a:pt x="247443" y="142412"/>
                  </a:lnTo>
                  <a:lnTo>
                    <a:pt x="279467" y="163754"/>
                  </a:lnTo>
                  <a:lnTo>
                    <a:pt x="311838" y="174994"/>
                  </a:lnTo>
                  <a:lnTo>
                    <a:pt x="343497" y="171947"/>
                  </a:lnTo>
                  <a:close/>
                </a:path>
              </a:pathLst>
            </a:custGeom>
            <a:solidFill>
              <a:srgbClr val="3D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83332" y="8964428"/>
              <a:ext cx="614680" cy="290830"/>
            </a:xfrm>
            <a:custGeom>
              <a:avLst/>
              <a:gdLst/>
              <a:ahLst/>
              <a:cxnLst/>
              <a:rect l="l" t="t" r="r" b="b"/>
              <a:pathLst>
                <a:path w="614680" h="290829">
                  <a:moveTo>
                    <a:pt x="614666" y="181287"/>
                  </a:moveTo>
                  <a:lnTo>
                    <a:pt x="592625" y="229155"/>
                  </a:lnTo>
                  <a:lnTo>
                    <a:pt x="565646" y="262451"/>
                  </a:lnTo>
                  <a:lnTo>
                    <a:pt x="534610" y="282530"/>
                  </a:lnTo>
                  <a:lnTo>
                    <a:pt x="500400" y="290742"/>
                  </a:lnTo>
                  <a:lnTo>
                    <a:pt x="463900" y="288440"/>
                  </a:lnTo>
                  <a:lnTo>
                    <a:pt x="425992" y="276977"/>
                  </a:lnTo>
                  <a:lnTo>
                    <a:pt x="387561" y="257705"/>
                  </a:lnTo>
                  <a:lnTo>
                    <a:pt x="349487" y="231976"/>
                  </a:lnTo>
                  <a:lnTo>
                    <a:pt x="312656" y="201142"/>
                  </a:lnTo>
                  <a:lnTo>
                    <a:pt x="285085" y="174031"/>
                  </a:lnTo>
                  <a:lnTo>
                    <a:pt x="254522" y="142356"/>
                  </a:lnTo>
                  <a:lnTo>
                    <a:pt x="221482" y="109377"/>
                  </a:lnTo>
                  <a:lnTo>
                    <a:pt x="186478" y="78355"/>
                  </a:lnTo>
                  <a:lnTo>
                    <a:pt x="150025" y="52548"/>
                  </a:lnTo>
                  <a:lnTo>
                    <a:pt x="112637" y="35217"/>
                  </a:lnTo>
                  <a:lnTo>
                    <a:pt x="74827" y="29621"/>
                  </a:lnTo>
                  <a:lnTo>
                    <a:pt x="37110" y="39020"/>
                  </a:lnTo>
                  <a:lnTo>
                    <a:pt x="0" y="66675"/>
                  </a:lnTo>
                  <a:lnTo>
                    <a:pt x="39518" y="28320"/>
                  </a:lnTo>
                  <a:lnTo>
                    <a:pt x="78471" y="6929"/>
                  </a:lnTo>
                  <a:lnTo>
                    <a:pt x="116604" y="0"/>
                  </a:lnTo>
                  <a:lnTo>
                    <a:pt x="153664" y="5030"/>
                  </a:lnTo>
                  <a:lnTo>
                    <a:pt x="189396" y="19518"/>
                  </a:lnTo>
                  <a:lnTo>
                    <a:pt x="223545" y="40963"/>
                  </a:lnTo>
                  <a:lnTo>
                    <a:pt x="255858" y="66862"/>
                  </a:lnTo>
                  <a:lnTo>
                    <a:pt x="286081" y="94715"/>
                  </a:lnTo>
                  <a:lnTo>
                    <a:pt x="313958" y="122019"/>
                  </a:lnTo>
                  <a:lnTo>
                    <a:pt x="339237" y="146272"/>
                  </a:lnTo>
                  <a:lnTo>
                    <a:pt x="380481" y="180410"/>
                  </a:lnTo>
                  <a:lnTo>
                    <a:pt x="423144" y="207977"/>
                  </a:lnTo>
                  <a:lnTo>
                    <a:pt x="465995" y="227089"/>
                  </a:lnTo>
                  <a:lnTo>
                    <a:pt x="507804" y="235861"/>
                  </a:lnTo>
                  <a:lnTo>
                    <a:pt x="547340" y="232408"/>
                  </a:lnTo>
                  <a:lnTo>
                    <a:pt x="583370" y="214845"/>
                  </a:lnTo>
                  <a:lnTo>
                    <a:pt x="614666" y="181287"/>
                  </a:lnTo>
                  <a:close/>
                </a:path>
              </a:pathLst>
            </a:custGeom>
            <a:solidFill>
              <a:srgbClr val="BEEF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09383" y="8865637"/>
              <a:ext cx="344170" cy="186055"/>
            </a:xfrm>
            <a:custGeom>
              <a:avLst/>
              <a:gdLst/>
              <a:ahLst/>
              <a:cxnLst/>
              <a:rect l="l" t="t" r="r" b="b"/>
              <a:pathLst>
                <a:path w="344169" h="186054">
                  <a:moveTo>
                    <a:pt x="343545" y="154898"/>
                  </a:moveTo>
                  <a:lnTo>
                    <a:pt x="317630" y="178755"/>
                  </a:lnTo>
                  <a:lnTo>
                    <a:pt x="288217" y="185850"/>
                  </a:lnTo>
                  <a:lnTo>
                    <a:pt x="257442" y="180118"/>
                  </a:lnTo>
                  <a:lnTo>
                    <a:pt x="227442" y="165497"/>
                  </a:lnTo>
                  <a:lnTo>
                    <a:pt x="199505" y="144856"/>
                  </a:lnTo>
                  <a:lnTo>
                    <a:pt x="174514" y="121024"/>
                  </a:lnTo>
                  <a:lnTo>
                    <a:pt x="150794" y="95735"/>
                  </a:lnTo>
                  <a:lnTo>
                    <a:pt x="126669" y="70724"/>
                  </a:lnTo>
                  <a:lnTo>
                    <a:pt x="96053" y="43445"/>
                  </a:lnTo>
                  <a:lnTo>
                    <a:pt x="64027" y="22091"/>
                  </a:lnTo>
                  <a:lnTo>
                    <a:pt x="31655" y="10841"/>
                  </a:lnTo>
                  <a:lnTo>
                    <a:pt x="0" y="13878"/>
                  </a:lnTo>
                  <a:lnTo>
                    <a:pt x="35749" y="0"/>
                  </a:lnTo>
                  <a:lnTo>
                    <a:pt x="109501" y="24423"/>
                  </a:lnTo>
                  <a:lnTo>
                    <a:pt x="144395" y="51989"/>
                  </a:lnTo>
                  <a:lnTo>
                    <a:pt x="186100" y="93445"/>
                  </a:lnTo>
                  <a:lnTo>
                    <a:pt x="207058" y="113972"/>
                  </a:lnTo>
                  <a:lnTo>
                    <a:pt x="229632" y="132874"/>
                  </a:lnTo>
                  <a:lnTo>
                    <a:pt x="259195" y="151916"/>
                  </a:lnTo>
                  <a:lnTo>
                    <a:pt x="289876" y="164633"/>
                  </a:lnTo>
                  <a:lnTo>
                    <a:pt x="318914" y="166976"/>
                  </a:lnTo>
                  <a:lnTo>
                    <a:pt x="343545" y="154898"/>
                  </a:lnTo>
                  <a:close/>
                </a:path>
              </a:pathLst>
            </a:custGeom>
            <a:solidFill>
              <a:srgbClr val="3D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87387" y="8885123"/>
              <a:ext cx="614680" cy="290830"/>
            </a:xfrm>
            <a:custGeom>
              <a:avLst/>
              <a:gdLst/>
              <a:ahLst/>
              <a:cxnLst/>
              <a:rect l="l" t="t" r="r" b="b"/>
              <a:pathLst>
                <a:path w="614680" h="290829">
                  <a:moveTo>
                    <a:pt x="614666" y="224049"/>
                  </a:moveTo>
                  <a:lnTo>
                    <a:pt x="575147" y="262404"/>
                  </a:lnTo>
                  <a:lnTo>
                    <a:pt x="536194" y="283796"/>
                  </a:lnTo>
                  <a:lnTo>
                    <a:pt x="498061" y="290726"/>
                  </a:lnTo>
                  <a:lnTo>
                    <a:pt x="461001" y="285697"/>
                  </a:lnTo>
                  <a:lnTo>
                    <a:pt x="425269" y="271209"/>
                  </a:lnTo>
                  <a:lnTo>
                    <a:pt x="391120" y="249765"/>
                  </a:lnTo>
                  <a:lnTo>
                    <a:pt x="358807" y="223865"/>
                  </a:lnTo>
                  <a:lnTo>
                    <a:pt x="328584" y="196012"/>
                  </a:lnTo>
                  <a:lnTo>
                    <a:pt x="300707" y="168707"/>
                  </a:lnTo>
                  <a:lnTo>
                    <a:pt x="275428" y="144452"/>
                  </a:lnTo>
                  <a:lnTo>
                    <a:pt x="234194" y="110324"/>
                  </a:lnTo>
                  <a:lnTo>
                    <a:pt x="191534" y="82760"/>
                  </a:lnTo>
                  <a:lnTo>
                    <a:pt x="148680" y="63649"/>
                  </a:lnTo>
                  <a:lnTo>
                    <a:pt x="106867" y="54877"/>
                  </a:lnTo>
                  <a:lnTo>
                    <a:pt x="67328" y="58332"/>
                  </a:lnTo>
                  <a:lnTo>
                    <a:pt x="31294" y="75903"/>
                  </a:lnTo>
                  <a:lnTo>
                    <a:pt x="0" y="109477"/>
                  </a:lnTo>
                  <a:lnTo>
                    <a:pt x="22039" y="61599"/>
                  </a:lnTo>
                  <a:lnTo>
                    <a:pt x="49018" y="28295"/>
                  </a:lnTo>
                  <a:lnTo>
                    <a:pt x="80053" y="8213"/>
                  </a:lnTo>
                  <a:lnTo>
                    <a:pt x="114262" y="0"/>
                  </a:lnTo>
                  <a:lnTo>
                    <a:pt x="150761" y="2300"/>
                  </a:lnTo>
                  <a:lnTo>
                    <a:pt x="188667" y="13762"/>
                  </a:lnTo>
                  <a:lnTo>
                    <a:pt x="227097" y="33032"/>
                  </a:lnTo>
                  <a:lnTo>
                    <a:pt x="265170" y="58756"/>
                  </a:lnTo>
                  <a:lnTo>
                    <a:pt x="302001" y="89581"/>
                  </a:lnTo>
                  <a:lnTo>
                    <a:pt x="329576" y="116694"/>
                  </a:lnTo>
                  <a:lnTo>
                    <a:pt x="360143" y="148371"/>
                  </a:lnTo>
                  <a:lnTo>
                    <a:pt x="393188" y="181352"/>
                  </a:lnTo>
                  <a:lnTo>
                    <a:pt x="428196" y="212377"/>
                  </a:lnTo>
                  <a:lnTo>
                    <a:pt x="464652" y="238186"/>
                  </a:lnTo>
                  <a:lnTo>
                    <a:pt x="502042" y="255518"/>
                  </a:lnTo>
                  <a:lnTo>
                    <a:pt x="539851" y="261113"/>
                  </a:lnTo>
                  <a:lnTo>
                    <a:pt x="577564" y="251710"/>
                  </a:lnTo>
                  <a:lnTo>
                    <a:pt x="614666" y="224049"/>
                  </a:lnTo>
                  <a:close/>
                </a:path>
              </a:pathLst>
            </a:custGeom>
            <a:solidFill>
              <a:srgbClr val="BEEF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551127" y="8839195"/>
            <a:ext cx="1211580" cy="45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180" b="1">
                <a:solidFill>
                  <a:srgbClr val="BEEF66"/>
                </a:solidFill>
                <a:latin typeface="Tahoma"/>
                <a:cs typeface="Tahoma"/>
              </a:rPr>
              <a:t>H</a:t>
            </a:r>
            <a:r>
              <a:rPr dirty="0" sz="2800" spc="285" b="1">
                <a:solidFill>
                  <a:srgbClr val="BEEF66"/>
                </a:solidFill>
                <a:latin typeface="Tahoma"/>
                <a:cs typeface="Tahoma"/>
              </a:rPr>
              <a:t>A</a:t>
            </a:r>
            <a:r>
              <a:rPr dirty="0" sz="2800" spc="195" b="1">
                <a:solidFill>
                  <a:srgbClr val="BEEF66"/>
                </a:solidFill>
                <a:latin typeface="Tahoma"/>
                <a:cs typeface="Tahoma"/>
              </a:rPr>
              <a:t>Z</a:t>
            </a:r>
            <a:r>
              <a:rPr dirty="0" sz="2800" spc="-380" b="1">
                <a:solidFill>
                  <a:srgbClr val="BEEF66"/>
                </a:solidFill>
                <a:latin typeface="Tahoma"/>
                <a:cs typeface="Tahoma"/>
              </a:rPr>
              <a:t>I</a:t>
            </a:r>
            <a:r>
              <a:rPr dirty="0" sz="2800" spc="160" b="1">
                <a:solidFill>
                  <a:srgbClr val="BEEF66"/>
                </a:solidFill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8193" y="8905168"/>
            <a:ext cx="213487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45">
                <a:solidFill>
                  <a:srgbClr val="FFFDFE"/>
                </a:solidFill>
                <a:latin typeface="Tahoma"/>
                <a:cs typeface="Tahoma"/>
              </a:rPr>
              <a:t>+91</a:t>
            </a:r>
            <a:r>
              <a:rPr dirty="0" sz="1800" spc="30">
                <a:solidFill>
                  <a:srgbClr val="FFFDFE"/>
                </a:solidFill>
                <a:latin typeface="Tahoma"/>
                <a:cs typeface="Tahoma"/>
              </a:rPr>
              <a:t> </a:t>
            </a:r>
            <a:r>
              <a:rPr dirty="0" sz="1800" spc="175">
                <a:solidFill>
                  <a:srgbClr val="FFFDFE"/>
                </a:solidFill>
                <a:latin typeface="Tahoma"/>
                <a:cs typeface="Tahoma"/>
              </a:rPr>
              <a:t>6398</a:t>
            </a:r>
            <a:r>
              <a:rPr dirty="0" sz="1800" spc="30">
                <a:solidFill>
                  <a:srgbClr val="FFFDFE"/>
                </a:solidFill>
                <a:latin typeface="Tahoma"/>
                <a:cs typeface="Tahoma"/>
              </a:rPr>
              <a:t> </a:t>
            </a:r>
            <a:r>
              <a:rPr dirty="0" sz="1800" spc="145">
                <a:solidFill>
                  <a:srgbClr val="FFFDFE"/>
                </a:solidFill>
                <a:latin typeface="Tahoma"/>
                <a:cs typeface="Tahoma"/>
              </a:rPr>
              <a:t>907</a:t>
            </a:r>
            <a:r>
              <a:rPr dirty="0" sz="1800" spc="30">
                <a:solidFill>
                  <a:srgbClr val="FFFDFE"/>
                </a:solidFill>
                <a:latin typeface="Tahoma"/>
                <a:cs typeface="Tahoma"/>
              </a:rPr>
              <a:t> </a:t>
            </a:r>
            <a:r>
              <a:rPr dirty="0" sz="1800" spc="204">
                <a:solidFill>
                  <a:srgbClr val="FFFDFE"/>
                </a:solidFill>
                <a:latin typeface="Tahoma"/>
                <a:cs typeface="Tahoma"/>
              </a:rPr>
              <a:t>440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658" y="851595"/>
            <a:ext cx="744220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105"/>
              <a:t>Problem</a:t>
            </a:r>
            <a:r>
              <a:rPr dirty="0" sz="5800" spc="-260"/>
              <a:t> </a:t>
            </a:r>
            <a:r>
              <a:rPr dirty="0" sz="5800" spc="140"/>
              <a:t>Statement</a:t>
            </a:r>
            <a:endParaRPr sz="5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633" y="6374499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633" y="6869799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633" y="7365099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9183" y="2651488"/>
            <a:ext cx="9548495" cy="547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16100"/>
              </a:lnSpc>
              <a:spcBef>
                <a:spcPts val="100"/>
              </a:spcBef>
            </a:pPr>
            <a:r>
              <a:rPr dirty="0" sz="2800" spc="15" b="1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individual’s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highly </a:t>
            </a:r>
            <a:r>
              <a:rPr dirty="0" sz="2800" spc="114" b="1">
                <a:solidFill>
                  <a:srgbClr val="FFFFFF"/>
                </a:solidFill>
                <a:latin typeface="Arial"/>
                <a:cs typeface="Arial"/>
              </a:rPr>
              <a:t>differ </a:t>
            </a:r>
            <a:r>
              <a:rPr dirty="0" sz="2800" spc="150" b="1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800" spc="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others.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14" b="1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education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4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built 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65" b="1">
                <a:solidFill>
                  <a:srgbClr val="FFFFFF"/>
                </a:solidFill>
                <a:latin typeface="Arial"/>
                <a:cs typeface="Arial"/>
              </a:rPr>
              <a:t>keeping 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trends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mind. </a:t>
            </a:r>
            <a:r>
              <a:rPr dirty="0" sz="2800" spc="95" b="1">
                <a:solidFill>
                  <a:srgbClr val="FFFFFF"/>
                </a:solidFill>
                <a:latin typeface="Arial"/>
                <a:cs typeface="Arial"/>
              </a:rPr>
              <a:t>However, 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28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40" b="1">
                <a:solidFill>
                  <a:srgbClr val="FFFFFF"/>
                </a:solidFill>
                <a:latin typeface="Arial"/>
                <a:cs typeface="Arial"/>
              </a:rPr>
              <a:t>leaves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65" b="1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dirty="0" sz="2800" spc="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chunk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8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800" spc="1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95" b="1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04" b="1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2800" spc="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800" spc="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60" b="1">
                <a:solidFill>
                  <a:srgbClr val="FFFFFF"/>
                </a:solidFill>
                <a:latin typeface="Arial"/>
                <a:cs typeface="Arial"/>
              </a:rPr>
              <a:t>disadvantage.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Arial"/>
              <a:cs typeface="Arial"/>
            </a:endParaRPr>
          </a:p>
          <a:p>
            <a:pPr marL="616585" marR="2081530" indent="-604520">
              <a:lnSpc>
                <a:spcPct val="116100"/>
              </a:lnSpc>
            </a:pP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30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50" b="1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45" b="1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our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0" b="1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r>
              <a:rPr dirty="0" sz="28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2800" spc="-7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Finding</a:t>
            </a:r>
            <a:r>
              <a:rPr dirty="0" sz="28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0" b="1">
                <a:solidFill>
                  <a:srgbClr val="FFFFFF"/>
                </a:solidFill>
                <a:latin typeface="Arial"/>
                <a:cs typeface="Arial"/>
              </a:rPr>
              <a:t>Internship</a:t>
            </a:r>
            <a:endParaRPr sz="2800">
              <a:latin typeface="Arial"/>
              <a:cs typeface="Arial"/>
            </a:endParaRPr>
          </a:p>
          <a:p>
            <a:pPr marL="616585" marR="5080">
              <a:lnSpc>
                <a:spcPct val="116100"/>
              </a:lnSpc>
              <a:tabLst>
                <a:tab pos="2204720" algn="l"/>
                <a:tab pos="3982720" algn="l"/>
                <a:tab pos="6004560" algn="l"/>
                <a:tab pos="7155815" algn="l"/>
                <a:tab pos="8581390" algn="l"/>
              </a:tabLst>
            </a:pPr>
            <a:r>
              <a:rPr dirty="0" sz="2800" spc="65" b="1">
                <a:solidFill>
                  <a:srgbClr val="FFFFFF"/>
                </a:solidFill>
                <a:latin typeface="Arial"/>
                <a:cs typeface="Arial"/>
              </a:rPr>
              <a:t>Summarizing </a:t>
            </a:r>
            <a:r>
              <a:rPr dirty="0" sz="2800" spc="165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 spc="60" b="1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papers </a:t>
            </a:r>
            <a:r>
              <a:rPr dirty="0" sz="2800" spc="105" b="1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800" spc="60" b="1">
                <a:solidFill>
                  <a:srgbClr val="FFFFFF"/>
                </a:solidFill>
                <a:latin typeface="Arial"/>
                <a:cs typeface="Arial"/>
              </a:rPr>
              <a:t>articles. </a:t>
            </a:r>
            <a:r>
              <a:rPr dirty="0" sz="28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8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spc="-13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17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 spc="12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spc="28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-17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27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1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spc="-17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145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2800" spc="17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800" spc="1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254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3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5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800" spc="9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800" spc="1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800" spc="-17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2800" spc="-17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800" spc="7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800" spc="12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800" spc="-85" b="1">
                <a:solidFill>
                  <a:srgbClr val="FFFFFF"/>
                </a:solidFill>
                <a:latin typeface="Arial"/>
                <a:cs typeface="Arial"/>
              </a:rPr>
              <a:t>g  </a:t>
            </a:r>
            <a:r>
              <a:rPr dirty="0" sz="2800" spc="20" b="1">
                <a:solidFill>
                  <a:srgbClr val="FFFFFF"/>
                </a:solidFill>
                <a:latin typeface="Arial"/>
                <a:cs typeface="Arial"/>
              </a:rPr>
              <a:t>Symbl.AI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986" y="2617078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986" y="3083803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986" y="44839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986" y="4950703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8986" y="6817603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8986" y="7284328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9587" y="1919264"/>
            <a:ext cx="8553450" cy="562610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650" spc="90" b="1">
                <a:solidFill>
                  <a:srgbClr val="FFFDFE"/>
                </a:solidFill>
                <a:latin typeface="Arial"/>
                <a:cs typeface="Arial"/>
              </a:rPr>
              <a:t>Cumulative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00" b="1">
                <a:solidFill>
                  <a:srgbClr val="FFFDFE"/>
                </a:solidFill>
                <a:latin typeface="Arial"/>
                <a:cs typeface="Arial"/>
              </a:rPr>
              <a:t>Internship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75" b="1">
                <a:solidFill>
                  <a:srgbClr val="FFFDFE"/>
                </a:solidFill>
                <a:latin typeface="Arial"/>
                <a:cs typeface="Arial"/>
              </a:rPr>
              <a:t>finder:</a:t>
            </a:r>
            <a:endParaRPr sz="2650">
              <a:latin typeface="Arial"/>
              <a:cs typeface="Arial"/>
            </a:endParaRPr>
          </a:p>
          <a:p>
            <a:pPr marL="584835" marR="433705">
              <a:lnSpc>
                <a:spcPts val="3679"/>
              </a:lnSpc>
              <a:spcBef>
                <a:spcPts val="200"/>
              </a:spcBef>
            </a:pPr>
            <a:r>
              <a:rPr dirty="0" sz="2650" spc="125" b="1">
                <a:solidFill>
                  <a:srgbClr val="FFFDFE"/>
                </a:solidFill>
                <a:latin typeface="Arial"/>
                <a:cs typeface="Arial"/>
              </a:rPr>
              <a:t>Different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60" b="1">
                <a:solidFill>
                  <a:srgbClr val="FFFDFE"/>
                </a:solidFill>
                <a:latin typeface="Arial"/>
                <a:cs typeface="Arial"/>
              </a:rPr>
              <a:t>websites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95" b="1">
                <a:solidFill>
                  <a:srgbClr val="FFFDFE"/>
                </a:solidFill>
                <a:latin typeface="Arial"/>
                <a:cs typeface="Arial"/>
              </a:rPr>
              <a:t>have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30" b="1">
                <a:solidFill>
                  <a:srgbClr val="FFFDFE"/>
                </a:solidFill>
                <a:latin typeface="Arial"/>
                <a:cs typeface="Arial"/>
              </a:rPr>
              <a:t>many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85" b="1">
                <a:solidFill>
                  <a:srgbClr val="FFFDFE"/>
                </a:solidFill>
                <a:latin typeface="Arial"/>
                <a:cs typeface="Arial"/>
              </a:rPr>
              <a:t>opportunities. </a:t>
            </a:r>
            <a:r>
              <a:rPr dirty="0" sz="2650" spc="-72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75" b="1">
                <a:solidFill>
                  <a:srgbClr val="FFFDFE"/>
                </a:solidFill>
                <a:latin typeface="Arial"/>
                <a:cs typeface="Arial"/>
              </a:rPr>
              <a:t>We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05" b="1">
                <a:solidFill>
                  <a:srgbClr val="FFFDFE"/>
                </a:solidFill>
                <a:latin typeface="Arial"/>
                <a:cs typeface="Arial"/>
              </a:rPr>
              <a:t>will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70" b="1">
                <a:solidFill>
                  <a:srgbClr val="FFFDFE"/>
                </a:solidFill>
                <a:latin typeface="Arial"/>
                <a:cs typeface="Arial"/>
              </a:rPr>
              <a:t>provide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80" b="1">
                <a:solidFill>
                  <a:srgbClr val="FFFDFE"/>
                </a:solidFill>
                <a:latin typeface="Arial"/>
                <a:cs typeface="Arial"/>
              </a:rPr>
              <a:t>them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95" b="1">
                <a:solidFill>
                  <a:srgbClr val="FFFDFE"/>
                </a:solidFill>
                <a:latin typeface="Arial"/>
                <a:cs typeface="Arial"/>
              </a:rPr>
              <a:t>in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80" b="1">
                <a:solidFill>
                  <a:srgbClr val="FFFDFE"/>
                </a:solidFill>
                <a:latin typeface="Arial"/>
                <a:cs typeface="Arial"/>
              </a:rPr>
              <a:t>one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25" b="1">
                <a:solidFill>
                  <a:srgbClr val="FFFDFE"/>
                </a:solidFill>
                <a:latin typeface="Arial"/>
                <a:cs typeface="Arial"/>
              </a:rPr>
              <a:t>platform.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50" spc="20" b="1">
                <a:solidFill>
                  <a:srgbClr val="FFFDFE"/>
                </a:solidFill>
                <a:latin typeface="Arial"/>
                <a:cs typeface="Arial"/>
              </a:rPr>
              <a:t>Research</a:t>
            </a:r>
            <a:r>
              <a:rPr dirty="0" sz="2650" spc="-7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70" b="1">
                <a:solidFill>
                  <a:srgbClr val="FFFDFE"/>
                </a:solidFill>
                <a:latin typeface="Arial"/>
                <a:cs typeface="Arial"/>
              </a:rPr>
              <a:t>paper/Articles:</a:t>
            </a:r>
            <a:endParaRPr sz="2650">
              <a:latin typeface="Arial"/>
              <a:cs typeface="Arial"/>
            </a:endParaRPr>
          </a:p>
          <a:p>
            <a:pPr marL="584835" marR="5080">
              <a:lnSpc>
                <a:spcPts val="3679"/>
              </a:lnSpc>
              <a:spcBef>
                <a:spcPts val="200"/>
              </a:spcBef>
            </a:pPr>
            <a:r>
              <a:rPr dirty="0" sz="2650" spc="70" b="1">
                <a:solidFill>
                  <a:srgbClr val="FFFDFE"/>
                </a:solidFill>
                <a:latin typeface="Arial"/>
                <a:cs typeface="Arial"/>
              </a:rPr>
              <a:t>Will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20" b="1">
                <a:solidFill>
                  <a:srgbClr val="FFFDFE"/>
                </a:solidFill>
                <a:latin typeface="Arial"/>
                <a:cs typeface="Arial"/>
              </a:rPr>
              <a:t>give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25" b="1">
                <a:solidFill>
                  <a:srgbClr val="FFFDFE"/>
                </a:solidFill>
                <a:latin typeface="Arial"/>
                <a:cs typeface="Arial"/>
              </a:rPr>
              <a:t>a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5" b="1">
                <a:solidFill>
                  <a:srgbClr val="FFFDFE"/>
                </a:solidFill>
                <a:latin typeface="Arial"/>
                <a:cs typeface="Arial"/>
              </a:rPr>
              <a:t>crisp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00" b="1">
                <a:solidFill>
                  <a:srgbClr val="FFFDFE"/>
                </a:solidFill>
                <a:latin typeface="Arial"/>
                <a:cs typeface="Arial"/>
              </a:rPr>
              <a:t>outlook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80" b="1">
                <a:solidFill>
                  <a:srgbClr val="FFFDFE"/>
                </a:solidFill>
                <a:latin typeface="Arial"/>
                <a:cs typeface="Arial"/>
              </a:rPr>
              <a:t>of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60" b="1">
                <a:solidFill>
                  <a:srgbClr val="FFFDFE"/>
                </a:solidFill>
                <a:latin typeface="Arial"/>
                <a:cs typeface="Arial"/>
              </a:rPr>
              <a:t>the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40" b="1">
                <a:solidFill>
                  <a:srgbClr val="FFFDFE"/>
                </a:solidFill>
                <a:latin typeface="Arial"/>
                <a:cs typeface="Arial"/>
              </a:rPr>
              <a:t>given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90" b="1">
                <a:solidFill>
                  <a:srgbClr val="FFFDFE"/>
                </a:solidFill>
                <a:latin typeface="Arial"/>
                <a:cs typeface="Arial"/>
              </a:rPr>
              <a:t>document. </a:t>
            </a:r>
            <a:r>
              <a:rPr dirty="0" sz="2650" spc="-72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20" b="1">
                <a:solidFill>
                  <a:srgbClr val="FFFDFE"/>
                </a:solidFill>
                <a:latin typeface="Arial"/>
                <a:cs typeface="Arial"/>
              </a:rPr>
              <a:t>Section </a:t>
            </a:r>
            <a:r>
              <a:rPr dirty="0" sz="2650" spc="50" b="1">
                <a:solidFill>
                  <a:srgbClr val="FFFDFE"/>
                </a:solidFill>
                <a:latin typeface="Arial"/>
                <a:cs typeface="Arial"/>
              </a:rPr>
              <a:t>wise </a:t>
            </a:r>
            <a:r>
              <a:rPr dirty="0" sz="2650" spc="110" b="1">
                <a:solidFill>
                  <a:srgbClr val="FFFDFE"/>
                </a:solidFill>
                <a:latin typeface="Arial"/>
                <a:cs typeface="Arial"/>
              </a:rPr>
              <a:t>summary </a:t>
            </a:r>
            <a:r>
              <a:rPr dirty="0" sz="2650" spc="105" b="1">
                <a:solidFill>
                  <a:srgbClr val="FFFDFE"/>
                </a:solidFill>
                <a:latin typeface="Arial"/>
                <a:cs typeface="Arial"/>
              </a:rPr>
              <a:t>will </a:t>
            </a:r>
            <a:r>
              <a:rPr dirty="0" sz="2650" spc="75" b="1">
                <a:solidFill>
                  <a:srgbClr val="FFFDFE"/>
                </a:solidFill>
                <a:latin typeface="Arial"/>
                <a:cs typeface="Arial"/>
              </a:rPr>
              <a:t>be </a:t>
            </a:r>
            <a:r>
              <a:rPr dirty="0" sz="2650" spc="70" b="1">
                <a:solidFill>
                  <a:srgbClr val="FFFDFE"/>
                </a:solidFill>
                <a:latin typeface="Arial"/>
                <a:cs typeface="Arial"/>
              </a:rPr>
              <a:t>provided </a:t>
            </a:r>
            <a:r>
              <a:rPr dirty="0" sz="2650" spc="5" b="1">
                <a:solidFill>
                  <a:srgbClr val="FFFDFE"/>
                </a:solidFill>
                <a:latin typeface="Arial"/>
                <a:cs typeface="Arial"/>
              </a:rPr>
              <a:t>using </a:t>
            </a:r>
            <a:r>
              <a:rPr dirty="0" sz="2650" spc="1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20" b="1">
                <a:solidFill>
                  <a:srgbClr val="FFFDFE"/>
                </a:solidFill>
                <a:latin typeface="Arial"/>
                <a:cs typeface="Arial"/>
              </a:rPr>
              <a:t>Symbl.AI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-10" b="1">
                <a:solidFill>
                  <a:srgbClr val="FFFDFE"/>
                </a:solidFill>
                <a:latin typeface="Arial"/>
                <a:cs typeface="Arial"/>
              </a:rPr>
              <a:t>API.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650" spc="45" b="1">
                <a:solidFill>
                  <a:srgbClr val="FFFDFE"/>
                </a:solidFill>
                <a:latin typeface="Arial"/>
                <a:cs typeface="Arial"/>
              </a:rPr>
              <a:t>Questions</a:t>
            </a:r>
            <a:r>
              <a:rPr dirty="0" sz="2650" spc="-6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45" b="1">
                <a:solidFill>
                  <a:srgbClr val="FFFDFE"/>
                </a:solidFill>
                <a:latin typeface="Arial"/>
                <a:cs typeface="Arial"/>
              </a:rPr>
              <a:t>from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35" b="1">
                <a:solidFill>
                  <a:srgbClr val="FFFDFE"/>
                </a:solidFill>
                <a:latin typeface="Arial"/>
                <a:cs typeface="Arial"/>
              </a:rPr>
              <a:t>topics/videos:</a:t>
            </a:r>
            <a:endParaRPr sz="2650">
              <a:latin typeface="Arial"/>
              <a:cs typeface="Arial"/>
            </a:endParaRPr>
          </a:p>
          <a:p>
            <a:pPr marL="584835" marR="459740">
              <a:lnSpc>
                <a:spcPts val="3679"/>
              </a:lnSpc>
              <a:spcBef>
                <a:spcPts val="90"/>
              </a:spcBef>
            </a:pPr>
            <a:r>
              <a:rPr dirty="0" sz="2650" spc="95" b="1">
                <a:solidFill>
                  <a:srgbClr val="FFFDFE"/>
                </a:solidFill>
                <a:latin typeface="Arial"/>
                <a:cs typeface="Arial"/>
              </a:rPr>
              <a:t>Helpful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10" b="1">
                <a:solidFill>
                  <a:srgbClr val="FFFDFE"/>
                </a:solidFill>
                <a:latin typeface="Arial"/>
                <a:cs typeface="Arial"/>
              </a:rPr>
              <a:t>for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75" b="1">
                <a:solidFill>
                  <a:srgbClr val="FFFDFE"/>
                </a:solidFill>
                <a:latin typeface="Arial"/>
                <a:cs typeface="Arial"/>
              </a:rPr>
              <a:t>students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45" b="1">
                <a:solidFill>
                  <a:srgbClr val="FFFDFE"/>
                </a:solidFill>
                <a:latin typeface="Arial"/>
                <a:cs typeface="Arial"/>
              </a:rPr>
              <a:t>to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10" b="1">
                <a:solidFill>
                  <a:srgbClr val="FFFDFE"/>
                </a:solidFill>
                <a:latin typeface="Arial"/>
                <a:cs typeface="Arial"/>
              </a:rPr>
              <a:t>prepare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10" b="1">
                <a:solidFill>
                  <a:srgbClr val="FFFDFE"/>
                </a:solidFill>
                <a:latin typeface="Arial"/>
                <a:cs typeface="Arial"/>
              </a:rPr>
              <a:t>for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60" b="1">
                <a:solidFill>
                  <a:srgbClr val="FFFDFE"/>
                </a:solidFill>
                <a:latin typeface="Arial"/>
                <a:cs typeface="Arial"/>
              </a:rPr>
              <a:t>the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55" b="1">
                <a:solidFill>
                  <a:srgbClr val="FFFDFE"/>
                </a:solidFill>
                <a:latin typeface="Arial"/>
                <a:cs typeface="Arial"/>
              </a:rPr>
              <a:t>topic. </a:t>
            </a:r>
            <a:r>
              <a:rPr dirty="0" sz="2650" spc="-72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75" b="1">
                <a:solidFill>
                  <a:srgbClr val="FFFDFE"/>
                </a:solidFill>
                <a:latin typeface="Arial"/>
                <a:cs typeface="Arial"/>
              </a:rPr>
              <a:t>We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05" b="1">
                <a:solidFill>
                  <a:srgbClr val="FFFDFE"/>
                </a:solidFill>
                <a:latin typeface="Arial"/>
                <a:cs typeface="Arial"/>
              </a:rPr>
              <a:t>will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20" b="1">
                <a:solidFill>
                  <a:srgbClr val="FFFDFE"/>
                </a:solidFill>
                <a:latin typeface="Arial"/>
                <a:cs typeface="Arial"/>
              </a:rPr>
              <a:t>use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20" b="1">
                <a:solidFill>
                  <a:srgbClr val="FFFDFE"/>
                </a:solidFill>
                <a:latin typeface="Arial"/>
                <a:cs typeface="Arial"/>
              </a:rPr>
              <a:t>Symbl.AI</a:t>
            </a:r>
            <a:r>
              <a:rPr dirty="0" sz="2650" spc="-50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110" b="1">
                <a:solidFill>
                  <a:srgbClr val="FFFDFE"/>
                </a:solidFill>
                <a:latin typeface="Arial"/>
                <a:cs typeface="Arial"/>
              </a:rPr>
              <a:t>for</a:t>
            </a:r>
            <a:r>
              <a:rPr dirty="0" sz="2650" spc="-55" b="1">
                <a:solidFill>
                  <a:srgbClr val="FFFDFE"/>
                </a:solidFill>
                <a:latin typeface="Arial"/>
                <a:cs typeface="Arial"/>
              </a:rPr>
              <a:t> </a:t>
            </a:r>
            <a:r>
              <a:rPr dirty="0" sz="2650" spc="65" b="1">
                <a:solidFill>
                  <a:srgbClr val="FFFDFE"/>
                </a:solidFill>
                <a:latin typeface="Arial"/>
                <a:cs typeface="Arial"/>
              </a:rPr>
              <a:t>this.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210" y="643322"/>
            <a:ext cx="7809230" cy="1137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21615" y="3880455"/>
            <a:ext cx="191135" cy="619760"/>
            <a:chOff x="4821615" y="3880455"/>
            <a:chExt cx="191135" cy="619760"/>
          </a:xfrm>
        </p:grpSpPr>
        <p:sp>
          <p:nvSpPr>
            <p:cNvPr id="4" name="object 4"/>
            <p:cNvSpPr/>
            <p:nvPr/>
          </p:nvSpPr>
          <p:spPr>
            <a:xfrm>
              <a:off x="4916881" y="3880455"/>
              <a:ext cx="0" cy="488315"/>
            </a:xfrm>
            <a:custGeom>
              <a:avLst/>
              <a:gdLst/>
              <a:ahLst/>
              <a:cxnLst/>
              <a:rect l="l" t="t" r="r" b="b"/>
              <a:pathLst>
                <a:path w="0" h="488314">
                  <a:moveTo>
                    <a:pt x="0" y="0"/>
                  </a:moveTo>
                  <a:lnTo>
                    <a:pt x="0" y="488152"/>
                  </a:lnTo>
                </a:path>
              </a:pathLst>
            </a:custGeom>
            <a:ln w="47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1615" y="4356699"/>
              <a:ext cx="190531" cy="14299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773990" y="5705653"/>
            <a:ext cx="191135" cy="619760"/>
            <a:chOff x="4773990" y="5705653"/>
            <a:chExt cx="191135" cy="619760"/>
          </a:xfrm>
        </p:grpSpPr>
        <p:sp>
          <p:nvSpPr>
            <p:cNvPr id="7" name="object 7"/>
            <p:cNvSpPr/>
            <p:nvPr/>
          </p:nvSpPr>
          <p:spPr>
            <a:xfrm>
              <a:off x="4869256" y="5705653"/>
              <a:ext cx="0" cy="488315"/>
            </a:xfrm>
            <a:custGeom>
              <a:avLst/>
              <a:gdLst/>
              <a:ahLst/>
              <a:cxnLst/>
              <a:rect l="l" t="t" r="r" b="b"/>
              <a:pathLst>
                <a:path w="0" h="488314">
                  <a:moveTo>
                    <a:pt x="0" y="0"/>
                  </a:moveTo>
                  <a:lnTo>
                    <a:pt x="0" y="488152"/>
                  </a:lnTo>
                </a:path>
              </a:pathLst>
            </a:custGeom>
            <a:ln w="47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3990" y="6181897"/>
              <a:ext cx="190531" cy="14299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73990" y="7402534"/>
            <a:ext cx="191135" cy="619760"/>
            <a:chOff x="4773990" y="7402534"/>
            <a:chExt cx="191135" cy="619760"/>
          </a:xfrm>
        </p:grpSpPr>
        <p:sp>
          <p:nvSpPr>
            <p:cNvPr id="10" name="object 10"/>
            <p:cNvSpPr/>
            <p:nvPr/>
          </p:nvSpPr>
          <p:spPr>
            <a:xfrm>
              <a:off x="4869256" y="7402534"/>
              <a:ext cx="0" cy="488315"/>
            </a:xfrm>
            <a:custGeom>
              <a:avLst/>
              <a:gdLst/>
              <a:ahLst/>
              <a:cxnLst/>
              <a:rect l="l" t="t" r="r" b="b"/>
              <a:pathLst>
                <a:path w="0" h="488315">
                  <a:moveTo>
                    <a:pt x="0" y="0"/>
                  </a:moveTo>
                  <a:lnTo>
                    <a:pt x="0" y="488152"/>
                  </a:lnTo>
                </a:path>
              </a:pathLst>
            </a:custGeom>
            <a:ln w="47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3990" y="7878779"/>
              <a:ext cx="190531" cy="142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49027" y="2265111"/>
            <a:ext cx="8053705" cy="69983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25" b="1">
                <a:solidFill>
                  <a:srgbClr val="FFDE58"/>
                </a:solidFill>
                <a:latin typeface="Trebuchet MS"/>
                <a:cs typeface="Trebuchet MS"/>
              </a:rPr>
              <a:t>Research</a:t>
            </a:r>
            <a:r>
              <a:rPr dirty="0" sz="3400" spc="-145" b="1">
                <a:solidFill>
                  <a:srgbClr val="FFDE58"/>
                </a:solidFill>
                <a:latin typeface="Trebuchet MS"/>
                <a:cs typeface="Trebuchet MS"/>
              </a:rPr>
              <a:t> </a:t>
            </a:r>
            <a:r>
              <a:rPr dirty="0" sz="3400" spc="75" b="1">
                <a:solidFill>
                  <a:srgbClr val="FFDE58"/>
                </a:solidFill>
                <a:latin typeface="Trebuchet MS"/>
                <a:cs typeface="Trebuchet MS"/>
              </a:rPr>
              <a:t>Paper/Articles:</a:t>
            </a:r>
            <a:endParaRPr sz="3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rebuchet MS"/>
              <a:cs typeface="Trebuchet MS"/>
            </a:endParaRPr>
          </a:p>
          <a:p>
            <a:pPr algn="ctr" marR="61594">
              <a:lnSpc>
                <a:spcPct val="100000"/>
              </a:lnSpc>
            </a:pPr>
            <a:r>
              <a:rPr dirty="0" sz="3300" spc="190" b="1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dirty="0" sz="33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70" b="1">
                <a:solidFill>
                  <a:srgbClr val="FFFFFF"/>
                </a:solidFill>
                <a:latin typeface="Trebuchet MS"/>
                <a:cs typeface="Trebuchet MS"/>
              </a:rPr>
              <a:t>Upload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50">
              <a:latin typeface="Trebuchet MS"/>
              <a:cs typeface="Trebuchet MS"/>
            </a:endParaRPr>
          </a:p>
          <a:p>
            <a:pPr marL="3000375" marR="126364" indent="-2726055">
              <a:lnSpc>
                <a:spcPct val="115500"/>
              </a:lnSpc>
            </a:pPr>
            <a:r>
              <a:rPr dirty="0" sz="3300" spc="130" b="1">
                <a:solidFill>
                  <a:srgbClr val="FFFFFF"/>
                </a:solidFill>
                <a:latin typeface="Trebuchet MS"/>
                <a:cs typeface="Trebuchet MS"/>
              </a:rPr>
              <a:t>Getting</a:t>
            </a:r>
            <a:r>
              <a:rPr dirty="0" sz="33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40" b="1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r>
              <a:rPr dirty="0" sz="33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204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3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05" b="1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dirty="0" sz="33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50" b="1">
                <a:solidFill>
                  <a:srgbClr val="FFFFFF"/>
                </a:solidFill>
                <a:latin typeface="Trebuchet MS"/>
                <a:cs typeface="Trebuchet MS"/>
              </a:rPr>
              <a:t>Topic</a:t>
            </a:r>
            <a:r>
              <a:rPr dirty="0" sz="33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85" b="1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3300" spc="-9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70" b="1">
                <a:solidFill>
                  <a:srgbClr val="FFFFFF"/>
                </a:solidFill>
                <a:latin typeface="Trebuchet MS"/>
                <a:cs typeface="Trebuchet MS"/>
              </a:rPr>
              <a:t>Symbl</a:t>
            </a:r>
            <a:r>
              <a:rPr dirty="0" sz="33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55" b="1">
                <a:solidFill>
                  <a:srgbClr val="FFFFFF"/>
                </a:solidFill>
                <a:latin typeface="Trebuchet MS"/>
                <a:cs typeface="Trebuchet MS"/>
              </a:rPr>
              <a:t>API.</a:t>
            </a:r>
            <a:endParaRPr sz="3300">
              <a:latin typeface="Trebuchet MS"/>
              <a:cs typeface="Trebuchet MS"/>
            </a:endParaRPr>
          </a:p>
          <a:p>
            <a:pPr algn="ctr" marL="562610" marR="5080">
              <a:lnSpc>
                <a:spcPct val="115500"/>
              </a:lnSpc>
              <a:spcBef>
                <a:spcPts val="3915"/>
              </a:spcBef>
            </a:pPr>
            <a:r>
              <a:rPr dirty="0" sz="3300" spc="165" b="1">
                <a:solidFill>
                  <a:srgbClr val="FFFFFF"/>
                </a:solidFill>
                <a:latin typeface="Trebuchet MS"/>
                <a:cs typeface="Trebuchet MS"/>
              </a:rPr>
              <a:t>Summarizing</a:t>
            </a:r>
            <a:r>
              <a:rPr dirty="0" sz="33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3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95" b="1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dirty="0" sz="33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14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3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45" b="1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r>
              <a:rPr dirty="0" sz="33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204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300" spc="-9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85" b="1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dirty="0" sz="33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35" b="1">
                <a:solidFill>
                  <a:srgbClr val="FFFFFF"/>
                </a:solidFill>
                <a:latin typeface="Trebuchet MS"/>
                <a:cs typeface="Trebuchet MS"/>
              </a:rPr>
              <a:t>topic.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00">
              <a:latin typeface="Trebuchet MS"/>
              <a:cs typeface="Trebuchet MS"/>
            </a:endParaRPr>
          </a:p>
          <a:p>
            <a:pPr algn="ctr" marL="1227455" marR="669925">
              <a:lnSpc>
                <a:spcPct val="115500"/>
              </a:lnSpc>
            </a:pPr>
            <a:r>
              <a:rPr dirty="0" sz="3300" spc="145" b="1">
                <a:solidFill>
                  <a:srgbClr val="FFFFFF"/>
                </a:solidFill>
                <a:latin typeface="Trebuchet MS"/>
                <a:cs typeface="Trebuchet MS"/>
              </a:rPr>
              <a:t>Returning</a:t>
            </a:r>
            <a:r>
              <a:rPr dirty="0" sz="33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3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240" b="1">
                <a:solidFill>
                  <a:srgbClr val="FFFFFF"/>
                </a:solidFill>
                <a:latin typeface="Trebuchet MS"/>
                <a:cs typeface="Trebuchet MS"/>
              </a:rPr>
              <a:t>summary</a:t>
            </a:r>
            <a:r>
              <a:rPr dirty="0" sz="33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14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3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00" b="1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dirty="0" sz="3300" spc="-9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3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60" b="1">
                <a:solidFill>
                  <a:srgbClr val="FFFFFF"/>
                </a:solidFill>
                <a:latin typeface="Trebuchet MS"/>
                <a:cs typeface="Trebuchet MS"/>
              </a:rPr>
              <a:t>topics.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429" y="1652210"/>
            <a:ext cx="7852409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95">
                <a:solidFill>
                  <a:srgbClr val="FFDE58"/>
                </a:solidFill>
                <a:latin typeface="Arial"/>
                <a:cs typeface="Arial"/>
              </a:rPr>
              <a:t>Relevant</a:t>
            </a:r>
            <a:r>
              <a:rPr dirty="0" sz="3400" spc="-70">
                <a:solidFill>
                  <a:srgbClr val="FFDE58"/>
                </a:solidFill>
                <a:latin typeface="Arial"/>
                <a:cs typeface="Arial"/>
              </a:rPr>
              <a:t> </a:t>
            </a:r>
            <a:r>
              <a:rPr dirty="0" sz="3400" spc="55">
                <a:solidFill>
                  <a:srgbClr val="FFDE58"/>
                </a:solidFill>
                <a:latin typeface="Arial"/>
                <a:cs typeface="Arial"/>
              </a:rPr>
              <a:t>Questions</a:t>
            </a:r>
            <a:r>
              <a:rPr dirty="0" sz="3400" spc="-65">
                <a:solidFill>
                  <a:srgbClr val="FFDE58"/>
                </a:solidFill>
                <a:latin typeface="Arial"/>
                <a:cs typeface="Arial"/>
              </a:rPr>
              <a:t> </a:t>
            </a:r>
            <a:r>
              <a:rPr dirty="0" sz="3400" spc="180">
                <a:solidFill>
                  <a:srgbClr val="FFDE58"/>
                </a:solidFill>
                <a:latin typeface="Arial"/>
                <a:cs typeface="Arial"/>
              </a:rPr>
              <a:t>from</a:t>
            </a:r>
            <a:r>
              <a:rPr dirty="0" sz="3400" spc="-70">
                <a:solidFill>
                  <a:srgbClr val="FFDE58"/>
                </a:solidFill>
                <a:latin typeface="Arial"/>
                <a:cs typeface="Arial"/>
              </a:rPr>
              <a:t> </a:t>
            </a:r>
            <a:r>
              <a:rPr dirty="0" sz="3400" spc="200">
                <a:solidFill>
                  <a:srgbClr val="FFDE58"/>
                </a:solidFill>
                <a:latin typeface="Arial"/>
                <a:cs typeface="Arial"/>
              </a:rPr>
              <a:t>the</a:t>
            </a:r>
            <a:r>
              <a:rPr dirty="0" sz="3400" spc="-65">
                <a:solidFill>
                  <a:srgbClr val="FFDE58"/>
                </a:solidFill>
                <a:latin typeface="Arial"/>
                <a:cs typeface="Arial"/>
              </a:rPr>
              <a:t> </a:t>
            </a:r>
            <a:r>
              <a:rPr dirty="0" sz="3400" spc="-5">
                <a:solidFill>
                  <a:srgbClr val="FFDE58"/>
                </a:solidFill>
                <a:latin typeface="Arial"/>
                <a:cs typeface="Arial"/>
              </a:rPr>
              <a:t>videos: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58801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Video</a:t>
            </a:r>
            <a:r>
              <a:rPr dirty="0" spc="-170"/>
              <a:t> </a:t>
            </a:r>
            <a:r>
              <a:rPr dirty="0" spc="170"/>
              <a:t>Upload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400"/>
          </a:p>
          <a:p>
            <a:pPr algn="ctr" marL="224790" marR="252729">
              <a:lnSpc>
                <a:spcPct val="115500"/>
              </a:lnSpc>
            </a:pPr>
            <a:r>
              <a:rPr dirty="0" spc="185"/>
              <a:t>Using</a:t>
            </a:r>
            <a:r>
              <a:rPr dirty="0" spc="-155"/>
              <a:t> </a:t>
            </a:r>
            <a:r>
              <a:rPr dirty="0" spc="130"/>
              <a:t>the</a:t>
            </a:r>
            <a:r>
              <a:rPr dirty="0" spc="-155"/>
              <a:t> </a:t>
            </a:r>
            <a:r>
              <a:rPr dirty="0" spc="114"/>
              <a:t>Get</a:t>
            </a:r>
            <a:r>
              <a:rPr dirty="0" spc="-155"/>
              <a:t> </a:t>
            </a:r>
            <a:r>
              <a:rPr dirty="0" spc="170"/>
              <a:t>Questions</a:t>
            </a:r>
            <a:r>
              <a:rPr dirty="0" spc="-155"/>
              <a:t> </a:t>
            </a:r>
            <a:r>
              <a:rPr dirty="0" spc="165"/>
              <a:t>API</a:t>
            </a:r>
            <a:r>
              <a:rPr dirty="0" spc="-155"/>
              <a:t> </a:t>
            </a:r>
            <a:r>
              <a:rPr dirty="0" spc="114"/>
              <a:t>of </a:t>
            </a:r>
            <a:r>
              <a:rPr dirty="0" spc="-980"/>
              <a:t> </a:t>
            </a:r>
            <a:r>
              <a:rPr dirty="0" spc="114"/>
              <a:t>Symbl.AI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00"/>
          </a:p>
          <a:p>
            <a:pPr algn="ctr" marL="12700" marR="5080">
              <a:lnSpc>
                <a:spcPct val="115500"/>
              </a:lnSpc>
            </a:pPr>
            <a:r>
              <a:rPr dirty="0" spc="145"/>
              <a:t>Returning </a:t>
            </a:r>
            <a:r>
              <a:rPr dirty="0" spc="130"/>
              <a:t>the </a:t>
            </a:r>
            <a:r>
              <a:rPr dirty="0" spc="110"/>
              <a:t>frequently </a:t>
            </a:r>
            <a:r>
              <a:rPr dirty="0" spc="180"/>
              <a:t>asked </a:t>
            </a:r>
            <a:r>
              <a:rPr dirty="0" spc="185"/>
              <a:t> </a:t>
            </a:r>
            <a:r>
              <a:rPr dirty="0" spc="155"/>
              <a:t>questions</a:t>
            </a:r>
            <a:r>
              <a:rPr dirty="0" spc="-150"/>
              <a:t> </a:t>
            </a:r>
            <a:r>
              <a:rPr dirty="0" spc="180"/>
              <a:t>from</a:t>
            </a:r>
            <a:r>
              <a:rPr dirty="0" spc="-150"/>
              <a:t> </a:t>
            </a:r>
            <a:r>
              <a:rPr dirty="0" spc="130"/>
              <a:t>the</a:t>
            </a:r>
            <a:r>
              <a:rPr dirty="0" spc="-150"/>
              <a:t> </a:t>
            </a:r>
            <a:r>
              <a:rPr dirty="0" spc="150"/>
              <a:t>uploaded</a:t>
            </a:r>
            <a:r>
              <a:rPr dirty="0" spc="-150"/>
              <a:t> </a:t>
            </a:r>
            <a:r>
              <a:rPr dirty="0" spc="40"/>
              <a:t>file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21615" y="3474708"/>
            <a:ext cx="191135" cy="619760"/>
            <a:chOff x="4821615" y="3474708"/>
            <a:chExt cx="191135" cy="619760"/>
          </a:xfrm>
        </p:grpSpPr>
        <p:sp>
          <p:nvSpPr>
            <p:cNvPr id="5" name="object 5"/>
            <p:cNvSpPr/>
            <p:nvPr/>
          </p:nvSpPr>
          <p:spPr>
            <a:xfrm>
              <a:off x="4916881" y="3474708"/>
              <a:ext cx="0" cy="488315"/>
            </a:xfrm>
            <a:custGeom>
              <a:avLst/>
              <a:gdLst/>
              <a:ahLst/>
              <a:cxnLst/>
              <a:rect l="l" t="t" r="r" b="b"/>
              <a:pathLst>
                <a:path w="0" h="488314">
                  <a:moveTo>
                    <a:pt x="0" y="0"/>
                  </a:moveTo>
                  <a:lnTo>
                    <a:pt x="0" y="488152"/>
                  </a:lnTo>
                </a:path>
              </a:pathLst>
            </a:custGeom>
            <a:ln w="47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1615" y="3950946"/>
              <a:ext cx="190531" cy="14299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869240" y="5705653"/>
            <a:ext cx="191135" cy="619760"/>
            <a:chOff x="4869240" y="5705653"/>
            <a:chExt cx="191135" cy="619760"/>
          </a:xfrm>
        </p:grpSpPr>
        <p:sp>
          <p:nvSpPr>
            <p:cNvPr id="8" name="object 8"/>
            <p:cNvSpPr/>
            <p:nvPr/>
          </p:nvSpPr>
          <p:spPr>
            <a:xfrm>
              <a:off x="4964506" y="5705653"/>
              <a:ext cx="0" cy="488315"/>
            </a:xfrm>
            <a:custGeom>
              <a:avLst/>
              <a:gdLst/>
              <a:ahLst/>
              <a:cxnLst/>
              <a:rect l="l" t="t" r="r" b="b"/>
              <a:pathLst>
                <a:path w="0" h="488314">
                  <a:moveTo>
                    <a:pt x="0" y="0"/>
                  </a:moveTo>
                  <a:lnTo>
                    <a:pt x="0" y="488152"/>
                  </a:lnTo>
                </a:path>
              </a:pathLst>
            </a:custGeom>
            <a:ln w="47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9240" y="6181900"/>
              <a:ext cx="190531" cy="14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595" y="1237194"/>
            <a:ext cx="7294245" cy="6222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10" b="1">
                <a:solidFill>
                  <a:srgbClr val="FFDE58"/>
                </a:solidFill>
                <a:latin typeface="Arial"/>
                <a:cs typeface="Arial"/>
              </a:rPr>
              <a:t>Cumulative</a:t>
            </a:r>
            <a:r>
              <a:rPr dirty="0" sz="3300" spc="-80" b="1">
                <a:solidFill>
                  <a:srgbClr val="FFDE58"/>
                </a:solidFill>
                <a:latin typeface="Arial"/>
                <a:cs typeface="Arial"/>
              </a:rPr>
              <a:t> </a:t>
            </a:r>
            <a:r>
              <a:rPr dirty="0" sz="3300" spc="120" b="1">
                <a:solidFill>
                  <a:srgbClr val="FFDE58"/>
                </a:solidFill>
                <a:latin typeface="Arial"/>
                <a:cs typeface="Arial"/>
              </a:rPr>
              <a:t>Internship</a:t>
            </a:r>
            <a:r>
              <a:rPr dirty="0" sz="3300" spc="-75" b="1">
                <a:solidFill>
                  <a:srgbClr val="FFDE58"/>
                </a:solidFill>
                <a:latin typeface="Arial"/>
                <a:cs typeface="Arial"/>
              </a:rPr>
              <a:t> </a:t>
            </a:r>
            <a:r>
              <a:rPr dirty="0" sz="3300" spc="65" b="1">
                <a:solidFill>
                  <a:srgbClr val="FFDE58"/>
                </a:solidFill>
                <a:latin typeface="Arial"/>
                <a:cs typeface="Arial"/>
              </a:rPr>
              <a:t>Finder</a:t>
            </a:r>
            <a:endParaRPr sz="3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00">
              <a:latin typeface="Arial"/>
              <a:cs typeface="Arial"/>
            </a:endParaRPr>
          </a:p>
          <a:p>
            <a:pPr algn="ctr" marL="911860">
              <a:lnSpc>
                <a:spcPct val="100000"/>
              </a:lnSpc>
            </a:pPr>
            <a:r>
              <a:rPr dirty="0" sz="3300" spc="114" b="1">
                <a:solidFill>
                  <a:srgbClr val="FFFDFE"/>
                </a:solidFill>
                <a:latin typeface="Trebuchet MS"/>
                <a:cs typeface="Trebuchet MS"/>
              </a:rPr>
              <a:t>Get</a:t>
            </a:r>
            <a:r>
              <a:rPr dirty="0" sz="3300" spc="-155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30" b="1">
                <a:solidFill>
                  <a:srgbClr val="FFFDFE"/>
                </a:solidFill>
                <a:latin typeface="Trebuchet MS"/>
                <a:cs typeface="Trebuchet MS"/>
              </a:rPr>
              <a:t>the</a:t>
            </a:r>
            <a:r>
              <a:rPr dirty="0" sz="3300" spc="-150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25" b="1">
                <a:solidFill>
                  <a:srgbClr val="FFFDFE"/>
                </a:solidFill>
                <a:latin typeface="Trebuchet MS"/>
                <a:cs typeface="Trebuchet MS"/>
              </a:rPr>
              <a:t>query</a:t>
            </a:r>
            <a:r>
              <a:rPr dirty="0" sz="3300" spc="-150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80" b="1">
                <a:solidFill>
                  <a:srgbClr val="FFFDFE"/>
                </a:solidFill>
                <a:latin typeface="Trebuchet MS"/>
                <a:cs typeface="Trebuchet MS"/>
              </a:rPr>
              <a:t>from</a:t>
            </a:r>
            <a:r>
              <a:rPr dirty="0" sz="3300" spc="-150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30" b="1">
                <a:solidFill>
                  <a:srgbClr val="FFFDFE"/>
                </a:solidFill>
                <a:latin typeface="Trebuchet MS"/>
                <a:cs typeface="Trebuchet MS"/>
              </a:rPr>
              <a:t>the</a:t>
            </a:r>
            <a:r>
              <a:rPr dirty="0" sz="3300" spc="-150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60" b="1">
                <a:solidFill>
                  <a:srgbClr val="FFFDFE"/>
                </a:solidFill>
                <a:latin typeface="Trebuchet MS"/>
                <a:cs typeface="Trebuchet MS"/>
              </a:rPr>
              <a:t>user.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100">
              <a:latin typeface="Trebuchet MS"/>
              <a:cs typeface="Trebuchet MS"/>
            </a:endParaRPr>
          </a:p>
          <a:p>
            <a:pPr algn="ctr" marL="923925" marR="5080">
              <a:lnSpc>
                <a:spcPct val="115500"/>
              </a:lnSpc>
            </a:pPr>
            <a:r>
              <a:rPr dirty="0" sz="3300" spc="110" b="1">
                <a:solidFill>
                  <a:srgbClr val="FFFDFE"/>
                </a:solidFill>
                <a:latin typeface="Trebuchet MS"/>
                <a:cs typeface="Trebuchet MS"/>
              </a:rPr>
              <a:t>Scrape</a:t>
            </a:r>
            <a:r>
              <a:rPr dirty="0" sz="3300" spc="-150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30" b="1">
                <a:solidFill>
                  <a:srgbClr val="FFFDFE"/>
                </a:solidFill>
                <a:latin typeface="Trebuchet MS"/>
                <a:cs typeface="Trebuchet MS"/>
              </a:rPr>
              <a:t>the</a:t>
            </a:r>
            <a:r>
              <a:rPr dirty="0" sz="3300" spc="-145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50" b="1">
                <a:solidFill>
                  <a:srgbClr val="FFFDFE"/>
                </a:solidFill>
                <a:latin typeface="Trebuchet MS"/>
                <a:cs typeface="Trebuchet MS"/>
              </a:rPr>
              <a:t>web</a:t>
            </a:r>
            <a:r>
              <a:rPr dirty="0" sz="3300" spc="-150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95" b="1">
                <a:solidFill>
                  <a:srgbClr val="FFFDFE"/>
                </a:solidFill>
                <a:latin typeface="Trebuchet MS"/>
                <a:cs typeface="Trebuchet MS"/>
              </a:rPr>
              <a:t>on</a:t>
            </a:r>
            <a:r>
              <a:rPr dirty="0" sz="3300" spc="-145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30" b="1">
                <a:solidFill>
                  <a:srgbClr val="FFFDFE"/>
                </a:solidFill>
                <a:latin typeface="Trebuchet MS"/>
                <a:cs typeface="Trebuchet MS"/>
              </a:rPr>
              <a:t>the</a:t>
            </a:r>
            <a:r>
              <a:rPr dirty="0" sz="3300" spc="-145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70" b="1">
                <a:solidFill>
                  <a:srgbClr val="FFFDFE"/>
                </a:solidFill>
                <a:latin typeface="Trebuchet MS"/>
                <a:cs typeface="Trebuchet MS"/>
              </a:rPr>
              <a:t>basis</a:t>
            </a:r>
            <a:r>
              <a:rPr dirty="0" sz="3300" spc="-150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14" b="1">
                <a:solidFill>
                  <a:srgbClr val="FFFDFE"/>
                </a:solidFill>
                <a:latin typeface="Trebuchet MS"/>
                <a:cs typeface="Trebuchet MS"/>
              </a:rPr>
              <a:t>of </a:t>
            </a:r>
            <a:r>
              <a:rPr dirty="0" sz="3300" spc="-980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30" b="1">
                <a:solidFill>
                  <a:srgbClr val="FFFDFE"/>
                </a:solidFill>
                <a:latin typeface="Trebuchet MS"/>
                <a:cs typeface="Trebuchet MS"/>
              </a:rPr>
              <a:t>the</a:t>
            </a:r>
            <a:r>
              <a:rPr dirty="0" sz="3300" spc="-145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25" b="1">
                <a:solidFill>
                  <a:srgbClr val="FFFDFE"/>
                </a:solidFill>
                <a:latin typeface="Trebuchet MS"/>
                <a:cs typeface="Trebuchet MS"/>
              </a:rPr>
              <a:t>given</a:t>
            </a:r>
            <a:r>
              <a:rPr dirty="0" sz="3300" spc="-140" b="1">
                <a:solidFill>
                  <a:srgbClr val="FFFDFE"/>
                </a:solidFill>
                <a:latin typeface="Trebuchet MS"/>
                <a:cs typeface="Trebuchet MS"/>
              </a:rPr>
              <a:t> </a:t>
            </a:r>
            <a:r>
              <a:rPr dirty="0" sz="3300" spc="125" b="1">
                <a:solidFill>
                  <a:srgbClr val="FFFDFE"/>
                </a:solidFill>
                <a:latin typeface="Trebuchet MS"/>
                <a:cs typeface="Trebuchet MS"/>
              </a:rPr>
              <a:t>query</a:t>
            </a:r>
            <a:endParaRPr sz="3300">
              <a:latin typeface="Trebuchet MS"/>
              <a:cs typeface="Trebuchet MS"/>
            </a:endParaRPr>
          </a:p>
          <a:p>
            <a:pPr marL="1464945" marR="497840" indent="-33655">
              <a:lnSpc>
                <a:spcPts val="9960"/>
              </a:lnSpc>
              <a:spcBef>
                <a:spcPts val="860"/>
              </a:spcBef>
            </a:pPr>
            <a:r>
              <a:rPr dirty="0" sz="3300" spc="90" b="1">
                <a:solidFill>
                  <a:srgbClr val="FFFFFF"/>
                </a:solidFill>
                <a:latin typeface="Trebuchet MS"/>
                <a:cs typeface="Trebuchet MS"/>
              </a:rPr>
              <a:t>Extract</a:t>
            </a:r>
            <a:r>
              <a:rPr dirty="0" sz="33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3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05" b="1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dirty="0" sz="33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9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3300" spc="-9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95" b="1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dirty="0" sz="33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45" b="1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dirty="0" sz="33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4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3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3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3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00" spc="145" b="1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33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00492" y="2996874"/>
            <a:ext cx="191135" cy="619760"/>
            <a:chOff x="5000492" y="2996874"/>
            <a:chExt cx="191135" cy="619760"/>
          </a:xfrm>
        </p:grpSpPr>
        <p:sp>
          <p:nvSpPr>
            <p:cNvPr id="4" name="object 4"/>
            <p:cNvSpPr/>
            <p:nvPr/>
          </p:nvSpPr>
          <p:spPr>
            <a:xfrm>
              <a:off x="5095758" y="2996874"/>
              <a:ext cx="0" cy="488315"/>
            </a:xfrm>
            <a:custGeom>
              <a:avLst/>
              <a:gdLst/>
              <a:ahLst/>
              <a:cxnLst/>
              <a:rect l="l" t="t" r="r" b="b"/>
              <a:pathLst>
                <a:path w="0" h="488314">
                  <a:moveTo>
                    <a:pt x="0" y="0"/>
                  </a:moveTo>
                  <a:lnTo>
                    <a:pt x="0" y="488152"/>
                  </a:lnTo>
                </a:path>
              </a:pathLst>
            </a:custGeom>
            <a:ln w="47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492" y="3473118"/>
              <a:ext cx="190531" cy="14299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024305" y="4959018"/>
            <a:ext cx="191135" cy="619760"/>
            <a:chOff x="5024305" y="4959018"/>
            <a:chExt cx="191135" cy="619760"/>
          </a:xfrm>
        </p:grpSpPr>
        <p:sp>
          <p:nvSpPr>
            <p:cNvPr id="7" name="object 7"/>
            <p:cNvSpPr/>
            <p:nvPr/>
          </p:nvSpPr>
          <p:spPr>
            <a:xfrm>
              <a:off x="5119571" y="4959018"/>
              <a:ext cx="0" cy="488315"/>
            </a:xfrm>
            <a:custGeom>
              <a:avLst/>
              <a:gdLst/>
              <a:ahLst/>
              <a:cxnLst/>
              <a:rect l="l" t="t" r="r" b="b"/>
              <a:pathLst>
                <a:path w="0" h="488314">
                  <a:moveTo>
                    <a:pt x="0" y="0"/>
                  </a:moveTo>
                  <a:lnTo>
                    <a:pt x="0" y="488152"/>
                  </a:lnTo>
                </a:path>
              </a:pathLst>
            </a:custGeom>
            <a:ln w="47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4305" y="5435263"/>
              <a:ext cx="190531" cy="14299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24305" y="6338363"/>
            <a:ext cx="191135" cy="619760"/>
            <a:chOff x="5024305" y="6338363"/>
            <a:chExt cx="191135" cy="619760"/>
          </a:xfrm>
        </p:grpSpPr>
        <p:sp>
          <p:nvSpPr>
            <p:cNvPr id="10" name="object 10"/>
            <p:cNvSpPr/>
            <p:nvPr/>
          </p:nvSpPr>
          <p:spPr>
            <a:xfrm>
              <a:off x="5119571" y="6338363"/>
              <a:ext cx="0" cy="488315"/>
            </a:xfrm>
            <a:custGeom>
              <a:avLst/>
              <a:gdLst/>
              <a:ahLst/>
              <a:cxnLst/>
              <a:rect l="l" t="t" r="r" b="b"/>
              <a:pathLst>
                <a:path w="0" h="488315">
                  <a:moveTo>
                    <a:pt x="0" y="0"/>
                  </a:moveTo>
                  <a:lnTo>
                    <a:pt x="0" y="488152"/>
                  </a:lnTo>
                </a:path>
              </a:pathLst>
            </a:custGeom>
            <a:ln w="476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4305" y="6814602"/>
              <a:ext cx="190531" cy="142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Virajit Vinaydutt Manchildare 21BBS0228</dc:creator>
  <cp:keywords>DAE96nvNVew,BAE96rrHHnU</cp:keywords>
  <dc:title>Purple Business Team Introduction Instagram Post</dc:title>
  <dcterms:created xsi:type="dcterms:W3CDTF">2022-04-15T04:18:56Z</dcterms:created>
  <dcterms:modified xsi:type="dcterms:W3CDTF">2022-04-15T04:18:56Z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2022-04-15T00:00:00Z</vt:filetime>
  </property>
  <property fmtid="{D5CDD505-2E9C-101B-9397-08002B2CF9AE}" pid="3" name="Creator">
    <vt:lpwstr>Canva</vt:lpwstr>
  </property>
  <property fmtid="{D5CDD505-2E9C-101B-9397-08002B2CF9AE}" pid="4" name="LastSaved">
    <vt:filetime>2022-04-15T00:00:00Z</vt:filetime>
  </property>
</Properties>
</file>