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81" r:id="rId8"/>
    <p:sldId id="263" r:id="rId9"/>
    <p:sldId id="290" r:id="rId10"/>
    <p:sldId id="282" r:id="rId11"/>
    <p:sldId id="283" r:id="rId12"/>
    <p:sldId id="284" r:id="rId13"/>
    <p:sldId id="291" r:id="rId14"/>
    <p:sldId id="292" r:id="rId15"/>
    <p:sldId id="293" r:id="rId16"/>
    <p:sldId id="299" r:id="rId17"/>
    <p:sldId id="297" r:id="rId18"/>
    <p:sldId id="298" r:id="rId19"/>
    <p:sldId id="301" r:id="rId20"/>
    <p:sldId id="300" r:id="rId21"/>
    <p:sldId id="266" r:id="rId22"/>
    <p:sldId id="304" r:id="rId23"/>
    <p:sldId id="305" r:id="rId24"/>
    <p:sldId id="306" r:id="rId25"/>
    <p:sldId id="307" r:id="rId26"/>
    <p:sldId id="308" r:id="rId27"/>
    <p:sldId id="309" r:id="rId28"/>
    <p:sldId id="270" r:id="rId29"/>
    <p:sldId id="310" r:id="rId30"/>
    <p:sldId id="311" r:id="rId31"/>
    <p:sldId id="312" r:id="rId32"/>
    <p:sldId id="313" r:id="rId33"/>
    <p:sldId id="271" r:id="rId34"/>
    <p:sldId id="275" r:id="rId35"/>
  </p:sldIdLst>
  <p:sldSz cx="18288000" cy="10287000"/>
  <p:notesSz cx="6858000" cy="9144000"/>
  <p:embeddedFontLst>
    <p:embeddedFont>
      <p:font typeface="WenQuanYi" panose="02010600030101010101" charset="-122"/>
      <p:regular r:id="rId36"/>
    </p:embeddedFont>
    <p:embeddedFont>
      <p:font typeface="字由点字倔强黑" panose="02010600030101010101" charset="-122"/>
      <p:regular r:id="rId37"/>
    </p:embeddedFont>
    <p:embeddedFont>
      <p:font typeface="方正悠宋 GBK 508R" panose="02000600000000000000" pitchFamily="2" charset="-122"/>
      <p:regular r:id="rId38"/>
    </p:embeddedFont>
    <p:embeddedFont>
      <p:font typeface="黑体" panose="02010609060101010101" pitchFamily="49" charset="-122"/>
      <p:regular r:id="rId39"/>
    </p:embeddedFont>
    <p:embeddedFont>
      <p:font typeface="微软雅黑" panose="020B0503020204020204" pitchFamily="34" charset="-122"/>
      <p:regular r:id="rId40"/>
      <p:bold r:id="rId41"/>
    </p:embeddedFont>
  </p:embeddedFontLst>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68" d="100"/>
          <a:sy n="68" d="100"/>
        </p:scale>
        <p:origin x="32" y="76"/>
      </p:cViewPr>
      <p:guideLst>
        <p:guide orient="horz" pos="2160"/>
        <p:guide pos="290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image" Target="../media/image1.png"/><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image" Target="../media/image8.png"/><Relationship Id="rId5" Type="http://schemas.openxmlformats.org/officeDocument/2006/relationships/tags" Target="../tags/tag6.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image" Target="../media/image3.sv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8" Type="http://schemas.openxmlformats.org/officeDocument/2006/relationships/tags" Target="../tags/tag9.xml"/><Relationship Id="rId51" Type="http://schemas.openxmlformats.org/officeDocument/2006/relationships/image" Target="../media/image2.png"/><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image" Target="../media/image9.svg"/><Relationship Id="rId1" Type="http://schemas.openxmlformats.org/officeDocument/2006/relationships/tags" Target="../tags/tag2.xml"/><Relationship Id="rId6" Type="http://schemas.openxmlformats.org/officeDocument/2006/relationships/tags" Target="../tags/tag7.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sp>
        <p:nvSpPr>
          <p:cNvPr id="3" name="Freeform 3"/>
          <p:cNvSpPr/>
          <p:nvPr/>
        </p:nvSpPr>
        <p:spPr>
          <a:xfrm>
            <a:off x="3441416" y="2104771"/>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7841030" y="7060599"/>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8605047" y="608061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1" name="Freeform 21"/>
          <p:cNvSpPr/>
          <p:nvPr/>
        </p:nvSpPr>
        <p:spPr>
          <a:xfrm>
            <a:off x="420242" y="3515390"/>
            <a:ext cx="7826788" cy="6830651"/>
          </a:xfrm>
          <a:custGeom>
            <a:avLst/>
            <a:gdLst/>
            <a:ahLst/>
            <a:cxnLst/>
            <a:rect l="l" t="t" r="r" b="b"/>
            <a:pathLst>
              <a:path w="7826788" h="6830651">
                <a:moveTo>
                  <a:pt x="0" y="0"/>
                </a:moveTo>
                <a:lnTo>
                  <a:pt x="7826788" y="0"/>
                </a:lnTo>
                <a:lnTo>
                  <a:pt x="7826788" y="6830651"/>
                </a:lnTo>
                <a:lnTo>
                  <a:pt x="0" y="68306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2" name="TextBox 22"/>
          <p:cNvSpPr txBox="1"/>
          <p:nvPr/>
        </p:nvSpPr>
        <p:spPr>
          <a:xfrm>
            <a:off x="4343472" y="2628618"/>
            <a:ext cx="14662713" cy="1443355"/>
          </a:xfrm>
          <a:prstGeom prst="rect">
            <a:avLst/>
          </a:prstGeom>
        </p:spPr>
        <p:txBody>
          <a:bodyPr lIns="0" tIns="0" rIns="0" bIns="0" rtlCol="0" anchor="t">
            <a:spAutoFit/>
          </a:bodyPr>
          <a:lstStyle/>
          <a:p>
            <a:pPr algn="ctr">
              <a:lnSpc>
                <a:spcPts val="11255"/>
              </a:lnSpc>
            </a:pPr>
            <a:r>
              <a:rPr lang="zh-CN" altLang="en-US" sz="8040" dirty="0">
                <a:solidFill>
                  <a:srgbClr val="2453DD"/>
                </a:solidFill>
                <a:latin typeface="黑体" panose="02010609060101010101" charset="-122"/>
                <a:ea typeface="黑体" panose="02010609060101010101" charset="-122"/>
                <a:cs typeface="黑体" panose="02010609060101010101" charset="-122"/>
                <a:sym typeface="字由点字倔强黑" panose="00020600040101010101" charset="-122"/>
              </a:rPr>
              <a:t>基于</a:t>
            </a:r>
            <a:r>
              <a:rPr lang="en-US" altLang="zh-CN" sz="8040" dirty="0">
                <a:solidFill>
                  <a:srgbClr val="2453DD"/>
                </a:solidFill>
                <a:latin typeface="黑体" panose="02010609060101010101" charset="-122"/>
                <a:ea typeface="黑体" panose="02010609060101010101" charset="-122"/>
                <a:cs typeface="黑体" panose="02010609060101010101" charset="-122"/>
                <a:sym typeface="字由点字倔强黑" panose="00020600040101010101" charset="-122"/>
              </a:rPr>
              <a:t>MNIST</a:t>
            </a:r>
            <a:r>
              <a:rPr lang="zh-CN" altLang="en-US" sz="8040" dirty="0">
                <a:solidFill>
                  <a:srgbClr val="2453DD"/>
                </a:solidFill>
                <a:latin typeface="黑体" panose="02010609060101010101" charset="-122"/>
                <a:ea typeface="黑体" panose="02010609060101010101" charset="-122"/>
                <a:cs typeface="黑体" panose="02010609060101010101" charset="-122"/>
                <a:sym typeface="字由点字倔强黑" panose="00020600040101010101" charset="-122"/>
              </a:rPr>
              <a:t>的手写数字识别</a:t>
            </a:r>
          </a:p>
        </p:txBody>
      </p:sp>
      <p:sp>
        <p:nvSpPr>
          <p:cNvPr id="24" name="TextBox 24"/>
          <p:cNvSpPr txBox="1"/>
          <p:nvPr/>
        </p:nvSpPr>
        <p:spPr>
          <a:xfrm>
            <a:off x="3625287" y="4228425"/>
            <a:ext cx="14662713" cy="579120"/>
          </a:xfrm>
          <a:prstGeom prst="rect">
            <a:avLst/>
          </a:prstGeom>
        </p:spPr>
        <p:txBody>
          <a:bodyPr lIns="0" tIns="0" rIns="0" bIns="0" rtlCol="0" anchor="t">
            <a:spAutoFit/>
          </a:bodyPr>
          <a:lstStyle/>
          <a:p>
            <a:pPr algn="ctr">
              <a:lnSpc>
                <a:spcPts val="4520"/>
              </a:lnSpc>
              <a:spcBef>
                <a:spcPct val="0"/>
              </a:spcBef>
            </a:pPr>
            <a:r>
              <a:rPr lang="en-US" sz="3230" dirty="0">
                <a:solidFill>
                  <a:srgbClr val="545454"/>
                </a:solidFill>
                <a:latin typeface="WenQuanYi" panose="020B0606030804020204" charset="-122"/>
                <a:ea typeface="WenQuanYi" panose="020B0606030804020204" charset="-122"/>
                <a:cs typeface="WenQuanYi" panose="020B0606030804020204" charset="-122"/>
                <a:sym typeface="WenQuanYi" panose="020B0606030804020204" charset="-122"/>
              </a:rPr>
              <a:t>Handwriting recognition based on MNIST</a:t>
            </a:r>
          </a:p>
        </p:txBody>
      </p:sp>
      <p:sp>
        <p:nvSpPr>
          <p:cNvPr id="25" name="Freeform 25"/>
          <p:cNvSpPr/>
          <p:nvPr/>
        </p:nvSpPr>
        <p:spPr>
          <a:xfrm>
            <a:off x="16707322" y="5061202"/>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26"/>
          <p:cNvSpPr/>
          <p:nvPr/>
        </p:nvSpPr>
        <p:spPr>
          <a:xfrm rot="-10800000">
            <a:off x="4168198" y="265088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TextBox 27"/>
          <p:cNvSpPr txBox="1"/>
          <p:nvPr/>
        </p:nvSpPr>
        <p:spPr>
          <a:xfrm>
            <a:off x="7841030" y="7265378"/>
            <a:ext cx="8313370" cy="604846"/>
          </a:xfrm>
          <a:prstGeom prst="rect">
            <a:avLst/>
          </a:prstGeom>
        </p:spPr>
        <p:txBody>
          <a:bodyPr wrap="square" lIns="0" tIns="0" rIns="0" bIns="0" rtlCol="0" anchor="t">
            <a:spAutoFit/>
          </a:bodyPr>
          <a:lstStyle/>
          <a:p>
            <a:pPr algn="ctr">
              <a:lnSpc>
                <a:spcPts val="5375"/>
              </a:lnSpc>
            </a:pPr>
            <a:r>
              <a:rPr lang="zh-CN" altLang="en-US" sz="2400" b="1"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组员： 邓镇宏  李凯荣  张洪森</a:t>
            </a:r>
            <a:endParaRPr lang="en-US" sz="2400" b="1"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20" name="文本框 19"/>
          <p:cNvSpPr txBox="1"/>
          <p:nvPr/>
        </p:nvSpPr>
        <p:spPr>
          <a:xfrm>
            <a:off x="5628005" y="4964430"/>
            <a:ext cx="10698480" cy="583565"/>
          </a:xfrm>
          <a:prstGeom prst="rect">
            <a:avLst/>
          </a:prstGeom>
          <a:noFill/>
        </p:spPr>
        <p:txBody>
          <a:bodyPr wrap="square" rtlCol="0">
            <a:spAutoFit/>
          </a:bodyPr>
          <a:lstStyle/>
          <a:p>
            <a:r>
              <a:rPr lang="zh-CN" altLang="en-US" sz="3200" dirty="0">
                <a:solidFill>
                  <a:srgbClr val="0070C0"/>
                </a:solidFill>
              </a:rPr>
              <a:t>班级：</a:t>
            </a:r>
            <a:r>
              <a:rPr lang="en-US" altLang="zh-CN" sz="3200" dirty="0">
                <a:solidFill>
                  <a:srgbClr val="0070C0"/>
                </a:solidFill>
              </a:rPr>
              <a:t>22</a:t>
            </a:r>
            <a:r>
              <a:rPr lang="zh-CN" altLang="en-US" sz="3200" dirty="0">
                <a:solidFill>
                  <a:srgbClr val="0070C0"/>
                </a:solidFill>
              </a:rPr>
              <a:t>人工智能</a:t>
            </a:r>
            <a:r>
              <a:rPr lang="en-US" altLang="zh-CN" sz="3200" dirty="0">
                <a:solidFill>
                  <a:srgbClr val="0070C0"/>
                </a:solidFill>
              </a:rPr>
              <a:t>1</a:t>
            </a:r>
            <a:r>
              <a:rPr lang="zh-CN" altLang="en-US" sz="3200" dirty="0">
                <a:solidFill>
                  <a:srgbClr val="0070C0"/>
                </a:solidFill>
              </a:rPr>
              <a:t>班</a:t>
            </a:r>
            <a:r>
              <a:rPr lang="en-US" altLang="zh-CN" sz="3200" dirty="0">
                <a:solidFill>
                  <a:srgbClr val="0070C0"/>
                </a:solidFill>
              </a:rPr>
              <a:t>		</a:t>
            </a:r>
            <a:r>
              <a:rPr lang="zh-CN" altLang="en-US" sz="3200" dirty="0">
                <a:solidFill>
                  <a:srgbClr val="0070C0"/>
                </a:solidFill>
              </a:rPr>
              <a:t>组名：光之国警备队</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288EA-FD66-4FFD-56D6-12756C162B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3D3531F-8C27-CF57-E8CA-BD66C26BA930}"/>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4BA33D84-FD72-6EAD-5A37-674D1A3D02BD}"/>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9CBFE14E-0834-BEB5-65D2-F2F7B58FCABB}"/>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79C82610-0A92-1DF2-5671-AA826A8EF04C}"/>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B65D0945-144E-78E6-F156-6AF910725F3C}"/>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263F41CF-9871-E140-4D2A-ABC1BB5897C5}"/>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B61A5BF0-5747-0EB2-973E-4D5442D75E4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DB0924C4-0776-CA09-E39D-7EF3322D4E3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F2037DE7-116C-446C-45A0-6F74F64104EB}"/>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D3EED063-7A6C-89F0-9B04-B2E732227E32}"/>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3314D654-03D0-05AF-3CB5-2A8564777A51}"/>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EB6565F4-50C2-90C6-3B28-485F4971E686}"/>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573BFF07-6EEA-E12F-6237-07809D988C1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27878487-47C4-4A5E-0919-6BBCAD29FC18}"/>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06FB9C2-FD65-D712-81E5-37EF15B00E40}"/>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001DFAED-17C4-70C0-0FC0-A2F8C2FC89FE}"/>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59DD0D56-A044-A200-0D58-721229B44D9E}"/>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3ACEA856-B9E2-B5ED-2727-AD960CC8A0A1}"/>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8BBCD53F-3C86-BD59-84FD-13F549AF828B}"/>
              </a:ext>
            </a:extLst>
          </p:cNvPr>
          <p:cNvSpPr txBox="1"/>
          <p:nvPr/>
        </p:nvSpPr>
        <p:spPr>
          <a:xfrm>
            <a:off x="1371599" y="2462551"/>
            <a:ext cx="3325239"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1.</a:t>
            </a:r>
            <a:r>
              <a:rPr lang="zh-CN" altLang="en-US" sz="4000" dirty="0">
                <a:solidFill>
                  <a:srgbClr val="0070C0"/>
                </a:solidFill>
                <a:latin typeface="方正悠宋 GBK 508R" panose="02000600000000000000" pitchFamily="2" charset="-122"/>
                <a:ea typeface="方正悠宋 GBK 508R" panose="02000600000000000000" pitchFamily="2" charset="-122"/>
              </a:rPr>
              <a:t>二值化处理：</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19" name="文本框 18">
            <a:extLst>
              <a:ext uri="{FF2B5EF4-FFF2-40B4-BE49-F238E27FC236}">
                <a16:creationId xmlns:a16="http://schemas.microsoft.com/office/drawing/2014/main" id="{729EBD42-8029-5320-C350-69490C3280FA}"/>
              </a:ext>
            </a:extLst>
          </p:cNvPr>
          <p:cNvSpPr txBox="1"/>
          <p:nvPr/>
        </p:nvSpPr>
        <p:spPr>
          <a:xfrm>
            <a:off x="1604184" y="3606690"/>
            <a:ext cx="14859000" cy="1015663"/>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由于</a:t>
            </a:r>
            <a:r>
              <a:rPr lang="en-US" altLang="zh-CN" sz="3000" dirty="0"/>
              <a:t>SVM</a:t>
            </a:r>
            <a:r>
              <a:rPr lang="zh-CN" altLang="en-US" sz="3000" dirty="0"/>
              <a:t>算法的计算消耗较大，这里进一步采用二值化处理，更便于</a:t>
            </a:r>
            <a:r>
              <a:rPr lang="en-US" altLang="zh-CN" sz="3000" dirty="0"/>
              <a:t>SVM</a:t>
            </a:r>
            <a:r>
              <a:rPr lang="zh-CN" altLang="en-US" sz="3000" dirty="0"/>
              <a:t>算法实现对于本数据集的分类器训练效果。</a:t>
            </a:r>
          </a:p>
        </p:txBody>
      </p:sp>
      <p:sp>
        <p:nvSpPr>
          <p:cNvPr id="20" name="文本框 19">
            <a:extLst>
              <a:ext uri="{FF2B5EF4-FFF2-40B4-BE49-F238E27FC236}">
                <a16:creationId xmlns:a16="http://schemas.microsoft.com/office/drawing/2014/main" id="{2C2D2017-3015-2B67-8EE7-136C4B7CEDFA}"/>
              </a:ext>
            </a:extLst>
          </p:cNvPr>
          <p:cNvSpPr txBox="1"/>
          <p:nvPr/>
        </p:nvSpPr>
        <p:spPr>
          <a:xfrm>
            <a:off x="1604184" y="5162948"/>
            <a:ext cx="14859000" cy="1938992"/>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对于训练集与测试集，分别计算它们各自的均值，比较特征值与均值，将大于均值的设置为</a:t>
            </a:r>
            <a:r>
              <a:rPr lang="en-US" altLang="zh-CN" sz="3000" dirty="0"/>
              <a:t>1</a:t>
            </a:r>
            <a:r>
              <a:rPr lang="zh-CN" altLang="en-US" sz="3000" dirty="0"/>
              <a:t>，小于均值的设置为</a:t>
            </a:r>
            <a:r>
              <a:rPr lang="en-US" altLang="zh-CN" sz="3000" dirty="0"/>
              <a:t>0</a:t>
            </a:r>
            <a:r>
              <a:rPr lang="zh-CN" altLang="en-US" sz="3000" dirty="0"/>
              <a:t>，实现对整个</a:t>
            </a:r>
            <a:r>
              <a:rPr lang="en-US" altLang="zh-CN" sz="3000" dirty="0"/>
              <a:t>MNIST</a:t>
            </a:r>
            <a:r>
              <a:rPr lang="zh-CN" altLang="en-US" sz="3000" dirty="0"/>
              <a:t>数据集的二值化处理。</a:t>
            </a:r>
            <a:endParaRPr lang="en-US" altLang="zh-CN" sz="3000" dirty="0"/>
          </a:p>
          <a:p>
            <a:endParaRPr lang="en-US" altLang="zh-CN" sz="3000" dirty="0"/>
          </a:p>
          <a:p>
            <a:r>
              <a:rPr lang="zh-CN" altLang="en-US" sz="3000" dirty="0"/>
              <a:t>作用：有助于减少噪声影响和波动，使得数据更加干净，且进一步降低计算复杂度。</a:t>
            </a:r>
          </a:p>
        </p:txBody>
      </p:sp>
      <p:pic>
        <p:nvPicPr>
          <p:cNvPr id="21" name="图片 20">
            <a:extLst>
              <a:ext uri="{FF2B5EF4-FFF2-40B4-BE49-F238E27FC236}">
                <a16:creationId xmlns:a16="http://schemas.microsoft.com/office/drawing/2014/main" id="{87C99263-C30B-D07B-D3D6-91D7CDDD2465}"/>
              </a:ext>
            </a:extLst>
          </p:cNvPr>
          <p:cNvPicPr>
            <a:picLocks noChangeAspect="1"/>
          </p:cNvPicPr>
          <p:nvPr/>
        </p:nvPicPr>
        <p:blipFill>
          <a:blip r:embed="rId3"/>
          <a:stretch>
            <a:fillRect/>
          </a:stretch>
        </p:blipFill>
        <p:spPr>
          <a:xfrm>
            <a:off x="6658509" y="7344916"/>
            <a:ext cx="4970979" cy="1647525"/>
          </a:xfrm>
          <a:prstGeom prst="rect">
            <a:avLst/>
          </a:prstGeom>
        </p:spPr>
      </p:pic>
    </p:spTree>
    <p:extLst>
      <p:ext uri="{BB962C8B-B14F-4D97-AF65-F5344CB8AC3E}">
        <p14:creationId xmlns:p14="http://schemas.microsoft.com/office/powerpoint/2010/main" val="3721848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69097-E061-339E-5BFC-5767DE69628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D97FF51-B303-5765-DF8F-AA59DC530D2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7710416A-4F9B-966D-0252-746DEFBB9FD0}"/>
              </a:ext>
            </a:extLst>
          </p:cNvPr>
          <p:cNvGrpSpPr/>
          <p:nvPr/>
        </p:nvGrpSpPr>
        <p:grpSpPr>
          <a:xfrm>
            <a:off x="806025" y="1670454"/>
            <a:ext cx="16675947" cy="7973283"/>
            <a:chOff x="0" y="0"/>
            <a:chExt cx="4847944" cy="2317951"/>
          </a:xfrm>
        </p:grpSpPr>
        <p:sp>
          <p:nvSpPr>
            <p:cNvPr id="4" name="Freeform 4">
              <a:extLst>
                <a:ext uri="{FF2B5EF4-FFF2-40B4-BE49-F238E27FC236}">
                  <a16:creationId xmlns:a16="http://schemas.microsoft.com/office/drawing/2014/main" id="{C80128E3-9107-D08B-D6B0-1DC081672822}"/>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869FB8A2-51A0-0E4D-AD05-3B5EBD006C15}"/>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6F053665-E5FF-C619-7CD7-F644742CD9E6}"/>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92C53E26-CE93-ABF2-0AF7-9B575BD026B6}"/>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0281F593-4820-2C05-EF19-A2ED77269C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5FCBF3DA-91A7-5FAD-0C76-2728C27A605E}"/>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C23D6F12-8C16-DF48-B208-BDA3D7E8DC14}"/>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47326C96-67CF-39E0-9799-A8FC6373644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D910164F-87E3-24C4-7CAE-564128800227}"/>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119BCA3F-E913-2244-6AB5-BEA7BF3A747C}"/>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84D3D25A-8113-CBCA-C130-049D0396C77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25F61EE7-5E18-0680-8EB4-D3685D1DF9E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AB2FAEB0-EB56-CF81-DF05-559E72C3E82A}"/>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8C46E268-CB1E-FA57-D8C3-80D9BF14B6D8}"/>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776B4FBF-3606-D3B8-E122-7597B0360643}"/>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9A8EB0D6-760A-C3AC-D476-259124AC3433}"/>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8A12E5D1-874A-1280-52D7-3217776D4C55}"/>
              </a:ext>
            </a:extLst>
          </p:cNvPr>
          <p:cNvSpPr txBox="1"/>
          <p:nvPr/>
        </p:nvSpPr>
        <p:spPr>
          <a:xfrm>
            <a:off x="1371599" y="2476500"/>
            <a:ext cx="4274010"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模型训练：</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19" name="文本框 18">
            <a:extLst>
              <a:ext uri="{FF2B5EF4-FFF2-40B4-BE49-F238E27FC236}">
                <a16:creationId xmlns:a16="http://schemas.microsoft.com/office/drawing/2014/main" id="{DE2D0BF0-DD2A-F74B-01D7-4C988103934F}"/>
              </a:ext>
            </a:extLst>
          </p:cNvPr>
          <p:cNvSpPr txBox="1"/>
          <p:nvPr/>
        </p:nvSpPr>
        <p:spPr>
          <a:xfrm>
            <a:off x="1743900" y="3238500"/>
            <a:ext cx="7171498" cy="1477328"/>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内容：</a:t>
            </a:r>
            <a:endParaRPr lang="en-US" altLang="zh-CN" sz="3000" dirty="0"/>
          </a:p>
          <a:p>
            <a:r>
              <a:rPr lang="en-US" altLang="zh-CN" sz="3000" dirty="0" err="1"/>
              <a:t>Sklearn</a:t>
            </a:r>
            <a:r>
              <a:rPr lang="zh-CN" altLang="en-US" sz="3000" dirty="0"/>
              <a:t>库中的</a:t>
            </a:r>
            <a:r>
              <a:rPr lang="en-US" altLang="zh-CN" sz="3000" dirty="0"/>
              <a:t>SVM</a:t>
            </a:r>
            <a:r>
              <a:rPr lang="zh-CN" altLang="en-US" sz="3000" dirty="0"/>
              <a:t>分类器进行训练、根据</a:t>
            </a:r>
            <a:r>
              <a:rPr lang="en-US" altLang="zh-CN" sz="3000" dirty="0"/>
              <a:t>SVM</a:t>
            </a:r>
            <a:r>
              <a:rPr lang="zh-CN" altLang="en-US" sz="3000" dirty="0"/>
              <a:t>算法原理尝试自己实现。</a:t>
            </a:r>
          </a:p>
        </p:txBody>
      </p:sp>
      <p:pic>
        <p:nvPicPr>
          <p:cNvPr id="22" name="图片 21">
            <a:extLst>
              <a:ext uri="{FF2B5EF4-FFF2-40B4-BE49-F238E27FC236}">
                <a16:creationId xmlns:a16="http://schemas.microsoft.com/office/drawing/2014/main" id="{FD0FB839-F2EB-A5CA-731A-D72E96047D5C}"/>
              </a:ext>
            </a:extLst>
          </p:cNvPr>
          <p:cNvPicPr>
            <a:picLocks noChangeAspect="1"/>
          </p:cNvPicPr>
          <p:nvPr/>
        </p:nvPicPr>
        <p:blipFill>
          <a:blip r:embed="rId3"/>
          <a:stretch>
            <a:fillRect/>
          </a:stretch>
        </p:blipFill>
        <p:spPr>
          <a:xfrm>
            <a:off x="9747914" y="2573532"/>
            <a:ext cx="7311216" cy="6509691"/>
          </a:xfrm>
          <a:prstGeom prst="rect">
            <a:avLst/>
          </a:prstGeom>
        </p:spPr>
      </p:pic>
      <p:sp>
        <p:nvSpPr>
          <p:cNvPr id="23" name="文本框 22">
            <a:extLst>
              <a:ext uri="{FF2B5EF4-FFF2-40B4-BE49-F238E27FC236}">
                <a16:creationId xmlns:a16="http://schemas.microsoft.com/office/drawing/2014/main" id="{2BDA2D5B-7D7C-7EE4-81A0-682EB57D793A}"/>
              </a:ext>
            </a:extLst>
          </p:cNvPr>
          <p:cNvSpPr txBox="1"/>
          <p:nvPr/>
        </p:nvSpPr>
        <p:spPr>
          <a:xfrm>
            <a:off x="1687916" y="4850585"/>
            <a:ext cx="7629898" cy="4247317"/>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算法适用原因：</a:t>
            </a:r>
            <a:endParaRPr lang="en-US" altLang="zh-CN" sz="3000" dirty="0"/>
          </a:p>
          <a:p>
            <a:pPr marL="514350" indent="-514350">
              <a:buFont typeface="+mj-lt"/>
              <a:buAutoNum type="arabicPeriod"/>
            </a:pPr>
            <a:r>
              <a:rPr lang="en-US" altLang="zh-CN" sz="3000" dirty="0"/>
              <a:t>SVM</a:t>
            </a:r>
            <a:r>
              <a:rPr lang="zh-CN" altLang="en-US" sz="3000" dirty="0"/>
              <a:t>在高维数据下通常表现良好，并且在小样本、非线性和高维的情况下有很强的泛化能力。</a:t>
            </a:r>
            <a:endParaRPr lang="en-US" altLang="zh-CN" sz="3000" dirty="0"/>
          </a:p>
          <a:p>
            <a:pPr marL="514350" indent="-514350">
              <a:buFont typeface="+mj-lt"/>
              <a:buAutoNum type="arabicPeriod"/>
            </a:pPr>
            <a:r>
              <a:rPr lang="zh-CN" altLang="en-US" sz="3000" dirty="0"/>
              <a:t>它广泛应用于文本分类、图像识别、生物信息学等领域。其对高维数据的适应能力，尤其在特征空间维度较高时表现良好。</a:t>
            </a:r>
            <a:endParaRPr lang="en-US" altLang="zh-CN" sz="3000" dirty="0"/>
          </a:p>
          <a:p>
            <a:pPr marL="514350" indent="-514350">
              <a:buFont typeface="+mj-lt"/>
              <a:buAutoNum type="arabicPeriod"/>
            </a:pPr>
            <a:r>
              <a:rPr lang="zh-CN" altLang="en-US" sz="3000" dirty="0"/>
              <a:t>它通过最大化分类间隔来提高泛化能力，减少过拟合风险。</a:t>
            </a:r>
          </a:p>
        </p:txBody>
      </p:sp>
    </p:spTree>
    <p:extLst>
      <p:ext uri="{BB962C8B-B14F-4D97-AF65-F5344CB8AC3E}">
        <p14:creationId xmlns:p14="http://schemas.microsoft.com/office/powerpoint/2010/main" val="512019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CF090-4FC2-9A29-927D-80CA554214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D62F97F-FDA4-5DA8-ABC8-765742CB3F5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726588DB-3D0E-9826-8E47-B40BE77C90AD}"/>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385C72D2-0DC2-90BE-A7A0-A57D9CDFF703}"/>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54C4D5F7-533E-76F6-8BBE-2450EF417184}"/>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C87E5390-2740-34DE-3D55-0082BD50C1A1}"/>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126CF2A9-020F-A01E-1108-1F9819302FFE}"/>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7A8BBA92-C2FD-A185-FA37-0636288A2A0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7A812D5F-E6CB-4BA9-0AD1-573C50DBA282}"/>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14B93316-9CAC-48D0-F6F0-D14F5D6B8814}"/>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FBE2E723-133A-B101-C010-AC86EE6B57E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564075C8-869F-9A4C-C5BC-D9867954814B}"/>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CE85E19E-ACCB-6A71-76AF-1549E84674EC}"/>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7BAA5E36-128B-AC5D-8B90-98A451A62D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8A0365D3-BE88-C98E-D132-A02A43695F88}"/>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2F584A91-E292-A9CB-3A30-53D566B571FD}"/>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317C0DFD-D152-DACB-ACAE-6994C39E2A9A}"/>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CEAE1D05-8BB9-DBC0-74BF-6E8BEB1A1A1D}"/>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250DE61F-BF15-B54B-56B0-0FF7290D188E}"/>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BB7E8CD3-E242-56EB-4F53-B995F98537DF}"/>
              </a:ext>
            </a:extLst>
          </p:cNvPr>
          <p:cNvSpPr txBox="1"/>
          <p:nvPr/>
        </p:nvSpPr>
        <p:spPr>
          <a:xfrm>
            <a:off x="1371599" y="2462551"/>
            <a:ext cx="4502744"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3.</a:t>
            </a:r>
            <a:r>
              <a:rPr lang="zh-CN" altLang="en-US" sz="4000" dirty="0">
                <a:solidFill>
                  <a:srgbClr val="0070C0"/>
                </a:solidFill>
                <a:latin typeface="方正悠宋 GBK 508R" panose="02000600000000000000" pitchFamily="2" charset="-122"/>
                <a:ea typeface="方正悠宋 GBK 508R" panose="02000600000000000000" pitchFamily="2" charset="-122"/>
              </a:rPr>
              <a:t>支持向量机结果：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89BD947D-1C5C-5C0E-FA97-89C7ED463FEC}"/>
              </a:ext>
            </a:extLst>
          </p:cNvPr>
          <p:cNvSpPr txBox="1"/>
          <p:nvPr/>
        </p:nvSpPr>
        <p:spPr>
          <a:xfrm>
            <a:off x="1752599" y="3343686"/>
            <a:ext cx="14782800"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在采用</a:t>
            </a:r>
            <a:r>
              <a:rPr lang="en-US" altLang="zh-CN" dirty="0" err="1"/>
              <a:t>sklearn</a:t>
            </a:r>
            <a:r>
              <a:rPr lang="zh-CN" altLang="en-US" dirty="0"/>
              <a:t>库的支持向量机算法条件下，选择利用在默认参数条件下的线性核函数进行模型训练，得到测试正确率为</a:t>
            </a:r>
            <a:r>
              <a:rPr lang="en-US" altLang="zh-CN" dirty="0"/>
              <a:t>97.92%</a:t>
            </a:r>
            <a:r>
              <a:rPr lang="zh-CN" altLang="en-US" dirty="0"/>
              <a:t>。</a:t>
            </a:r>
          </a:p>
        </p:txBody>
      </p:sp>
      <p:pic>
        <p:nvPicPr>
          <p:cNvPr id="23" name="图片 22">
            <a:extLst>
              <a:ext uri="{FF2B5EF4-FFF2-40B4-BE49-F238E27FC236}">
                <a16:creationId xmlns:a16="http://schemas.microsoft.com/office/drawing/2014/main" id="{0F17DF3E-93DD-321F-C13E-D34529FA6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952" y="4604008"/>
            <a:ext cx="4950411" cy="3960000"/>
          </a:xfrm>
          <a:prstGeom prst="rect">
            <a:avLst/>
          </a:prstGeom>
        </p:spPr>
      </p:pic>
      <p:pic>
        <p:nvPicPr>
          <p:cNvPr id="24" name="图片 23">
            <a:extLst>
              <a:ext uri="{FF2B5EF4-FFF2-40B4-BE49-F238E27FC236}">
                <a16:creationId xmlns:a16="http://schemas.microsoft.com/office/drawing/2014/main" id="{04F3FBC5-1813-5AD3-31A5-DC468FBC0B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39600" y="5426088"/>
            <a:ext cx="4159104" cy="2079185"/>
          </a:xfrm>
          <a:prstGeom prst="rect">
            <a:avLst/>
          </a:prstGeom>
          <a:noFill/>
          <a:ln>
            <a:noFill/>
          </a:ln>
        </p:spPr>
      </p:pic>
      <p:pic>
        <p:nvPicPr>
          <p:cNvPr id="25" name="图片 24">
            <a:extLst>
              <a:ext uri="{FF2B5EF4-FFF2-40B4-BE49-F238E27FC236}">
                <a16:creationId xmlns:a16="http://schemas.microsoft.com/office/drawing/2014/main" id="{6EBF5069-BD27-83C1-C02C-8EA756AE77A9}"/>
              </a:ext>
            </a:extLst>
          </p:cNvPr>
          <p:cNvPicPr>
            <a:picLocks noChangeAspect="1"/>
          </p:cNvPicPr>
          <p:nvPr/>
        </p:nvPicPr>
        <p:blipFill>
          <a:blip r:embed="rId5">
            <a:extLst>
              <a:ext uri="{28A0092B-C50C-407E-A947-70E740481C1C}">
                <a14:useLocalDpi xmlns:a14="http://schemas.microsoft.com/office/drawing/2010/main" val="0"/>
              </a:ext>
            </a:extLst>
          </a:blip>
          <a:srcRect t="1988"/>
          <a:stretch/>
        </p:blipFill>
        <p:spPr bwMode="auto">
          <a:xfrm>
            <a:off x="6790434" y="4555949"/>
            <a:ext cx="5047094" cy="3960000"/>
          </a:xfrm>
          <a:prstGeom prst="rect">
            <a:avLst/>
          </a:prstGeom>
          <a:noFill/>
          <a:ln>
            <a:noFill/>
          </a:ln>
        </p:spPr>
      </p:pic>
    </p:spTree>
    <p:extLst>
      <p:ext uri="{BB962C8B-B14F-4D97-AF65-F5344CB8AC3E}">
        <p14:creationId xmlns:p14="http://schemas.microsoft.com/office/powerpoint/2010/main" val="358261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F30D-162E-8893-268D-FC05CF22BA4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84CC2AE-79DC-5260-38A7-CF50B81CD5A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1120CF27-6555-E5A6-BD92-AD8CA25BCF5A}"/>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4463A83C-36FC-EA76-9539-1AA98FF4C798}"/>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6759E0F6-E37F-6F79-CF2A-D765043DF32F}"/>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C7A648A4-1FC1-B0B9-4AB7-944752561D4F}"/>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D6A33D7C-ACF2-675B-A037-F053932BE08E}"/>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A7D58712-A3A1-DD4C-9CCB-17403AD261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B8B7FAEA-4BFC-8B88-F68F-B4F251446AA8}"/>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57D0E0CE-76C7-888D-5E85-BAC7457215FF}"/>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81D70DBA-CD27-8BBB-6DF9-7955EB50316E}"/>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74997E7F-BD0E-73FA-8F63-D162D7F7869C}"/>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C00A61B1-0204-95C9-136F-8DC388E74FDA}"/>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59570ED1-B35F-C55F-9211-6ADF2DFC22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2B5768F1-55EE-2225-4109-57B9EDF278C0}"/>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85DBBA74-60FC-6083-416C-6670193F32B5}"/>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B828E3E1-E738-8CFD-C9DD-3C43C674DED5}"/>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9D3A087B-F53B-8E28-AB36-086F6B98E0F9}"/>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ECF0A290-A6A9-ED2C-09B7-B734D28C711C}"/>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31" name="文本框 30">
            <a:extLst>
              <a:ext uri="{FF2B5EF4-FFF2-40B4-BE49-F238E27FC236}">
                <a16:creationId xmlns:a16="http://schemas.microsoft.com/office/drawing/2014/main" id="{3D3EA72A-0728-55A2-C8EC-3C71466BB917}"/>
              </a:ext>
            </a:extLst>
          </p:cNvPr>
          <p:cNvSpPr txBox="1"/>
          <p:nvPr/>
        </p:nvSpPr>
        <p:spPr>
          <a:xfrm>
            <a:off x="1371599" y="2462551"/>
            <a:ext cx="4869105"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随机森林算法简介：</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0" name="文本框 19">
            <a:extLst>
              <a:ext uri="{FF2B5EF4-FFF2-40B4-BE49-F238E27FC236}">
                <a16:creationId xmlns:a16="http://schemas.microsoft.com/office/drawing/2014/main" id="{02BB4006-7319-2284-523D-F27C846E5F18}"/>
              </a:ext>
            </a:extLst>
          </p:cNvPr>
          <p:cNvSpPr txBox="1"/>
          <p:nvPr/>
        </p:nvSpPr>
        <p:spPr>
          <a:xfrm>
            <a:off x="1384851" y="3512851"/>
            <a:ext cx="14859000" cy="1938992"/>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sz="3000" dirty="0"/>
              <a:t>随机森林是一种基于集成学习的监督学习算法，通过构建多个决策树并结合投票（分类）或平均（回归）的结果进行预测。它采用样本随机采样（</a:t>
            </a:r>
            <a:r>
              <a:rPr lang="en-US" altLang="zh-CN" sz="3000" dirty="0"/>
              <a:t>Bootstrap</a:t>
            </a:r>
            <a:r>
              <a:rPr lang="zh-CN" altLang="en-US" sz="3000" dirty="0"/>
              <a:t>）和特征随机选择，提升模型的泛化能力和鲁棒性，适合处理高维数据和非线性问题，广泛应用于分类、回归、特征选择等场景。</a:t>
            </a:r>
          </a:p>
        </p:txBody>
      </p:sp>
      <p:pic>
        <p:nvPicPr>
          <p:cNvPr id="2050" name="Picture 2">
            <a:extLst>
              <a:ext uri="{FF2B5EF4-FFF2-40B4-BE49-F238E27FC236}">
                <a16:creationId xmlns:a16="http://schemas.microsoft.com/office/drawing/2014/main" id="{BD9A00C1-1286-EB1D-5C5B-B569721D9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883" y="5849383"/>
            <a:ext cx="70104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298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07D5B-F430-80B4-8B15-8CA4E06429B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D01764-9A14-4CE5-F15E-B46236C47A63}"/>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3995BD5B-F0FE-DF27-89ED-1CF4BBD42F7B}"/>
              </a:ext>
            </a:extLst>
          </p:cNvPr>
          <p:cNvGrpSpPr/>
          <p:nvPr/>
        </p:nvGrpSpPr>
        <p:grpSpPr>
          <a:xfrm>
            <a:off x="806025" y="1670454"/>
            <a:ext cx="16675947" cy="7973283"/>
            <a:chOff x="0" y="0"/>
            <a:chExt cx="4847944" cy="2317951"/>
          </a:xfrm>
        </p:grpSpPr>
        <p:sp>
          <p:nvSpPr>
            <p:cNvPr id="4" name="Freeform 4">
              <a:extLst>
                <a:ext uri="{FF2B5EF4-FFF2-40B4-BE49-F238E27FC236}">
                  <a16:creationId xmlns:a16="http://schemas.microsoft.com/office/drawing/2014/main" id="{E9F17C92-963E-A304-A69B-54BFDBD7817E}"/>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E92D289B-52C1-3176-EFCD-144AD6BC1711}"/>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F1288908-51A3-2B3B-FAB3-0FF7EFA50934}"/>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F81B8C53-B034-E686-2403-2033EFF9AACA}"/>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EF7A5738-CEAD-CFE5-6F06-1D9FB2DBC3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67EDCB5D-A346-37BD-53FF-EFF2E622DCBF}"/>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E4FA935F-9D1A-B071-44BE-2B0F096AA769}"/>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1EFF0E41-E85D-ABA1-C292-97986452B0C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1EE55C0D-3880-E3A3-498F-D9D382D70F63}"/>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6CC98578-934C-A638-478E-C2607FD2A6D0}"/>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DFAACE1A-C1F9-514D-73AE-301546E30CA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FC1E985D-F998-B1B2-2C4A-E1EE2E5C7D0F}"/>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3DBC2DBE-A52E-1056-AA5A-461CF54988CE}"/>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A61F82A2-265F-C9EB-F70F-00FBF949BF92}"/>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2F6AF4BE-DA38-13E5-E62F-6A3B52ACC634}"/>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D9784016-7145-23AB-B138-2648E882D6EC}"/>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31" name="文本框 30">
            <a:extLst>
              <a:ext uri="{FF2B5EF4-FFF2-40B4-BE49-F238E27FC236}">
                <a16:creationId xmlns:a16="http://schemas.microsoft.com/office/drawing/2014/main" id="{83011F39-8A70-FD79-DC99-11B8D7BABD15}"/>
              </a:ext>
            </a:extLst>
          </p:cNvPr>
          <p:cNvSpPr txBox="1"/>
          <p:nvPr/>
        </p:nvSpPr>
        <p:spPr>
          <a:xfrm>
            <a:off x="1371599" y="2476500"/>
            <a:ext cx="4274010"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1.</a:t>
            </a:r>
            <a:r>
              <a:rPr lang="zh-CN" altLang="en-US" sz="4000" dirty="0">
                <a:solidFill>
                  <a:srgbClr val="0070C0"/>
                </a:solidFill>
                <a:latin typeface="方正悠宋 GBK 508R" panose="02000600000000000000" pitchFamily="2" charset="-122"/>
                <a:ea typeface="方正悠宋 GBK 508R" panose="02000600000000000000" pitchFamily="2" charset="-122"/>
              </a:rPr>
              <a:t>模型训练：</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19" name="文本框 18">
            <a:extLst>
              <a:ext uri="{FF2B5EF4-FFF2-40B4-BE49-F238E27FC236}">
                <a16:creationId xmlns:a16="http://schemas.microsoft.com/office/drawing/2014/main" id="{87942871-D519-9A85-792C-741A31EFDE26}"/>
              </a:ext>
            </a:extLst>
          </p:cNvPr>
          <p:cNvSpPr txBox="1"/>
          <p:nvPr/>
        </p:nvSpPr>
        <p:spPr>
          <a:xfrm>
            <a:off x="1743900" y="3328813"/>
            <a:ext cx="7171498" cy="1477328"/>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内容：</a:t>
            </a:r>
            <a:endParaRPr lang="en-US" altLang="zh-CN" sz="3000" dirty="0"/>
          </a:p>
          <a:p>
            <a:r>
              <a:rPr lang="en-US" altLang="zh-CN" sz="3000" dirty="0" err="1"/>
              <a:t>Sklearn</a:t>
            </a:r>
            <a:r>
              <a:rPr lang="zh-CN" altLang="en-US" sz="3000" dirty="0"/>
              <a:t>库中的</a:t>
            </a:r>
            <a:r>
              <a:rPr lang="en-US" altLang="zh-CN" sz="3000" dirty="0"/>
              <a:t>RF</a:t>
            </a:r>
            <a:r>
              <a:rPr lang="zh-CN" altLang="en-US" sz="3000" dirty="0"/>
              <a:t>分类器进行训练。默认决策树数量为</a:t>
            </a:r>
            <a:r>
              <a:rPr lang="en-US" altLang="zh-CN" sz="3000" dirty="0"/>
              <a:t>100</a:t>
            </a:r>
            <a:r>
              <a:rPr lang="zh-CN" altLang="en-US" sz="3000" dirty="0"/>
              <a:t>，随机数种子为</a:t>
            </a:r>
            <a:r>
              <a:rPr lang="en-US" altLang="zh-CN" sz="3000" dirty="0"/>
              <a:t>42</a:t>
            </a:r>
            <a:r>
              <a:rPr lang="zh-CN" altLang="en-US" sz="3000" dirty="0"/>
              <a:t>。</a:t>
            </a:r>
          </a:p>
        </p:txBody>
      </p:sp>
      <p:sp>
        <p:nvSpPr>
          <p:cNvPr id="23" name="文本框 22">
            <a:extLst>
              <a:ext uri="{FF2B5EF4-FFF2-40B4-BE49-F238E27FC236}">
                <a16:creationId xmlns:a16="http://schemas.microsoft.com/office/drawing/2014/main" id="{EA41269E-AF30-C8C3-1EB1-EFAE49EC5C2B}"/>
              </a:ext>
            </a:extLst>
          </p:cNvPr>
          <p:cNvSpPr txBox="1"/>
          <p:nvPr/>
        </p:nvSpPr>
        <p:spPr>
          <a:xfrm>
            <a:off x="1743900" y="5066467"/>
            <a:ext cx="14410500" cy="3785652"/>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算法适用原因：</a:t>
            </a:r>
            <a:endParaRPr lang="en-US" altLang="zh-CN" sz="3000" dirty="0"/>
          </a:p>
          <a:p>
            <a:pPr marL="457200" indent="-457200">
              <a:buFont typeface="+mj-lt"/>
              <a:buAutoNum type="arabicPeriod"/>
            </a:pPr>
            <a:r>
              <a:rPr lang="en-US" altLang="zh-CN" sz="3000" dirty="0"/>
              <a:t>MNIST</a:t>
            </a:r>
            <a:r>
              <a:rPr lang="zh-CN" altLang="en-US" sz="3000" dirty="0"/>
              <a:t>数据集为高维且特征间具有非线性关系。算法能够处理高维特征并学习复杂的非线性关系。</a:t>
            </a:r>
          </a:p>
          <a:p>
            <a:pPr marL="457200" indent="-457200">
              <a:buFont typeface="+mj-lt"/>
              <a:buAutoNum type="arabicPeriod"/>
            </a:pPr>
            <a:r>
              <a:rPr lang="zh-CN" altLang="en-US" sz="3000" dirty="0"/>
              <a:t>能够实现对每个像素特征的重要性排序，帮助更好地实现分类功能。</a:t>
            </a:r>
            <a:endParaRPr lang="en-US" altLang="zh-CN" sz="3000" dirty="0"/>
          </a:p>
          <a:p>
            <a:pPr marL="457200" indent="-457200">
              <a:buFont typeface="+mj-lt"/>
              <a:buAutoNum type="arabicPeriod"/>
            </a:pPr>
            <a:r>
              <a:rPr lang="zh-CN" altLang="en-US" sz="3000" dirty="0"/>
              <a:t>对于超参数调节的敏感性较低，在默认参数下便拥有较好的性能。</a:t>
            </a:r>
          </a:p>
          <a:p>
            <a:pPr marL="457200" indent="-457200">
              <a:buFont typeface="+mj-lt"/>
              <a:buAutoNum type="arabicPeriod"/>
            </a:pPr>
            <a:r>
              <a:rPr lang="zh-CN" altLang="en-US" sz="3000" dirty="0"/>
              <a:t>对于</a:t>
            </a:r>
            <a:r>
              <a:rPr lang="en-US" altLang="zh-CN" sz="3000" dirty="0" err="1"/>
              <a:t>Mnist</a:t>
            </a:r>
            <a:r>
              <a:rPr lang="zh-CN" altLang="en-US" sz="3000" dirty="0"/>
              <a:t>规模数据集，随机森林算法可以实现每棵树单独训练、并行计算的特点能够更高效完成分类器训练。它能在保持高准确率的同时，减少过拟合的风险，适合在短时间内进行训练并获得不错的分类性能。</a:t>
            </a:r>
            <a:endParaRPr lang="en-US" altLang="zh-CN" sz="3000" dirty="0"/>
          </a:p>
        </p:txBody>
      </p:sp>
    </p:spTree>
    <p:extLst>
      <p:ext uri="{BB962C8B-B14F-4D97-AF65-F5344CB8AC3E}">
        <p14:creationId xmlns:p14="http://schemas.microsoft.com/office/powerpoint/2010/main" val="244286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85546-E6AE-DA1C-9FF2-A66BC73E35B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B567F1C-A621-F2E7-DE89-AE037B77569D}"/>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2137B50F-B342-1F5C-3BBC-2BD330468A95}"/>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B03E6BF5-5AAD-AA48-24A2-364D04830B91}"/>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942D2C30-D39B-A411-6804-82FFC0A4BD4A}"/>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4C7B6B27-5282-E43A-D8C5-C9509E187F65}"/>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AFF28F3D-48BC-E953-D527-A684C5EDFBE3}"/>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BE74D2C1-4C82-0039-FCD7-FD9A985F9F2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0B3B2446-31F4-B51D-F12C-B867370DD40F}"/>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6E84DFE7-98E4-9ACF-BB63-E99228B75C39}"/>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3FD5F9F8-92AA-925E-D225-B25903FD161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86BC1D5C-1BFE-0368-CC62-F6F3AF89B0B1}"/>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A1976549-4773-B5FD-44D2-E1FC28DD99F3}"/>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67A220A3-A1B5-BC10-5D80-45FBDA85289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A3FEFF94-1994-C543-A292-7924CFC96C17}"/>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66EA31AE-1D15-8732-7186-454E7CC8920C}"/>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3685F344-421D-F852-FD0E-7BCA976BE322}"/>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F045B91B-9BAD-5FF2-4C90-0097110F44F3}"/>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F836BCC8-0277-6781-BE58-8B01DEE98CD9}"/>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31" name="文本框 30">
            <a:extLst>
              <a:ext uri="{FF2B5EF4-FFF2-40B4-BE49-F238E27FC236}">
                <a16:creationId xmlns:a16="http://schemas.microsoft.com/office/drawing/2014/main" id="{58BE8528-5399-D852-0029-02DF48337217}"/>
              </a:ext>
            </a:extLst>
          </p:cNvPr>
          <p:cNvSpPr txBox="1"/>
          <p:nvPr/>
        </p:nvSpPr>
        <p:spPr>
          <a:xfrm>
            <a:off x="1371599" y="2462551"/>
            <a:ext cx="4502744"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随机森林结果：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E8E34166-1E31-F157-B31F-7D81A2345550}"/>
              </a:ext>
            </a:extLst>
          </p:cNvPr>
          <p:cNvSpPr txBox="1"/>
          <p:nvPr/>
        </p:nvSpPr>
        <p:spPr>
          <a:xfrm>
            <a:off x="1752599" y="3343686"/>
            <a:ext cx="14782800"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通过对</a:t>
            </a:r>
            <a:r>
              <a:rPr lang="en-US" altLang="zh-CN" dirty="0" err="1"/>
              <a:t>Mnist</a:t>
            </a:r>
            <a:r>
              <a:rPr lang="zh-CN" altLang="en-US" dirty="0"/>
              <a:t>自带的测试集导入到训练好的随机森林分类器中进行准确度测试，得到最终模型的正确率为</a:t>
            </a:r>
            <a:r>
              <a:rPr lang="en-US" altLang="zh-CN" dirty="0"/>
              <a:t>97.04%</a:t>
            </a:r>
            <a:r>
              <a:rPr lang="zh-CN" altLang="en-US" dirty="0"/>
              <a:t>。</a:t>
            </a:r>
          </a:p>
        </p:txBody>
      </p:sp>
      <p:pic>
        <p:nvPicPr>
          <p:cNvPr id="19" name="图片 18">
            <a:extLst>
              <a:ext uri="{FF2B5EF4-FFF2-40B4-BE49-F238E27FC236}">
                <a16:creationId xmlns:a16="http://schemas.microsoft.com/office/drawing/2014/main" id="{FE281411-D9E6-CADC-88BF-E40230C12302}"/>
              </a:ext>
            </a:extLst>
          </p:cNvPr>
          <p:cNvPicPr>
            <a:picLocks noChangeAspect="1"/>
          </p:cNvPicPr>
          <p:nvPr/>
        </p:nvPicPr>
        <p:blipFill>
          <a:blip r:embed="rId3"/>
          <a:stretch>
            <a:fillRect/>
          </a:stretch>
        </p:blipFill>
        <p:spPr>
          <a:xfrm>
            <a:off x="1850828" y="4555949"/>
            <a:ext cx="4737534" cy="3960000"/>
          </a:xfrm>
          <a:prstGeom prst="rect">
            <a:avLst/>
          </a:prstGeom>
        </p:spPr>
      </p:pic>
      <p:pic>
        <p:nvPicPr>
          <p:cNvPr id="20" name="图片 19">
            <a:extLst>
              <a:ext uri="{FF2B5EF4-FFF2-40B4-BE49-F238E27FC236}">
                <a16:creationId xmlns:a16="http://schemas.microsoft.com/office/drawing/2014/main" id="{C42B3E56-2C16-CE23-21DF-BFABC8BF97F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01000" y="4492047"/>
            <a:ext cx="4950411" cy="3960000"/>
          </a:xfrm>
          <a:prstGeom prst="rect">
            <a:avLst/>
          </a:prstGeom>
          <a:noFill/>
          <a:ln>
            <a:noFill/>
          </a:ln>
        </p:spPr>
      </p:pic>
    </p:spTree>
    <p:extLst>
      <p:ext uri="{BB962C8B-B14F-4D97-AF65-F5344CB8AC3E}">
        <p14:creationId xmlns:p14="http://schemas.microsoft.com/office/powerpoint/2010/main" val="807957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03313-98DD-ED74-C7BE-3FCA7A35B30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310042D-C254-A73B-0466-905B4BD1694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F8170E55-08EB-8C7E-EBC7-DA59F3C9B214}"/>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1EF19FEB-2DD9-8DC2-1154-0DACDC727B20}"/>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15E5E4FF-7AA8-D35D-68C5-C92D68EBE4D1}"/>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3E7495F1-D1A8-603B-FFAF-98970A966483}"/>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B694065E-D0ED-028A-0D23-99C9FEB5DBCB}"/>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A7C1BD57-9894-6F6E-B7AE-45BA378C891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793236BD-7BC8-B32F-8328-59148E01BB5F}"/>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5D70BC90-1C8F-DEB7-CE8D-09E74108258E}"/>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94C8581D-1422-15FA-4642-921AA4E2F530}"/>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7AC05E4D-0543-B914-12AB-03D4F45FCD22}"/>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574F4230-AA8D-3633-9F8A-6E9ACB4F9E4E}"/>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26161004-2CFF-7178-56D1-E188F6AE43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B475B1F8-4D8C-1CAC-289B-FCA0A0AB593F}"/>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D493A15-DF16-C6EE-3957-4052099E7F82}"/>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1CEC17FB-2102-B272-32C7-FC6F2465C6C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4F687933-D2C6-D05B-56F6-EAEDEA28446A}"/>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4A14C44B-5899-772A-7381-54F2BAD9AA1C}"/>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31" name="文本框 30">
            <a:extLst>
              <a:ext uri="{FF2B5EF4-FFF2-40B4-BE49-F238E27FC236}">
                <a16:creationId xmlns:a16="http://schemas.microsoft.com/office/drawing/2014/main" id="{E0D9D5EF-74A7-2786-C6A0-3C4E3D42664D}"/>
              </a:ext>
            </a:extLst>
          </p:cNvPr>
          <p:cNvSpPr txBox="1"/>
          <p:nvPr/>
        </p:nvSpPr>
        <p:spPr>
          <a:xfrm>
            <a:off x="1371599" y="2462551"/>
            <a:ext cx="4502744"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随机森林结果：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998C422F-7D00-C88F-5976-9E92F4E4AFF1}"/>
              </a:ext>
            </a:extLst>
          </p:cNvPr>
          <p:cNvSpPr txBox="1"/>
          <p:nvPr/>
        </p:nvSpPr>
        <p:spPr>
          <a:xfrm>
            <a:off x="1645174" y="3784043"/>
            <a:ext cx="8229601" cy="378565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分析随机森林模型学习曲线图，</a:t>
            </a:r>
            <a:endParaRPr lang="en-US" altLang="zh-CN" dirty="0"/>
          </a:p>
          <a:p>
            <a:pPr indent="457200"/>
            <a:r>
              <a:rPr lang="zh-CN" altLang="en-US" dirty="0"/>
              <a:t>随机森林训练准确率始终保持在接近</a:t>
            </a:r>
            <a:r>
              <a:rPr lang="en-US" altLang="zh-CN" dirty="0"/>
              <a:t>100%</a:t>
            </a:r>
            <a:r>
              <a:rPr lang="zh-CN" altLang="en-US" dirty="0"/>
              <a:t>水平，说明模型在训练数据上表现极佳。</a:t>
            </a:r>
            <a:endParaRPr lang="en-US" altLang="zh-CN" dirty="0"/>
          </a:p>
          <a:p>
            <a:pPr indent="457200"/>
            <a:r>
              <a:rPr lang="zh-CN" altLang="en-US" dirty="0"/>
              <a:t>随着训练集规模的增加，测试准确率逐渐提高并趋于平稳，近</a:t>
            </a:r>
            <a:r>
              <a:rPr lang="en-US" altLang="zh-CN" dirty="0"/>
              <a:t>97%</a:t>
            </a:r>
            <a:r>
              <a:rPr lang="zh-CN" altLang="en-US" dirty="0"/>
              <a:t>。测试准确率低于训练准确率，但仍然很高，这表明模型有很好的泛化性能。</a:t>
            </a:r>
            <a:endParaRPr lang="en-US" altLang="zh-CN" dirty="0"/>
          </a:p>
          <a:p>
            <a:pPr indent="457200"/>
            <a:r>
              <a:rPr lang="zh-CN" altLang="en-US" dirty="0"/>
              <a:t>整体而言，模型在手写数字识别上表现优秀。</a:t>
            </a:r>
          </a:p>
        </p:txBody>
      </p:sp>
      <p:pic>
        <p:nvPicPr>
          <p:cNvPr id="23" name="图片 22">
            <a:extLst>
              <a:ext uri="{FF2B5EF4-FFF2-40B4-BE49-F238E27FC236}">
                <a16:creationId xmlns:a16="http://schemas.microsoft.com/office/drawing/2014/main" id="{C5970008-F02D-3F37-5F8F-B28016AD3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0099" y="3239116"/>
            <a:ext cx="6876302" cy="5148082"/>
          </a:xfrm>
          <a:prstGeom prst="rect">
            <a:avLst/>
          </a:prstGeom>
        </p:spPr>
      </p:pic>
    </p:spTree>
    <p:extLst>
      <p:ext uri="{BB962C8B-B14F-4D97-AF65-F5344CB8AC3E}">
        <p14:creationId xmlns:p14="http://schemas.microsoft.com/office/powerpoint/2010/main" val="3477597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86637-5655-4FC2-F0E9-90FE087A485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A112D1-D628-2B48-75F8-44E5D78A0CA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7EBC3BC3-F8BC-30F9-775E-09F085D1B963}"/>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F4887E00-D462-823C-8A88-95E40477281A}"/>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8E887253-0FB9-D77B-A273-DCFE0B4F58F8}"/>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AB9D2B87-F9FF-82C0-B22D-20254CAEE2BE}"/>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3C9C195D-840F-608B-75C5-9D1F58880C99}"/>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777D8D54-0BAE-F6FA-1A5F-60A87037242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9F6D4FDC-9FE7-6E36-AF7B-8B20613D04E0}"/>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8440CC3E-F12C-79C3-AA18-A20F4B824063}"/>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0E87708E-F55C-7B58-095B-A9F30F84C2E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1006BB38-8B6C-BE58-2C8D-2F33CD40213B}"/>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CB0802B8-58B8-9088-980F-DDAB5B6C0A68}"/>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53772856-16E4-52E3-3AC0-FCE0F3CDD55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82DDC3D4-B651-3BD0-A851-224E8978F389}"/>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CFC4DC66-26AE-83BD-DE8D-4F366D9CCE84}"/>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6A982DF6-7D02-057F-D7F3-22BDC0B5BB8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DC5F6EDE-EFCC-9F57-6B2B-33DC87700452}"/>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5BC3A491-6A0B-E1BB-BB62-11A43F88BA62}"/>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神经网络模型</a:t>
            </a:r>
          </a:p>
        </p:txBody>
      </p:sp>
      <p:sp>
        <p:nvSpPr>
          <p:cNvPr id="31" name="文本框 30">
            <a:extLst>
              <a:ext uri="{FF2B5EF4-FFF2-40B4-BE49-F238E27FC236}">
                <a16:creationId xmlns:a16="http://schemas.microsoft.com/office/drawing/2014/main" id="{90D3113B-2039-991C-F593-96BA9BB4A74F}"/>
              </a:ext>
            </a:extLst>
          </p:cNvPr>
          <p:cNvSpPr txBox="1"/>
          <p:nvPr/>
        </p:nvSpPr>
        <p:spPr>
          <a:xfrm>
            <a:off x="1371599" y="2462551"/>
            <a:ext cx="56388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卷积神经网络算法简介：</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0" name="文本框 19">
            <a:extLst>
              <a:ext uri="{FF2B5EF4-FFF2-40B4-BE49-F238E27FC236}">
                <a16:creationId xmlns:a16="http://schemas.microsoft.com/office/drawing/2014/main" id="{D2A020C6-198D-AE16-3F34-777F91FBF4D7}"/>
              </a:ext>
            </a:extLst>
          </p:cNvPr>
          <p:cNvSpPr txBox="1"/>
          <p:nvPr/>
        </p:nvSpPr>
        <p:spPr>
          <a:xfrm>
            <a:off x="1384851" y="3512851"/>
            <a:ext cx="14859000" cy="1938992"/>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sz="3000" dirty="0"/>
              <a:t>卷积神经网络（</a:t>
            </a:r>
            <a:r>
              <a:rPr lang="en-US" altLang="zh-CN" sz="3000" dirty="0"/>
              <a:t>Convolutional Neural Network, CNN</a:t>
            </a:r>
            <a:r>
              <a:rPr lang="zh-CN" altLang="en-US" sz="3000" dirty="0"/>
              <a:t>）是一种专为处理网格结构数据（如图像）设计的深度学习模型，通过卷积层提取局部特征，池化层降低维度并保留关键信息，结合全连接层实现特定任务（如分类或检测）。其特点是参数共享和局部连接，能有效捕捉空间特征，广泛应用于图像识别、目标检测和自然语言处理等领域。</a:t>
            </a:r>
          </a:p>
        </p:txBody>
      </p:sp>
      <p:pic>
        <p:nvPicPr>
          <p:cNvPr id="3074" name="Picture 2">
            <a:extLst>
              <a:ext uri="{FF2B5EF4-FFF2-40B4-BE49-F238E27FC236}">
                <a16:creationId xmlns:a16="http://schemas.microsoft.com/office/drawing/2014/main" id="{54EFBB2A-8F07-5091-0F86-59B6BBCD8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019" y="5676869"/>
            <a:ext cx="7101003" cy="377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931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5B912-1559-1848-B764-602CC9009B7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406A8BA-4C17-23FE-19CD-C01CBFB022E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D34F176C-55E4-AA73-F2B4-9219940CC965}"/>
              </a:ext>
            </a:extLst>
          </p:cNvPr>
          <p:cNvGrpSpPr/>
          <p:nvPr/>
        </p:nvGrpSpPr>
        <p:grpSpPr>
          <a:xfrm>
            <a:off x="806025" y="1670454"/>
            <a:ext cx="16675947" cy="7973283"/>
            <a:chOff x="0" y="0"/>
            <a:chExt cx="4847944" cy="2317951"/>
          </a:xfrm>
        </p:grpSpPr>
        <p:sp>
          <p:nvSpPr>
            <p:cNvPr id="4" name="Freeform 4">
              <a:extLst>
                <a:ext uri="{FF2B5EF4-FFF2-40B4-BE49-F238E27FC236}">
                  <a16:creationId xmlns:a16="http://schemas.microsoft.com/office/drawing/2014/main" id="{1AB93C17-EA60-B088-351B-941CB82D48FB}"/>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CCD5CBAE-D929-CDFE-59BD-94D516443D1E}"/>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DC473358-1FE6-EAF2-7DEC-1247D37CF8D6}"/>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61FA1208-6114-7E7D-A961-CC0435326CEE}"/>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A9DB7B21-FA48-3AD6-6138-6B8DC9C6380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0C655CCA-2A22-DCBF-CA66-37B2E632A906}"/>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ACDE6F66-C41B-ACB3-0E3C-E78EF9BFA6FC}"/>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AB849E3F-BF55-127D-6369-9239ED13C60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49A916F4-329C-9DA7-FBDA-ABACE6573C8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223D7E38-65C6-1957-D818-A23330FC93D6}"/>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8D4A9E6F-7470-86DB-A377-5A62F1527CE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39DF8305-0C69-8A5A-4884-059DD850CFB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458A068-8372-FC2D-9761-E992AFFCEF8E}"/>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470A27E7-D2E1-E179-65A4-C093C98115C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61FA8426-00BF-B820-99F7-F19794F020AE}"/>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C27BC4A4-152E-C47C-BEA1-3A79F364FE8A}"/>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神经网络模型</a:t>
            </a:r>
          </a:p>
        </p:txBody>
      </p:sp>
      <p:sp>
        <p:nvSpPr>
          <p:cNvPr id="31" name="文本框 30">
            <a:extLst>
              <a:ext uri="{FF2B5EF4-FFF2-40B4-BE49-F238E27FC236}">
                <a16:creationId xmlns:a16="http://schemas.microsoft.com/office/drawing/2014/main" id="{9D5C2091-8B60-92D5-830C-78EE6F0504E9}"/>
              </a:ext>
            </a:extLst>
          </p:cNvPr>
          <p:cNvSpPr txBox="1"/>
          <p:nvPr/>
        </p:nvSpPr>
        <p:spPr>
          <a:xfrm>
            <a:off x="1371599" y="2476500"/>
            <a:ext cx="4274010"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模型训练：</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19" name="文本框 18">
            <a:extLst>
              <a:ext uri="{FF2B5EF4-FFF2-40B4-BE49-F238E27FC236}">
                <a16:creationId xmlns:a16="http://schemas.microsoft.com/office/drawing/2014/main" id="{BDFF7281-D433-BE7D-9DB6-6B3496EFA05F}"/>
              </a:ext>
            </a:extLst>
          </p:cNvPr>
          <p:cNvSpPr txBox="1"/>
          <p:nvPr/>
        </p:nvSpPr>
        <p:spPr>
          <a:xfrm>
            <a:off x="1743900" y="3238500"/>
            <a:ext cx="7171498" cy="1015663"/>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内容：</a:t>
            </a:r>
            <a:endParaRPr lang="en-US" altLang="zh-CN" sz="3000" dirty="0"/>
          </a:p>
          <a:p>
            <a:r>
              <a:rPr lang="en-US" altLang="zh-CN" sz="3000" dirty="0" err="1"/>
              <a:t>Sklearn</a:t>
            </a:r>
            <a:r>
              <a:rPr lang="zh-CN" altLang="en-US" sz="3000" dirty="0"/>
              <a:t>库中的</a:t>
            </a:r>
            <a:r>
              <a:rPr lang="en-US" altLang="zh-CN" sz="3000" dirty="0" err="1"/>
              <a:t>LeNet</a:t>
            </a:r>
            <a:r>
              <a:rPr lang="zh-CN" altLang="en-US" sz="3000" dirty="0"/>
              <a:t>卷积神经分类器</a:t>
            </a:r>
          </a:p>
        </p:txBody>
      </p:sp>
      <p:sp>
        <p:nvSpPr>
          <p:cNvPr id="23" name="文本框 22">
            <a:extLst>
              <a:ext uri="{FF2B5EF4-FFF2-40B4-BE49-F238E27FC236}">
                <a16:creationId xmlns:a16="http://schemas.microsoft.com/office/drawing/2014/main" id="{2E46EA8E-2418-7276-A9BD-B471BB34191E}"/>
              </a:ext>
            </a:extLst>
          </p:cNvPr>
          <p:cNvSpPr txBox="1"/>
          <p:nvPr/>
        </p:nvSpPr>
        <p:spPr>
          <a:xfrm>
            <a:off x="1743900" y="4310611"/>
            <a:ext cx="8586217" cy="4431983"/>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r>
              <a:rPr lang="zh-CN" altLang="en-US" sz="3000" dirty="0"/>
              <a:t>算法适用原因：</a:t>
            </a:r>
            <a:endParaRPr lang="en-US" altLang="zh-CN" sz="3000" dirty="0"/>
          </a:p>
          <a:p>
            <a:pPr marL="514350" indent="-514350">
              <a:buFont typeface="+mj-lt"/>
              <a:buAutoNum type="arabicPeriod"/>
            </a:pPr>
            <a:r>
              <a:rPr lang="zh-CN" altLang="en-US" sz="2800" dirty="0"/>
              <a:t>能够有效提取局部特征，如笔画、边缘和形状，捕捉数字的关键信息。</a:t>
            </a:r>
            <a:endParaRPr lang="en-US" altLang="zh-CN" sz="2800" dirty="0"/>
          </a:p>
          <a:p>
            <a:pPr marL="514350" indent="-514350">
              <a:buFont typeface="+mj-lt"/>
              <a:buAutoNum type="arabicPeriod"/>
            </a:pPr>
            <a:r>
              <a:rPr lang="zh-CN" altLang="en-US" sz="2800" dirty="0"/>
              <a:t>通过共享卷积核参数，大大减少了网络需要训练的参数数量，降低计算复杂度。</a:t>
            </a:r>
            <a:endParaRPr lang="en-US" altLang="zh-CN" sz="2800" dirty="0"/>
          </a:p>
          <a:p>
            <a:pPr marL="514350" indent="-514350">
              <a:buFont typeface="+mj-lt"/>
              <a:buAutoNum type="arabicPeriod"/>
            </a:pPr>
            <a:r>
              <a:rPr lang="zh-CN" altLang="en-US" sz="2800" dirty="0"/>
              <a:t>卷积层和池化层能提取平移不变的特征，即使数字稍有偏移，模型仍能正确识别。</a:t>
            </a:r>
            <a:endParaRPr lang="en-US" altLang="zh-CN" sz="2800" dirty="0"/>
          </a:p>
          <a:p>
            <a:pPr marL="514350" indent="-514350">
              <a:buFont typeface="+mj-lt"/>
              <a:buAutoNum type="arabicPeriod"/>
            </a:pPr>
            <a:r>
              <a:rPr lang="zh-CN" altLang="en-US" sz="2800" dirty="0"/>
              <a:t>适合处理图像矩阵数据，能充分利用其空间信息。</a:t>
            </a:r>
            <a:endParaRPr lang="en-US" altLang="zh-CN" sz="2800" dirty="0"/>
          </a:p>
          <a:p>
            <a:pPr marL="514350" indent="-514350">
              <a:buFont typeface="+mj-lt"/>
              <a:buAutoNum type="arabicPeriod"/>
            </a:pPr>
            <a:r>
              <a:rPr lang="zh-CN" altLang="en-US" sz="2800" dirty="0"/>
              <a:t>对手写数字的特征提取能力强，能够很好地在训练集上学习到的特征泛化到测试集上，实现高准确率。</a:t>
            </a:r>
          </a:p>
        </p:txBody>
      </p:sp>
      <p:pic>
        <p:nvPicPr>
          <p:cNvPr id="20" name="图片 19">
            <a:extLst>
              <a:ext uri="{FF2B5EF4-FFF2-40B4-BE49-F238E27FC236}">
                <a16:creationId xmlns:a16="http://schemas.microsoft.com/office/drawing/2014/main" id="{21B49203-0CC2-1B3D-3F2A-0708159C44DC}"/>
              </a:ext>
            </a:extLst>
          </p:cNvPr>
          <p:cNvPicPr>
            <a:picLocks noChangeAspect="1"/>
          </p:cNvPicPr>
          <p:nvPr/>
        </p:nvPicPr>
        <p:blipFill>
          <a:blip r:embed="rId3"/>
          <a:stretch>
            <a:fillRect/>
          </a:stretch>
        </p:blipFill>
        <p:spPr>
          <a:xfrm>
            <a:off x="10687855" y="2797319"/>
            <a:ext cx="6405898" cy="6361309"/>
          </a:xfrm>
          <a:prstGeom prst="rect">
            <a:avLst/>
          </a:prstGeom>
        </p:spPr>
      </p:pic>
    </p:spTree>
    <p:extLst>
      <p:ext uri="{BB962C8B-B14F-4D97-AF65-F5344CB8AC3E}">
        <p14:creationId xmlns:p14="http://schemas.microsoft.com/office/powerpoint/2010/main" val="3636140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408B3-B5D1-1B71-E208-1D8D142772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89F14E0-CF8E-9448-7ED5-EED0752F571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AC056ED0-2ECC-C217-029C-A8811041D602}"/>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3B9D6CF2-8710-BFB8-AEAF-92A998820ED6}"/>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2EAE00D3-6858-D25E-0F89-484565552F12}"/>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F59A72ED-1DD1-E5F8-2BC3-C43E5CDAC79B}"/>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B3C00BF9-A852-518C-4322-D72D592CB784}"/>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574A9E1D-2CCA-36B8-AEF6-995D1CF2837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DD7E15E6-B902-8A71-CF8C-7E656F24F5C9}"/>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635FE007-4FE5-6D2F-9D7D-7A0889BF1137}"/>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BB7C8AFA-E288-2A0A-0F61-A2BE06B2D428}"/>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28A0E8BD-9ECF-714F-81B1-4A8CC89A8A5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B667047E-6903-C981-C20B-318FA39EB1A2}"/>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42F29DF9-AAEE-7EA5-E540-54901EB462E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A19DF7CB-B21C-A47B-A52B-427D6822449A}"/>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5C72C3B0-823E-E319-B9B6-9F7805D11B4A}"/>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902CAA8B-2127-57C5-38C3-A6CC84EFF54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AA43B5D9-9B57-E70F-961B-D67873F925D7}"/>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E324A357-1C33-CDE0-9D58-FD066E6597A4}"/>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神经网络模型</a:t>
            </a:r>
          </a:p>
        </p:txBody>
      </p:sp>
      <p:sp>
        <p:nvSpPr>
          <p:cNvPr id="31" name="文本框 30">
            <a:extLst>
              <a:ext uri="{FF2B5EF4-FFF2-40B4-BE49-F238E27FC236}">
                <a16:creationId xmlns:a16="http://schemas.microsoft.com/office/drawing/2014/main" id="{D8E11695-1398-67EA-730A-5D48F7E630E7}"/>
              </a:ext>
            </a:extLst>
          </p:cNvPr>
          <p:cNvSpPr txBox="1"/>
          <p:nvPr/>
        </p:nvSpPr>
        <p:spPr>
          <a:xfrm>
            <a:off x="1371598" y="2462551"/>
            <a:ext cx="5029201"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卷积神经网络结果：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032F4783-2F41-4F6E-8B65-DC5A7F145300}"/>
              </a:ext>
            </a:extLst>
          </p:cNvPr>
          <p:cNvSpPr txBox="1"/>
          <p:nvPr/>
        </p:nvSpPr>
        <p:spPr>
          <a:xfrm>
            <a:off x="1752599" y="3343686"/>
            <a:ext cx="14782800"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使用</a:t>
            </a:r>
            <a:r>
              <a:rPr lang="en-US" altLang="zh-CN" dirty="0" err="1"/>
              <a:t>Mnist</a:t>
            </a:r>
            <a:r>
              <a:rPr lang="zh-CN" altLang="en-US" dirty="0"/>
              <a:t>数据集自带的测试集导入到已训练好的卷积神经网络模型进行分类测试，最终正确率为</a:t>
            </a:r>
            <a:r>
              <a:rPr lang="en-US" altLang="zh-CN" dirty="0"/>
              <a:t>99.14%</a:t>
            </a:r>
            <a:r>
              <a:rPr lang="zh-CN" altLang="en-US" dirty="0"/>
              <a:t>。</a:t>
            </a:r>
          </a:p>
        </p:txBody>
      </p:sp>
      <p:pic>
        <p:nvPicPr>
          <p:cNvPr id="21" name="图片 20">
            <a:extLst>
              <a:ext uri="{FF2B5EF4-FFF2-40B4-BE49-F238E27FC236}">
                <a16:creationId xmlns:a16="http://schemas.microsoft.com/office/drawing/2014/main" id="{D0495AE3-6688-C31B-3A22-934F6CFAF42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3746" y="4739074"/>
            <a:ext cx="4999118" cy="3960000"/>
          </a:xfrm>
          <a:prstGeom prst="rect">
            <a:avLst/>
          </a:prstGeom>
          <a:noFill/>
          <a:ln>
            <a:noFill/>
          </a:ln>
        </p:spPr>
      </p:pic>
      <p:pic>
        <p:nvPicPr>
          <p:cNvPr id="23" name="图片 22">
            <a:extLst>
              <a:ext uri="{FF2B5EF4-FFF2-40B4-BE49-F238E27FC236}">
                <a16:creationId xmlns:a16="http://schemas.microsoft.com/office/drawing/2014/main" id="{82115E1A-B926-F9CE-71EF-7A0A02F5E47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0583" y="4739074"/>
            <a:ext cx="4951404" cy="3960000"/>
          </a:xfrm>
          <a:prstGeom prst="rect">
            <a:avLst/>
          </a:prstGeom>
          <a:noFill/>
          <a:ln>
            <a:noFill/>
          </a:ln>
        </p:spPr>
      </p:pic>
    </p:spTree>
    <p:extLst>
      <p:ext uri="{BB962C8B-B14F-4D97-AF65-F5344CB8AC3E}">
        <p14:creationId xmlns:p14="http://schemas.microsoft.com/office/powerpoint/2010/main" val="67197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50"/>
            <a:stretch>
              <a:fillRect r="-31322"/>
            </a:stretch>
          </a:blipFill>
        </p:spPr>
      </p:sp>
      <p:sp>
        <p:nvSpPr>
          <p:cNvPr id="3" name="Freeform 3"/>
          <p:cNvSpPr/>
          <p:nvPr/>
        </p:nvSpPr>
        <p:spPr>
          <a:xfrm>
            <a:off x="-616120" y="837145"/>
            <a:ext cx="6068478" cy="1638049"/>
          </a:xfrm>
          <a:custGeom>
            <a:avLst/>
            <a:gdLst/>
            <a:ahLst/>
            <a:cxnLst/>
            <a:rect l="l" t="t" r="r" b="b"/>
            <a:pathLst>
              <a:path w="6068478" h="1638049">
                <a:moveTo>
                  <a:pt x="0" y="0"/>
                </a:moveTo>
                <a:lnTo>
                  <a:pt x="6068478" y="0"/>
                </a:lnTo>
                <a:lnTo>
                  <a:pt x="6068478" y="1638050"/>
                </a:lnTo>
                <a:lnTo>
                  <a:pt x="0" y="1638050"/>
                </a:lnTo>
                <a:lnTo>
                  <a:pt x="0" y="0"/>
                </a:lnTo>
                <a:close/>
              </a:path>
            </a:pathLst>
          </a:custGeom>
          <a:blipFill>
            <a:blip r:embed="rId51">
              <a:extLst>
                <a:ext uri="{96DAC541-7B7A-43D3-8B79-37D633B846F1}">
                  <asvg:svgBlip xmlns:asvg="http://schemas.microsoft.com/office/drawing/2016/SVG/main" r:embed="rId52"/>
                </a:ext>
              </a:extLst>
            </a:blip>
            <a:stretch>
              <a:fillRect/>
            </a:stretch>
          </a:blipFill>
        </p:spPr>
      </p:sp>
      <p:sp>
        <p:nvSpPr>
          <p:cNvPr id="4" name="TextBox 4"/>
          <p:cNvSpPr txBox="1"/>
          <p:nvPr/>
        </p:nvSpPr>
        <p:spPr>
          <a:xfrm>
            <a:off x="0" y="781050"/>
            <a:ext cx="5211041" cy="1376923"/>
          </a:xfrm>
          <a:prstGeom prst="rect">
            <a:avLst/>
          </a:prstGeom>
        </p:spPr>
        <p:txBody>
          <a:bodyPr lIns="0" tIns="0" rIns="0" bIns="0" rtlCol="0" anchor="t">
            <a:spAutoFit/>
          </a:bodyPr>
          <a:lstStyle/>
          <a:p>
            <a:pPr algn="ctr">
              <a:lnSpc>
                <a:spcPts val="11255"/>
              </a:lnSpc>
            </a:pPr>
            <a:r>
              <a:rPr lang="en-US" sz="8040">
                <a:solidFill>
                  <a:srgbClr val="2453D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目录</a:t>
            </a:r>
          </a:p>
        </p:txBody>
      </p:sp>
      <p:sp>
        <p:nvSpPr>
          <p:cNvPr id="5" name="TextBox 5"/>
          <p:cNvSpPr txBox="1"/>
          <p:nvPr/>
        </p:nvSpPr>
        <p:spPr>
          <a:xfrm>
            <a:off x="0" y="2220273"/>
            <a:ext cx="5211041" cy="895588"/>
          </a:xfrm>
          <a:prstGeom prst="rect">
            <a:avLst/>
          </a:prstGeom>
        </p:spPr>
        <p:txBody>
          <a:bodyPr lIns="0" tIns="0" rIns="0" bIns="0" rtlCol="0" anchor="t">
            <a:spAutoFit/>
          </a:bodyPr>
          <a:lstStyle/>
          <a:p>
            <a:pPr algn="ctr">
              <a:lnSpc>
                <a:spcPts val="7335"/>
              </a:lnSpc>
            </a:pPr>
            <a:r>
              <a:rPr lang="en-US" sz="5240">
                <a:solidFill>
                  <a:srgbClr val="FAFDF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contents</a:t>
            </a:r>
          </a:p>
        </p:txBody>
      </p:sp>
      <p:grpSp>
        <p:nvGrpSpPr>
          <p:cNvPr id="6" name="Group 6"/>
          <p:cNvGrpSpPr/>
          <p:nvPr>
            <p:custDataLst>
              <p:tags r:id="rId1"/>
            </p:custDataLst>
          </p:nvPr>
        </p:nvGrpSpPr>
        <p:grpSpPr>
          <a:xfrm>
            <a:off x="2418381" y="4237210"/>
            <a:ext cx="5875935" cy="1802919"/>
            <a:chOff x="0" y="0"/>
            <a:chExt cx="1673300" cy="513421"/>
          </a:xfrm>
        </p:grpSpPr>
        <p:sp>
          <p:nvSpPr>
            <p:cNvPr id="7" name="Freeform 7"/>
            <p:cNvSpPr/>
            <p:nvPr>
              <p:custDataLst>
                <p:tags r:id="rId48"/>
              </p:custDataLst>
            </p:nvPr>
          </p:nvSpPr>
          <p:spPr>
            <a:xfrm>
              <a:off x="0" y="0"/>
              <a:ext cx="1673300" cy="513421"/>
            </a:xfrm>
            <a:custGeom>
              <a:avLst/>
              <a:gdLst/>
              <a:ahLst/>
              <a:cxnLst/>
              <a:rect l="l" t="t" r="r" b="b"/>
              <a:pathLst>
                <a:path w="1673300" h="513421">
                  <a:moveTo>
                    <a:pt x="0" y="0"/>
                  </a:moveTo>
                  <a:lnTo>
                    <a:pt x="1673300" y="0"/>
                  </a:lnTo>
                  <a:lnTo>
                    <a:pt x="1673300" y="513421"/>
                  </a:lnTo>
                  <a:lnTo>
                    <a:pt x="0" y="513421"/>
                  </a:lnTo>
                  <a:close/>
                </a:path>
              </a:pathLst>
            </a:custGeom>
            <a:solidFill>
              <a:srgbClr val="FAFDFD"/>
            </a:solidFill>
          </p:spPr>
        </p:sp>
        <p:sp>
          <p:nvSpPr>
            <p:cNvPr id="8" name="TextBox 8"/>
            <p:cNvSpPr txBox="1"/>
            <p:nvPr/>
          </p:nvSpPr>
          <p:spPr>
            <a:xfrm>
              <a:off x="0" y="-19050"/>
              <a:ext cx="1673300" cy="532471"/>
            </a:xfrm>
            <a:prstGeom prst="rect">
              <a:avLst/>
            </a:prstGeom>
          </p:spPr>
          <p:txBody>
            <a:bodyPr lIns="16890" tIns="16890" rIns="16890" bIns="16890" rtlCol="0" anchor="ctr"/>
            <a:lstStyle/>
            <a:p>
              <a:pPr algn="ctr">
                <a:lnSpc>
                  <a:spcPts val="865"/>
                </a:lnSpc>
                <a:spcBef>
                  <a:spcPct val="0"/>
                </a:spcBef>
              </a:pPr>
              <a:endParaRPr/>
            </a:p>
          </p:txBody>
        </p:sp>
      </p:grpSp>
      <p:grpSp>
        <p:nvGrpSpPr>
          <p:cNvPr id="9" name="Group 9"/>
          <p:cNvGrpSpPr/>
          <p:nvPr>
            <p:custDataLst>
              <p:tags r:id="rId2"/>
            </p:custDataLst>
          </p:nvPr>
        </p:nvGrpSpPr>
        <p:grpSpPr>
          <a:xfrm>
            <a:off x="3028478" y="4506808"/>
            <a:ext cx="328755" cy="328755"/>
            <a:chOff x="0" y="0"/>
            <a:chExt cx="812800" cy="812800"/>
          </a:xfrm>
        </p:grpSpPr>
        <p:sp>
          <p:nvSpPr>
            <p:cNvPr id="10" name="Freeform 10"/>
            <p:cNvSpPr/>
            <p:nvPr>
              <p:custDataLst>
                <p:tags r:id="rId47"/>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1" name="TextBox 11"/>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12" name="Group 12"/>
          <p:cNvGrpSpPr/>
          <p:nvPr>
            <p:custDataLst>
              <p:tags r:id="rId3"/>
            </p:custDataLst>
          </p:nvPr>
        </p:nvGrpSpPr>
        <p:grpSpPr>
          <a:xfrm>
            <a:off x="3119738" y="3638857"/>
            <a:ext cx="146235" cy="1065553"/>
            <a:chOff x="0" y="0"/>
            <a:chExt cx="44166" cy="321819"/>
          </a:xfrm>
        </p:grpSpPr>
        <p:sp>
          <p:nvSpPr>
            <p:cNvPr id="13" name="Freeform 13"/>
            <p:cNvSpPr/>
            <p:nvPr>
              <p:custDataLst>
                <p:tags r:id="rId46"/>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4" name="TextBox 14"/>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grpSp>
        <p:nvGrpSpPr>
          <p:cNvPr id="15" name="Group 15"/>
          <p:cNvGrpSpPr/>
          <p:nvPr>
            <p:custDataLst>
              <p:tags r:id="rId4"/>
            </p:custDataLst>
          </p:nvPr>
        </p:nvGrpSpPr>
        <p:grpSpPr>
          <a:xfrm>
            <a:off x="7355463" y="4506808"/>
            <a:ext cx="328755" cy="328755"/>
            <a:chOff x="0" y="0"/>
            <a:chExt cx="812800" cy="812800"/>
          </a:xfrm>
        </p:grpSpPr>
        <p:sp>
          <p:nvSpPr>
            <p:cNvPr id="16" name="Freeform 16"/>
            <p:cNvSpPr/>
            <p:nvPr>
              <p:custDataLst>
                <p:tags r:id="rId45"/>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7" name="TextBox 17"/>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18" name="Group 18"/>
          <p:cNvGrpSpPr/>
          <p:nvPr>
            <p:custDataLst>
              <p:tags r:id="rId5"/>
            </p:custDataLst>
          </p:nvPr>
        </p:nvGrpSpPr>
        <p:grpSpPr>
          <a:xfrm>
            <a:off x="7446723" y="3638857"/>
            <a:ext cx="146235" cy="1065553"/>
            <a:chOff x="0" y="0"/>
            <a:chExt cx="44166" cy="321819"/>
          </a:xfrm>
        </p:grpSpPr>
        <p:sp>
          <p:nvSpPr>
            <p:cNvPr id="19" name="Freeform 19"/>
            <p:cNvSpPr/>
            <p:nvPr>
              <p:custDataLst>
                <p:tags r:id="rId44"/>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20" name="TextBox 20"/>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sp>
        <p:nvSpPr>
          <p:cNvPr id="21" name="TextBox 21"/>
          <p:cNvSpPr txBox="1"/>
          <p:nvPr>
            <p:custDataLst>
              <p:tags r:id="rId6"/>
            </p:custDataLst>
          </p:nvPr>
        </p:nvSpPr>
        <p:spPr>
          <a:xfrm>
            <a:off x="2418381" y="2982511"/>
            <a:ext cx="5875935" cy="1179343"/>
          </a:xfrm>
          <a:prstGeom prst="rect">
            <a:avLst/>
          </a:prstGeom>
        </p:spPr>
        <p:txBody>
          <a:bodyPr lIns="0" tIns="0" rIns="0" bIns="0" rtlCol="0" anchor="t">
            <a:spAutoFit/>
          </a:bodyPr>
          <a:lstStyle/>
          <a:p>
            <a:pPr algn="ctr">
              <a:lnSpc>
                <a:spcPts val="9705"/>
              </a:lnSpc>
            </a:pPr>
            <a:r>
              <a:rPr lang="en-US" sz="6930">
                <a:solidFill>
                  <a:srgbClr val="FAFDF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01</a:t>
            </a:r>
          </a:p>
        </p:txBody>
      </p:sp>
      <p:sp>
        <p:nvSpPr>
          <p:cNvPr id="22" name="TextBox 22"/>
          <p:cNvSpPr txBox="1"/>
          <p:nvPr>
            <p:custDataLst>
              <p:tags r:id="rId7"/>
            </p:custDataLst>
          </p:nvPr>
        </p:nvSpPr>
        <p:spPr>
          <a:xfrm>
            <a:off x="2414704" y="4724704"/>
            <a:ext cx="5875935" cy="757555"/>
          </a:xfrm>
          <a:prstGeom prst="rect">
            <a:avLst/>
          </a:prstGeom>
        </p:spPr>
        <p:txBody>
          <a:bodyPr lIns="0" tIns="0" rIns="0" bIns="0" rtlCol="0" anchor="t">
            <a:spAutoFit/>
          </a:bodyPr>
          <a:lstStyle/>
          <a:p>
            <a:pPr algn="ctr">
              <a:lnSpc>
                <a:spcPts val="5910"/>
              </a:lnSpc>
            </a:pPr>
            <a:r>
              <a:rPr lang="zh-CN" altLang="en-US" sz="492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研究背景</a:t>
            </a:r>
          </a:p>
        </p:txBody>
      </p:sp>
      <p:grpSp>
        <p:nvGrpSpPr>
          <p:cNvPr id="24" name="Group 24"/>
          <p:cNvGrpSpPr/>
          <p:nvPr>
            <p:custDataLst>
              <p:tags r:id="rId8"/>
            </p:custDataLst>
          </p:nvPr>
        </p:nvGrpSpPr>
        <p:grpSpPr>
          <a:xfrm>
            <a:off x="9993685" y="4237210"/>
            <a:ext cx="5875935" cy="1802919"/>
            <a:chOff x="0" y="0"/>
            <a:chExt cx="1673300" cy="513421"/>
          </a:xfrm>
        </p:grpSpPr>
        <p:sp>
          <p:nvSpPr>
            <p:cNvPr id="25" name="Freeform 25"/>
            <p:cNvSpPr/>
            <p:nvPr>
              <p:custDataLst>
                <p:tags r:id="rId43"/>
              </p:custDataLst>
            </p:nvPr>
          </p:nvSpPr>
          <p:spPr>
            <a:xfrm>
              <a:off x="0" y="0"/>
              <a:ext cx="1673300" cy="513421"/>
            </a:xfrm>
            <a:custGeom>
              <a:avLst/>
              <a:gdLst/>
              <a:ahLst/>
              <a:cxnLst/>
              <a:rect l="l" t="t" r="r" b="b"/>
              <a:pathLst>
                <a:path w="1673300" h="513421">
                  <a:moveTo>
                    <a:pt x="0" y="0"/>
                  </a:moveTo>
                  <a:lnTo>
                    <a:pt x="1673300" y="0"/>
                  </a:lnTo>
                  <a:lnTo>
                    <a:pt x="1673300" y="513421"/>
                  </a:lnTo>
                  <a:lnTo>
                    <a:pt x="0" y="513421"/>
                  </a:lnTo>
                  <a:close/>
                </a:path>
              </a:pathLst>
            </a:custGeom>
            <a:solidFill>
              <a:srgbClr val="FAFDFD"/>
            </a:solidFill>
          </p:spPr>
        </p:sp>
        <p:sp>
          <p:nvSpPr>
            <p:cNvPr id="26" name="TextBox 26"/>
            <p:cNvSpPr txBox="1"/>
            <p:nvPr/>
          </p:nvSpPr>
          <p:spPr>
            <a:xfrm>
              <a:off x="0" y="-19050"/>
              <a:ext cx="1673300" cy="532471"/>
            </a:xfrm>
            <a:prstGeom prst="rect">
              <a:avLst/>
            </a:prstGeom>
          </p:spPr>
          <p:txBody>
            <a:bodyPr lIns="16890" tIns="16890" rIns="16890" bIns="16890" rtlCol="0" anchor="ctr"/>
            <a:lstStyle/>
            <a:p>
              <a:pPr algn="ctr">
                <a:lnSpc>
                  <a:spcPts val="865"/>
                </a:lnSpc>
                <a:spcBef>
                  <a:spcPct val="0"/>
                </a:spcBef>
              </a:pPr>
              <a:endParaRPr/>
            </a:p>
          </p:txBody>
        </p:sp>
      </p:grpSp>
      <p:grpSp>
        <p:nvGrpSpPr>
          <p:cNvPr id="27" name="Group 27"/>
          <p:cNvGrpSpPr/>
          <p:nvPr>
            <p:custDataLst>
              <p:tags r:id="rId9"/>
            </p:custDataLst>
          </p:nvPr>
        </p:nvGrpSpPr>
        <p:grpSpPr>
          <a:xfrm>
            <a:off x="10603782" y="4506808"/>
            <a:ext cx="328755" cy="328755"/>
            <a:chOff x="0" y="0"/>
            <a:chExt cx="812800" cy="812800"/>
          </a:xfrm>
        </p:grpSpPr>
        <p:sp>
          <p:nvSpPr>
            <p:cNvPr id="28" name="Freeform 28"/>
            <p:cNvSpPr/>
            <p:nvPr>
              <p:custDataLst>
                <p:tags r:id="rId42"/>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29" name="TextBox 29"/>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30" name="Group 30"/>
          <p:cNvGrpSpPr/>
          <p:nvPr>
            <p:custDataLst>
              <p:tags r:id="rId10"/>
            </p:custDataLst>
          </p:nvPr>
        </p:nvGrpSpPr>
        <p:grpSpPr>
          <a:xfrm>
            <a:off x="10695042" y="3638857"/>
            <a:ext cx="146235" cy="1065553"/>
            <a:chOff x="0" y="0"/>
            <a:chExt cx="44166" cy="321819"/>
          </a:xfrm>
        </p:grpSpPr>
        <p:sp>
          <p:nvSpPr>
            <p:cNvPr id="31" name="Freeform 31"/>
            <p:cNvSpPr/>
            <p:nvPr>
              <p:custDataLst>
                <p:tags r:id="rId41"/>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32" name="TextBox 32"/>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grpSp>
        <p:nvGrpSpPr>
          <p:cNvPr id="33" name="Group 33"/>
          <p:cNvGrpSpPr/>
          <p:nvPr>
            <p:custDataLst>
              <p:tags r:id="rId11"/>
            </p:custDataLst>
          </p:nvPr>
        </p:nvGrpSpPr>
        <p:grpSpPr>
          <a:xfrm>
            <a:off x="14930767" y="4506808"/>
            <a:ext cx="328755" cy="328755"/>
            <a:chOff x="0" y="0"/>
            <a:chExt cx="812800" cy="812800"/>
          </a:xfrm>
        </p:grpSpPr>
        <p:sp>
          <p:nvSpPr>
            <p:cNvPr id="34" name="Freeform 34"/>
            <p:cNvSpPr/>
            <p:nvPr>
              <p:custDataLst>
                <p:tags r:id="rId40"/>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35" name="TextBox 35"/>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36" name="Group 36"/>
          <p:cNvGrpSpPr/>
          <p:nvPr>
            <p:custDataLst>
              <p:tags r:id="rId12"/>
            </p:custDataLst>
          </p:nvPr>
        </p:nvGrpSpPr>
        <p:grpSpPr>
          <a:xfrm>
            <a:off x="15022026" y="3638857"/>
            <a:ext cx="146235" cy="1065553"/>
            <a:chOff x="0" y="0"/>
            <a:chExt cx="44166" cy="321819"/>
          </a:xfrm>
        </p:grpSpPr>
        <p:sp>
          <p:nvSpPr>
            <p:cNvPr id="37" name="Freeform 37"/>
            <p:cNvSpPr/>
            <p:nvPr>
              <p:custDataLst>
                <p:tags r:id="rId39"/>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38" name="TextBox 38"/>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sp>
        <p:nvSpPr>
          <p:cNvPr id="39" name="TextBox 39"/>
          <p:cNvSpPr txBox="1"/>
          <p:nvPr>
            <p:custDataLst>
              <p:tags r:id="rId13"/>
            </p:custDataLst>
          </p:nvPr>
        </p:nvSpPr>
        <p:spPr>
          <a:xfrm>
            <a:off x="9993685" y="2982511"/>
            <a:ext cx="5875935" cy="1179343"/>
          </a:xfrm>
          <a:prstGeom prst="rect">
            <a:avLst/>
          </a:prstGeom>
        </p:spPr>
        <p:txBody>
          <a:bodyPr lIns="0" tIns="0" rIns="0" bIns="0" rtlCol="0" anchor="t">
            <a:spAutoFit/>
          </a:bodyPr>
          <a:lstStyle/>
          <a:p>
            <a:pPr algn="ctr">
              <a:lnSpc>
                <a:spcPts val="9705"/>
              </a:lnSpc>
            </a:pPr>
            <a:r>
              <a:rPr lang="en-US" sz="6930">
                <a:solidFill>
                  <a:srgbClr val="FAFDF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02</a:t>
            </a:r>
          </a:p>
        </p:txBody>
      </p:sp>
      <p:sp>
        <p:nvSpPr>
          <p:cNvPr id="40" name="TextBox 40"/>
          <p:cNvSpPr txBox="1"/>
          <p:nvPr>
            <p:custDataLst>
              <p:tags r:id="rId14"/>
            </p:custDataLst>
          </p:nvPr>
        </p:nvSpPr>
        <p:spPr>
          <a:xfrm>
            <a:off x="9990008" y="4759891"/>
            <a:ext cx="5875935" cy="757555"/>
          </a:xfrm>
          <a:prstGeom prst="rect">
            <a:avLst/>
          </a:prstGeom>
        </p:spPr>
        <p:txBody>
          <a:bodyPr lIns="0" tIns="0" rIns="0" bIns="0" rtlCol="0" anchor="t">
            <a:spAutoFit/>
          </a:bodyPr>
          <a:lstStyle/>
          <a:p>
            <a:pPr algn="ctr">
              <a:lnSpc>
                <a:spcPts val="5910"/>
              </a:lnSpc>
            </a:pPr>
            <a:r>
              <a:rPr lang="zh-CN" altLang="en-US" sz="492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方案讲解</a:t>
            </a:r>
          </a:p>
        </p:txBody>
      </p:sp>
      <p:grpSp>
        <p:nvGrpSpPr>
          <p:cNvPr id="42" name="Group 42"/>
          <p:cNvGrpSpPr/>
          <p:nvPr>
            <p:custDataLst>
              <p:tags r:id="rId15"/>
            </p:custDataLst>
          </p:nvPr>
        </p:nvGrpSpPr>
        <p:grpSpPr>
          <a:xfrm>
            <a:off x="2418381" y="7552004"/>
            <a:ext cx="5875935" cy="1802919"/>
            <a:chOff x="0" y="0"/>
            <a:chExt cx="1673300" cy="513421"/>
          </a:xfrm>
        </p:grpSpPr>
        <p:sp>
          <p:nvSpPr>
            <p:cNvPr id="43" name="Freeform 43"/>
            <p:cNvSpPr/>
            <p:nvPr>
              <p:custDataLst>
                <p:tags r:id="rId38"/>
              </p:custDataLst>
            </p:nvPr>
          </p:nvSpPr>
          <p:spPr>
            <a:xfrm>
              <a:off x="0" y="0"/>
              <a:ext cx="1673300" cy="513421"/>
            </a:xfrm>
            <a:custGeom>
              <a:avLst/>
              <a:gdLst/>
              <a:ahLst/>
              <a:cxnLst/>
              <a:rect l="l" t="t" r="r" b="b"/>
              <a:pathLst>
                <a:path w="1673300" h="513421">
                  <a:moveTo>
                    <a:pt x="0" y="0"/>
                  </a:moveTo>
                  <a:lnTo>
                    <a:pt x="1673300" y="0"/>
                  </a:lnTo>
                  <a:lnTo>
                    <a:pt x="1673300" y="513421"/>
                  </a:lnTo>
                  <a:lnTo>
                    <a:pt x="0" y="513421"/>
                  </a:lnTo>
                  <a:close/>
                </a:path>
              </a:pathLst>
            </a:custGeom>
            <a:solidFill>
              <a:srgbClr val="FAFDFD"/>
            </a:solidFill>
          </p:spPr>
        </p:sp>
        <p:sp>
          <p:nvSpPr>
            <p:cNvPr id="44" name="TextBox 44"/>
            <p:cNvSpPr txBox="1"/>
            <p:nvPr/>
          </p:nvSpPr>
          <p:spPr>
            <a:xfrm>
              <a:off x="0" y="-19050"/>
              <a:ext cx="1673300" cy="532471"/>
            </a:xfrm>
            <a:prstGeom prst="rect">
              <a:avLst/>
            </a:prstGeom>
          </p:spPr>
          <p:txBody>
            <a:bodyPr lIns="16890" tIns="16890" rIns="16890" bIns="16890" rtlCol="0" anchor="ctr"/>
            <a:lstStyle/>
            <a:p>
              <a:pPr algn="ctr">
                <a:lnSpc>
                  <a:spcPts val="865"/>
                </a:lnSpc>
                <a:spcBef>
                  <a:spcPct val="0"/>
                </a:spcBef>
              </a:pPr>
              <a:endParaRPr/>
            </a:p>
          </p:txBody>
        </p:sp>
      </p:grpSp>
      <p:grpSp>
        <p:nvGrpSpPr>
          <p:cNvPr id="45" name="Group 45"/>
          <p:cNvGrpSpPr/>
          <p:nvPr>
            <p:custDataLst>
              <p:tags r:id="rId16"/>
            </p:custDataLst>
          </p:nvPr>
        </p:nvGrpSpPr>
        <p:grpSpPr>
          <a:xfrm>
            <a:off x="3028478" y="7821602"/>
            <a:ext cx="328755" cy="328755"/>
            <a:chOff x="0" y="0"/>
            <a:chExt cx="812800" cy="812800"/>
          </a:xfrm>
        </p:grpSpPr>
        <p:sp>
          <p:nvSpPr>
            <p:cNvPr id="46" name="Freeform 46"/>
            <p:cNvSpPr/>
            <p:nvPr>
              <p:custDataLst>
                <p:tags r:id="rId37"/>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47" name="TextBox 47"/>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48" name="Group 48"/>
          <p:cNvGrpSpPr/>
          <p:nvPr>
            <p:custDataLst>
              <p:tags r:id="rId17"/>
            </p:custDataLst>
          </p:nvPr>
        </p:nvGrpSpPr>
        <p:grpSpPr>
          <a:xfrm>
            <a:off x="3119738" y="6953651"/>
            <a:ext cx="146235" cy="1065553"/>
            <a:chOff x="0" y="0"/>
            <a:chExt cx="44166" cy="321819"/>
          </a:xfrm>
        </p:grpSpPr>
        <p:sp>
          <p:nvSpPr>
            <p:cNvPr id="49" name="Freeform 49"/>
            <p:cNvSpPr/>
            <p:nvPr>
              <p:custDataLst>
                <p:tags r:id="rId36"/>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50" name="TextBox 50"/>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grpSp>
        <p:nvGrpSpPr>
          <p:cNvPr id="51" name="Group 51"/>
          <p:cNvGrpSpPr/>
          <p:nvPr>
            <p:custDataLst>
              <p:tags r:id="rId18"/>
            </p:custDataLst>
          </p:nvPr>
        </p:nvGrpSpPr>
        <p:grpSpPr>
          <a:xfrm>
            <a:off x="7355463" y="7821602"/>
            <a:ext cx="328755" cy="328755"/>
            <a:chOff x="0" y="0"/>
            <a:chExt cx="812800" cy="812800"/>
          </a:xfrm>
        </p:grpSpPr>
        <p:sp>
          <p:nvSpPr>
            <p:cNvPr id="52" name="Freeform 52"/>
            <p:cNvSpPr/>
            <p:nvPr>
              <p:custDataLst>
                <p:tags r:id="rId35"/>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53" name="TextBox 53"/>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54" name="Group 54"/>
          <p:cNvGrpSpPr/>
          <p:nvPr>
            <p:custDataLst>
              <p:tags r:id="rId19"/>
            </p:custDataLst>
          </p:nvPr>
        </p:nvGrpSpPr>
        <p:grpSpPr>
          <a:xfrm>
            <a:off x="7446723" y="6953651"/>
            <a:ext cx="146235" cy="1065553"/>
            <a:chOff x="0" y="0"/>
            <a:chExt cx="44166" cy="321819"/>
          </a:xfrm>
        </p:grpSpPr>
        <p:sp>
          <p:nvSpPr>
            <p:cNvPr id="55" name="Freeform 55"/>
            <p:cNvSpPr/>
            <p:nvPr>
              <p:custDataLst>
                <p:tags r:id="rId34"/>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56" name="TextBox 56"/>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sp>
        <p:nvSpPr>
          <p:cNvPr id="57" name="TextBox 57"/>
          <p:cNvSpPr txBox="1"/>
          <p:nvPr>
            <p:custDataLst>
              <p:tags r:id="rId20"/>
            </p:custDataLst>
          </p:nvPr>
        </p:nvSpPr>
        <p:spPr>
          <a:xfrm>
            <a:off x="2418381" y="6297304"/>
            <a:ext cx="5875935" cy="1179343"/>
          </a:xfrm>
          <a:prstGeom prst="rect">
            <a:avLst/>
          </a:prstGeom>
        </p:spPr>
        <p:txBody>
          <a:bodyPr lIns="0" tIns="0" rIns="0" bIns="0" rtlCol="0" anchor="t">
            <a:spAutoFit/>
          </a:bodyPr>
          <a:lstStyle/>
          <a:p>
            <a:pPr algn="ctr">
              <a:lnSpc>
                <a:spcPts val="9705"/>
              </a:lnSpc>
            </a:pPr>
            <a:r>
              <a:rPr lang="en-US" sz="6930">
                <a:solidFill>
                  <a:srgbClr val="FAFDF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03</a:t>
            </a:r>
          </a:p>
        </p:txBody>
      </p:sp>
      <p:sp>
        <p:nvSpPr>
          <p:cNvPr id="58" name="TextBox 58"/>
          <p:cNvSpPr txBox="1"/>
          <p:nvPr>
            <p:custDataLst>
              <p:tags r:id="rId21"/>
            </p:custDataLst>
          </p:nvPr>
        </p:nvSpPr>
        <p:spPr>
          <a:xfrm>
            <a:off x="2433791" y="8075342"/>
            <a:ext cx="5875935" cy="757555"/>
          </a:xfrm>
          <a:prstGeom prst="rect">
            <a:avLst/>
          </a:prstGeom>
        </p:spPr>
        <p:txBody>
          <a:bodyPr lIns="0" tIns="0" rIns="0" bIns="0" rtlCol="0" anchor="t">
            <a:spAutoFit/>
          </a:bodyPr>
          <a:lstStyle/>
          <a:p>
            <a:pPr algn="ctr">
              <a:lnSpc>
                <a:spcPts val="5910"/>
              </a:lnSpc>
            </a:pPr>
            <a:r>
              <a:rPr lang="zh-CN" altLang="en-US" sz="492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评估与改进</a:t>
            </a:r>
          </a:p>
        </p:txBody>
      </p:sp>
      <p:grpSp>
        <p:nvGrpSpPr>
          <p:cNvPr id="60" name="Group 60"/>
          <p:cNvGrpSpPr/>
          <p:nvPr>
            <p:custDataLst>
              <p:tags r:id="rId22"/>
            </p:custDataLst>
          </p:nvPr>
        </p:nvGrpSpPr>
        <p:grpSpPr>
          <a:xfrm>
            <a:off x="9993685" y="7552004"/>
            <a:ext cx="5875935" cy="1802919"/>
            <a:chOff x="0" y="0"/>
            <a:chExt cx="1673300" cy="513421"/>
          </a:xfrm>
        </p:grpSpPr>
        <p:sp>
          <p:nvSpPr>
            <p:cNvPr id="61" name="Freeform 61"/>
            <p:cNvSpPr/>
            <p:nvPr>
              <p:custDataLst>
                <p:tags r:id="rId33"/>
              </p:custDataLst>
            </p:nvPr>
          </p:nvSpPr>
          <p:spPr>
            <a:xfrm>
              <a:off x="0" y="0"/>
              <a:ext cx="1673300" cy="513421"/>
            </a:xfrm>
            <a:custGeom>
              <a:avLst/>
              <a:gdLst/>
              <a:ahLst/>
              <a:cxnLst/>
              <a:rect l="l" t="t" r="r" b="b"/>
              <a:pathLst>
                <a:path w="1673300" h="513421">
                  <a:moveTo>
                    <a:pt x="0" y="0"/>
                  </a:moveTo>
                  <a:lnTo>
                    <a:pt x="1673300" y="0"/>
                  </a:lnTo>
                  <a:lnTo>
                    <a:pt x="1673300" y="513421"/>
                  </a:lnTo>
                  <a:lnTo>
                    <a:pt x="0" y="513421"/>
                  </a:lnTo>
                  <a:close/>
                </a:path>
              </a:pathLst>
            </a:custGeom>
            <a:solidFill>
              <a:srgbClr val="FAFDFD"/>
            </a:solidFill>
          </p:spPr>
        </p:sp>
        <p:sp>
          <p:nvSpPr>
            <p:cNvPr id="62" name="TextBox 62"/>
            <p:cNvSpPr txBox="1"/>
            <p:nvPr/>
          </p:nvSpPr>
          <p:spPr>
            <a:xfrm>
              <a:off x="0" y="-19050"/>
              <a:ext cx="1673300" cy="532471"/>
            </a:xfrm>
            <a:prstGeom prst="rect">
              <a:avLst/>
            </a:prstGeom>
          </p:spPr>
          <p:txBody>
            <a:bodyPr lIns="16890" tIns="16890" rIns="16890" bIns="16890" rtlCol="0" anchor="ctr"/>
            <a:lstStyle/>
            <a:p>
              <a:pPr algn="ctr">
                <a:lnSpc>
                  <a:spcPts val="865"/>
                </a:lnSpc>
                <a:spcBef>
                  <a:spcPct val="0"/>
                </a:spcBef>
              </a:pPr>
              <a:endParaRPr/>
            </a:p>
          </p:txBody>
        </p:sp>
      </p:grpSp>
      <p:grpSp>
        <p:nvGrpSpPr>
          <p:cNvPr id="63" name="Group 63"/>
          <p:cNvGrpSpPr/>
          <p:nvPr>
            <p:custDataLst>
              <p:tags r:id="rId23"/>
            </p:custDataLst>
          </p:nvPr>
        </p:nvGrpSpPr>
        <p:grpSpPr>
          <a:xfrm>
            <a:off x="10603782" y="7821602"/>
            <a:ext cx="328755" cy="328755"/>
            <a:chOff x="0" y="0"/>
            <a:chExt cx="812800" cy="812800"/>
          </a:xfrm>
        </p:grpSpPr>
        <p:sp>
          <p:nvSpPr>
            <p:cNvPr id="64" name="Freeform 64"/>
            <p:cNvSpPr/>
            <p:nvPr>
              <p:custDataLst>
                <p:tags r:id="rId32"/>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65" name="TextBox 65"/>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66" name="Group 66"/>
          <p:cNvGrpSpPr/>
          <p:nvPr>
            <p:custDataLst>
              <p:tags r:id="rId24"/>
            </p:custDataLst>
          </p:nvPr>
        </p:nvGrpSpPr>
        <p:grpSpPr>
          <a:xfrm>
            <a:off x="10695042" y="6953651"/>
            <a:ext cx="146235" cy="1065553"/>
            <a:chOff x="0" y="0"/>
            <a:chExt cx="44166" cy="321819"/>
          </a:xfrm>
        </p:grpSpPr>
        <p:sp>
          <p:nvSpPr>
            <p:cNvPr id="67" name="Freeform 67"/>
            <p:cNvSpPr/>
            <p:nvPr>
              <p:custDataLst>
                <p:tags r:id="rId31"/>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68" name="TextBox 68"/>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grpSp>
        <p:nvGrpSpPr>
          <p:cNvPr id="69" name="Group 69"/>
          <p:cNvGrpSpPr/>
          <p:nvPr>
            <p:custDataLst>
              <p:tags r:id="rId25"/>
            </p:custDataLst>
          </p:nvPr>
        </p:nvGrpSpPr>
        <p:grpSpPr>
          <a:xfrm>
            <a:off x="14930767" y="7821602"/>
            <a:ext cx="328755" cy="328755"/>
            <a:chOff x="0" y="0"/>
            <a:chExt cx="812800" cy="812800"/>
          </a:xfrm>
        </p:grpSpPr>
        <p:sp>
          <p:nvSpPr>
            <p:cNvPr id="70" name="Freeform 70"/>
            <p:cNvSpPr/>
            <p:nvPr>
              <p:custDataLst>
                <p:tags r:id="rId30"/>
              </p:custDataLst>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71" name="TextBox 71"/>
            <p:cNvSpPr txBox="1"/>
            <p:nvPr/>
          </p:nvSpPr>
          <p:spPr>
            <a:xfrm>
              <a:off x="76200" y="28575"/>
              <a:ext cx="660400" cy="708025"/>
            </a:xfrm>
            <a:prstGeom prst="rect">
              <a:avLst/>
            </a:prstGeom>
          </p:spPr>
          <p:txBody>
            <a:bodyPr lIns="44300" tIns="44300" rIns="44300" bIns="44300" rtlCol="0" anchor="ctr"/>
            <a:lstStyle/>
            <a:p>
              <a:pPr algn="ctr">
                <a:lnSpc>
                  <a:spcPts val="2660"/>
                </a:lnSpc>
              </a:pPr>
              <a:endParaRPr/>
            </a:p>
          </p:txBody>
        </p:sp>
      </p:grpSp>
      <p:grpSp>
        <p:nvGrpSpPr>
          <p:cNvPr id="72" name="Group 72"/>
          <p:cNvGrpSpPr/>
          <p:nvPr>
            <p:custDataLst>
              <p:tags r:id="rId26"/>
            </p:custDataLst>
          </p:nvPr>
        </p:nvGrpSpPr>
        <p:grpSpPr>
          <a:xfrm>
            <a:off x="15022026" y="6953651"/>
            <a:ext cx="146235" cy="1065553"/>
            <a:chOff x="0" y="0"/>
            <a:chExt cx="44166" cy="321819"/>
          </a:xfrm>
        </p:grpSpPr>
        <p:sp>
          <p:nvSpPr>
            <p:cNvPr id="73" name="Freeform 73"/>
            <p:cNvSpPr/>
            <p:nvPr>
              <p:custDataLst>
                <p:tags r:id="rId29"/>
              </p:custDataLst>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74" name="TextBox 74"/>
            <p:cNvSpPr txBox="1"/>
            <p:nvPr/>
          </p:nvSpPr>
          <p:spPr>
            <a:xfrm>
              <a:off x="0" y="-47625"/>
              <a:ext cx="44166" cy="369444"/>
            </a:xfrm>
            <a:prstGeom prst="rect">
              <a:avLst/>
            </a:prstGeom>
          </p:spPr>
          <p:txBody>
            <a:bodyPr lIns="44300" tIns="44300" rIns="44300" bIns="44300" rtlCol="0" anchor="ctr"/>
            <a:lstStyle/>
            <a:p>
              <a:pPr algn="ctr">
                <a:lnSpc>
                  <a:spcPts val="2660"/>
                </a:lnSpc>
              </a:pPr>
              <a:endParaRPr/>
            </a:p>
          </p:txBody>
        </p:sp>
      </p:grpSp>
      <p:sp>
        <p:nvSpPr>
          <p:cNvPr id="75" name="TextBox 75"/>
          <p:cNvSpPr txBox="1"/>
          <p:nvPr>
            <p:custDataLst>
              <p:tags r:id="rId27"/>
            </p:custDataLst>
          </p:nvPr>
        </p:nvSpPr>
        <p:spPr>
          <a:xfrm>
            <a:off x="9993685" y="6297304"/>
            <a:ext cx="5875935" cy="1179343"/>
          </a:xfrm>
          <a:prstGeom prst="rect">
            <a:avLst/>
          </a:prstGeom>
        </p:spPr>
        <p:txBody>
          <a:bodyPr lIns="0" tIns="0" rIns="0" bIns="0" rtlCol="0" anchor="t">
            <a:spAutoFit/>
          </a:bodyPr>
          <a:lstStyle/>
          <a:p>
            <a:pPr algn="ctr">
              <a:lnSpc>
                <a:spcPts val="9705"/>
              </a:lnSpc>
            </a:pPr>
            <a:r>
              <a:rPr lang="en-US" sz="6930">
                <a:solidFill>
                  <a:srgbClr val="FAFDF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04</a:t>
            </a:r>
          </a:p>
        </p:txBody>
      </p:sp>
      <p:sp>
        <p:nvSpPr>
          <p:cNvPr id="76" name="TextBox 76"/>
          <p:cNvSpPr txBox="1"/>
          <p:nvPr>
            <p:custDataLst>
              <p:tags r:id="rId28"/>
            </p:custDataLst>
          </p:nvPr>
        </p:nvSpPr>
        <p:spPr>
          <a:xfrm>
            <a:off x="9990008" y="8041177"/>
            <a:ext cx="5875935" cy="757555"/>
          </a:xfrm>
          <a:prstGeom prst="rect">
            <a:avLst/>
          </a:prstGeom>
        </p:spPr>
        <p:txBody>
          <a:bodyPr lIns="0" tIns="0" rIns="0" bIns="0" rtlCol="0" anchor="t">
            <a:spAutoFit/>
          </a:bodyPr>
          <a:lstStyle/>
          <a:p>
            <a:pPr algn="ctr">
              <a:lnSpc>
                <a:spcPts val="5910"/>
              </a:lnSpc>
            </a:pPr>
            <a:r>
              <a:rPr lang="zh-CN" altLang="en-US" sz="4925" b="1" spc="492">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附加内容与总结</a:t>
            </a:r>
            <a:endParaRPr lang="zh-CN" altLang="en-US" sz="492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78" name="Freeform 78"/>
          <p:cNvSpPr/>
          <p:nvPr/>
        </p:nvSpPr>
        <p:spPr>
          <a:xfrm rot="-10800000">
            <a:off x="16155345" y="1297823"/>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53">
              <a:extLst>
                <a:ext uri="{96DAC541-7B7A-43D3-8B79-37D633B846F1}">
                  <asvg:svgBlip xmlns:asvg="http://schemas.microsoft.com/office/drawing/2016/SVG/main" r:embed="rId5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87542-CD06-796E-E5A6-8DC92E35B93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63B4CDC-DA65-3E65-052F-387F91F18ED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41EAB102-1CE4-1C8B-C8CB-3757334AC308}"/>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6D623802-5826-2042-8207-349E4CAAB14F}"/>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C186C719-CE74-F0C9-3F69-3DCE742F51FE}"/>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BE95A6CD-B719-D1AB-9B86-AF12FB600A10}"/>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6CFC23E6-59C5-1156-E703-0A07749E7C61}"/>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F1DA81C5-C81A-3914-3F25-8880540D3CD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9ECACC0B-1FAB-66F9-52B9-1C05587B5560}"/>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AE242A06-B0F0-DDCE-F4E2-E6AB0A1E28C0}"/>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78D02FED-9034-0E7B-A3FF-BE61EC095BC0}"/>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E03AE6F5-E251-0A95-2F51-E351A658AE25}"/>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B5081DFF-FCF5-A9B2-C62C-7778F687A321}"/>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23216C82-5551-6E48-C7EB-1E0B3828A97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611599FF-6142-FFDC-8A45-7416D611AE2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F87F9598-D8D7-91D9-A81F-005A123475BB}"/>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25A069E7-31BF-B019-08B9-4627962EB6CA}"/>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C0FD9F43-B045-2804-D672-97C05297DEA0}"/>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7033AFEC-209E-FC20-C198-E3A3E7CBD456}"/>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神经网络模型</a:t>
            </a:r>
          </a:p>
        </p:txBody>
      </p:sp>
      <p:sp>
        <p:nvSpPr>
          <p:cNvPr id="31" name="文本框 30">
            <a:extLst>
              <a:ext uri="{FF2B5EF4-FFF2-40B4-BE49-F238E27FC236}">
                <a16:creationId xmlns:a16="http://schemas.microsoft.com/office/drawing/2014/main" id="{E725E00C-5C10-D731-A855-94325D2DAF27}"/>
              </a:ext>
            </a:extLst>
          </p:cNvPr>
          <p:cNvSpPr txBox="1"/>
          <p:nvPr/>
        </p:nvSpPr>
        <p:spPr>
          <a:xfrm>
            <a:off x="1371598" y="2462551"/>
            <a:ext cx="5029201" cy="1323439"/>
          </a:xfrm>
          <a:prstGeom prst="rect">
            <a:avLst/>
          </a:prstGeom>
          <a:noFill/>
        </p:spPr>
        <p:txBody>
          <a:bodyPr wrap="square" rtlCol="0">
            <a:spAutoFit/>
          </a:bodyPr>
          <a:lstStyle/>
          <a:p>
            <a:r>
              <a:rPr lang="en-US" altLang="zh-CN" sz="4000" dirty="0">
                <a:solidFill>
                  <a:srgbClr val="0070C0"/>
                </a:solidFill>
                <a:latin typeface="方正悠宋 GBK 508R" panose="02000600000000000000" pitchFamily="2" charset="-122"/>
                <a:ea typeface="方正悠宋 GBK 508R" panose="02000600000000000000" pitchFamily="2" charset="-122"/>
              </a:rPr>
              <a:t>2.</a:t>
            </a:r>
            <a:r>
              <a:rPr lang="zh-CN" altLang="en-US" sz="4000" dirty="0">
                <a:solidFill>
                  <a:srgbClr val="0070C0"/>
                </a:solidFill>
                <a:latin typeface="方正悠宋 GBK 508R" panose="02000600000000000000" pitchFamily="2" charset="-122"/>
                <a:ea typeface="方正悠宋 GBK 508R" panose="02000600000000000000" pitchFamily="2" charset="-122"/>
              </a:rPr>
              <a:t>卷积神经网络结果：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AEF683A6-BD74-9891-2D6D-6C2FB11D7242}"/>
              </a:ext>
            </a:extLst>
          </p:cNvPr>
          <p:cNvSpPr txBox="1"/>
          <p:nvPr/>
        </p:nvSpPr>
        <p:spPr>
          <a:xfrm>
            <a:off x="1752600" y="3785990"/>
            <a:ext cx="7391400" cy="4247317"/>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可视化</a:t>
            </a:r>
            <a:r>
              <a:rPr lang="en-US" altLang="zh-CN" dirty="0"/>
              <a:t>CNN</a:t>
            </a:r>
            <a:r>
              <a:rPr lang="zh-CN" altLang="en-US" dirty="0"/>
              <a:t>模型的训练准确率，可以看到训练模型准确率随着迭代次数的变化情况。</a:t>
            </a:r>
            <a:endParaRPr lang="en-US" altLang="zh-CN" dirty="0"/>
          </a:p>
          <a:p>
            <a:pPr indent="457200"/>
            <a:r>
              <a:rPr lang="zh-CN" altLang="en-US" dirty="0"/>
              <a:t>卷积神经网络高效地在两个迭代周期内就实现模型准确率的快速提升，保持在</a:t>
            </a:r>
            <a:r>
              <a:rPr lang="en-US" altLang="zh-CN" dirty="0"/>
              <a:t>97%</a:t>
            </a:r>
            <a:r>
              <a:rPr lang="zh-CN" altLang="en-US" dirty="0"/>
              <a:t>至</a:t>
            </a:r>
            <a:r>
              <a:rPr lang="en-US" altLang="zh-CN" dirty="0"/>
              <a:t>99%</a:t>
            </a:r>
            <a:r>
              <a:rPr lang="zh-CN" altLang="en-US" dirty="0"/>
              <a:t>之间，在后续的训练中逐渐保持准确率的稳定。整个模型在测试集上的识别准确率是很高的，说明卷积神经网络极其适用在</a:t>
            </a:r>
            <a:r>
              <a:rPr lang="en-US" altLang="zh-CN" dirty="0" err="1"/>
              <a:t>Mnist</a:t>
            </a:r>
            <a:r>
              <a:rPr lang="zh-CN" altLang="en-US" dirty="0"/>
              <a:t>数据集的分类识别中。</a:t>
            </a:r>
          </a:p>
        </p:txBody>
      </p:sp>
      <p:pic>
        <p:nvPicPr>
          <p:cNvPr id="24" name="图片 23">
            <a:extLst>
              <a:ext uri="{FF2B5EF4-FFF2-40B4-BE49-F238E27FC236}">
                <a16:creationId xmlns:a16="http://schemas.microsoft.com/office/drawing/2014/main" id="{594F6F3C-1956-F238-A160-0EB3E8D233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01855" y="3339101"/>
            <a:ext cx="6913760" cy="5184513"/>
          </a:xfrm>
          <a:prstGeom prst="rect">
            <a:avLst/>
          </a:prstGeom>
          <a:noFill/>
          <a:ln>
            <a:noFill/>
          </a:ln>
        </p:spPr>
      </p:pic>
    </p:spTree>
    <p:extLst>
      <p:ext uri="{BB962C8B-B14F-4D97-AF65-F5344CB8AC3E}">
        <p14:creationId xmlns:p14="http://schemas.microsoft.com/office/powerpoint/2010/main" val="1403664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1322"/>
            </a:stretch>
          </a:blipFill>
        </p:spPr>
      </p:sp>
      <p:sp>
        <p:nvSpPr>
          <p:cNvPr id="3" name="Freeform 3"/>
          <p:cNvSpPr/>
          <p:nvPr/>
        </p:nvSpPr>
        <p:spPr>
          <a:xfrm>
            <a:off x="1231417" y="2281546"/>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stretch>
              <a:fillRect/>
            </a:stretch>
          </a:blipFill>
        </p:spPr>
      </p:sp>
      <p:grpSp>
        <p:nvGrpSpPr>
          <p:cNvPr id="4" name="Group 4"/>
          <p:cNvGrpSpPr/>
          <p:nvPr/>
        </p:nvGrpSpPr>
        <p:grpSpPr>
          <a:xfrm>
            <a:off x="5072700" y="7189638"/>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5836717" y="620965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0" name="Freeform 20"/>
          <p:cNvSpPr/>
          <p:nvPr/>
        </p:nvSpPr>
        <p:spPr>
          <a:xfrm>
            <a:off x="1805800" y="1441999"/>
            <a:ext cx="4667922" cy="4479260"/>
          </a:xfrm>
          <a:custGeom>
            <a:avLst/>
            <a:gdLst/>
            <a:ahLst/>
            <a:cxnLst/>
            <a:rect l="l" t="t" r="r" b="b"/>
            <a:pathLst>
              <a:path w="4667922" h="4479260">
                <a:moveTo>
                  <a:pt x="0" y="0"/>
                </a:moveTo>
                <a:lnTo>
                  <a:pt x="4667923" y="0"/>
                </a:lnTo>
                <a:lnTo>
                  <a:pt x="4667923" y="4479260"/>
                </a:lnTo>
                <a:lnTo>
                  <a:pt x="0" y="4479260"/>
                </a:lnTo>
                <a:lnTo>
                  <a:pt x="0" y="0"/>
                </a:lnTo>
                <a:close/>
              </a:path>
            </a:pathLst>
          </a:custGeom>
          <a:blipFill>
            <a:blip r:embed="rId4"/>
            <a:stretch>
              <a:fillRect/>
            </a:stretch>
          </a:blipFill>
        </p:spPr>
      </p:sp>
      <p:sp>
        <p:nvSpPr>
          <p:cNvPr id="21" name="TextBox 21"/>
          <p:cNvSpPr txBox="1"/>
          <p:nvPr/>
        </p:nvSpPr>
        <p:spPr>
          <a:xfrm>
            <a:off x="7683046" y="3052533"/>
            <a:ext cx="3475066" cy="2243899"/>
          </a:xfrm>
          <a:prstGeom prst="rect">
            <a:avLst/>
          </a:prstGeom>
        </p:spPr>
        <p:txBody>
          <a:bodyPr lIns="0" tIns="0" rIns="0" bIns="0" rtlCol="0" anchor="t">
            <a:spAutoFit/>
          </a:bodyPr>
          <a:lstStyle/>
          <a:p>
            <a:pPr algn="ctr">
              <a:lnSpc>
                <a:spcPts val="18430"/>
              </a:lnSpc>
            </a:pPr>
            <a:r>
              <a:rPr lang="en-US" sz="13165">
                <a:solidFill>
                  <a:srgbClr val="2655DF"/>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03</a:t>
            </a:r>
          </a:p>
        </p:txBody>
      </p:sp>
      <p:sp>
        <p:nvSpPr>
          <p:cNvPr id="22" name="TextBox 22"/>
          <p:cNvSpPr txBox="1"/>
          <p:nvPr/>
        </p:nvSpPr>
        <p:spPr>
          <a:xfrm>
            <a:off x="10883797" y="3838500"/>
            <a:ext cx="6447101" cy="757555"/>
          </a:xfrm>
          <a:prstGeom prst="rect">
            <a:avLst/>
          </a:prstGeom>
        </p:spPr>
        <p:txBody>
          <a:bodyPr lIns="0" tIns="0" rIns="0" bIns="0" rtlCol="0" anchor="t">
            <a:spAutoFit/>
          </a:bodyPr>
          <a:lstStyle/>
          <a:p>
            <a:pPr algn="l">
              <a:lnSpc>
                <a:spcPts val="5910"/>
              </a:lnSpc>
            </a:pPr>
            <a:r>
              <a:rPr lang="zh-CN" altLang="en-US" sz="540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评估与改进</a:t>
            </a:r>
            <a:endParaRPr lang="en-US" sz="5405" b="1" spc="540" dirty="0">
              <a:solidFill>
                <a:srgbClr val="2655DF"/>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24" name="TextBox 24"/>
          <p:cNvSpPr txBox="1"/>
          <p:nvPr/>
        </p:nvSpPr>
        <p:spPr>
          <a:xfrm>
            <a:off x="6473723" y="7384694"/>
            <a:ext cx="5444870" cy="314638"/>
          </a:xfrm>
          <a:prstGeom prst="rect">
            <a:avLst/>
          </a:prstGeom>
        </p:spPr>
        <p:txBody>
          <a:bodyPr lIns="0" tIns="0" rIns="0" bIns="0" rtlCol="0" anchor="t">
            <a:spAutoFit/>
          </a:bodyPr>
          <a:lstStyle/>
          <a:p>
            <a:pPr algn="ctr">
              <a:lnSpc>
                <a:spcPts val="2700"/>
              </a:lnSpc>
            </a:pPr>
            <a:endParaRPr lang="en-US" sz="1800" dirty="0">
              <a:solidFill>
                <a:srgbClr val="737373"/>
              </a:solidFill>
              <a:latin typeface="微软雅黑" panose="020B0503020204020204" pitchFamily="34" charset="-122"/>
              <a:ea typeface="微软雅黑" panose="020B0503020204020204" pitchFamily="34" charset="-122"/>
              <a:cs typeface="思源黑体" panose="020B0500000000000000" charset="-122"/>
              <a:sym typeface="思源黑体" panose="020B0500000000000000" charset="-122"/>
            </a:endParaRPr>
          </a:p>
        </p:txBody>
      </p:sp>
      <p:sp>
        <p:nvSpPr>
          <p:cNvPr id="25" name="Freeform 25"/>
          <p:cNvSpPr/>
          <p:nvPr/>
        </p:nvSpPr>
        <p:spPr>
          <a:xfrm rot="-10800000">
            <a:off x="6811680" y="5143500"/>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5"/>
            <a:stretch>
              <a:fillRect/>
            </a:stretch>
          </a:blipFill>
        </p:spPr>
      </p:sp>
      <p:sp>
        <p:nvSpPr>
          <p:cNvPr id="26" name="Freeform 26"/>
          <p:cNvSpPr/>
          <p:nvPr/>
        </p:nvSpPr>
        <p:spPr>
          <a:xfrm rot="-10800000">
            <a:off x="14917716" y="281393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5"/>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6069F-A712-5681-073D-EA1FED207DA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100E61-08F3-6ABC-E579-0C8F627612A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A1514262-E6F1-571E-1889-7F0DC4F610CA}"/>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282FA2C4-3202-3243-3983-4B40907045AF}"/>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69A6AF29-894B-86AC-AADD-FAD1E65D3857}"/>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0990CE45-CB7B-43EF-0B04-488B95E64D8D}"/>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57DF5B37-3B90-F567-3882-CBDC69527559}"/>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4C059B01-8AFE-658C-24D0-D48F36AE1FC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17B34305-F5FD-8325-732B-B95F5AD15E30}"/>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D701CFE8-806B-C317-2DE6-15F01DD87A8F}"/>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38EC609D-569A-A8F6-B2CE-11E6CE349195}"/>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74C4C366-94C0-A308-7D29-452FF7D02004}"/>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DEE05A7B-91EC-5383-6A33-041C090C5AC9}"/>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17FE5DA5-CAA0-616B-441D-7EB833375F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01382E89-0187-E50D-382E-9C69B003968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C0B78CE7-BDB2-4825-2AB4-1A655FDDA36C}"/>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C383194A-5327-1B08-19DF-EF7FCB5A55AA}"/>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7D2F6E0F-3DE9-8915-1962-47705C9FEE1C}"/>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B8420847-5732-6DE1-CAAB-932227E7756A}"/>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38EA3005-ECF1-52BF-A34B-5F842714D4D1}"/>
              </a:ext>
            </a:extLst>
          </p:cNvPr>
          <p:cNvSpPr txBox="1"/>
          <p:nvPr/>
        </p:nvSpPr>
        <p:spPr>
          <a:xfrm>
            <a:off x="1371598" y="2462551"/>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重要参数：</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843182A3-EC34-9C0D-62EE-0C0BEF588818}"/>
              </a:ext>
            </a:extLst>
          </p:cNvPr>
          <p:cNvSpPr txBox="1"/>
          <p:nvPr/>
        </p:nvSpPr>
        <p:spPr>
          <a:xfrm>
            <a:off x="1676399" y="3324147"/>
            <a:ext cx="14935200" cy="3323987"/>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marL="514350" indent="-514350">
              <a:buFont typeface="+mj-lt"/>
              <a:buAutoNum type="arabicPeriod"/>
            </a:pPr>
            <a:r>
              <a:rPr lang="zh-CN" altLang="en-US" dirty="0"/>
              <a:t>核函数</a:t>
            </a:r>
            <a:r>
              <a:rPr lang="en-US" altLang="zh-CN" dirty="0"/>
              <a:t>kernel</a:t>
            </a:r>
            <a:r>
              <a:rPr lang="zh-CN" altLang="en-US" dirty="0"/>
              <a:t>：用于将原始低维特征映射到更高维的特征空间，以便实现线性可分，不同核函数选择影响最终的分类结果，本文选取最为常用的线性核函数、高斯核函数、多项式核函数进行比对。</a:t>
            </a:r>
            <a:endParaRPr lang="en-US" altLang="zh-CN" dirty="0"/>
          </a:p>
          <a:p>
            <a:pPr marL="514350" indent="-514350">
              <a:buFont typeface="+mj-lt"/>
              <a:buAutoNum type="arabicPeriod"/>
            </a:pPr>
            <a:r>
              <a:rPr lang="zh-CN" altLang="en-US" dirty="0"/>
              <a:t>正则化参数</a:t>
            </a:r>
            <a:r>
              <a:rPr lang="en-US" altLang="zh-CN" dirty="0"/>
              <a:t>c</a:t>
            </a:r>
            <a:r>
              <a:rPr lang="zh-CN" altLang="en-US" dirty="0"/>
              <a:t>：控制分类误差的惩罚力度，决定了目标函数中的损失项与正则化项的权重。</a:t>
            </a:r>
            <a:endParaRPr lang="en-US" altLang="zh-CN" dirty="0"/>
          </a:p>
          <a:p>
            <a:pPr marL="514350" indent="-514350">
              <a:buFont typeface="+mj-lt"/>
              <a:buAutoNum type="arabicPeriod"/>
            </a:pPr>
            <a:r>
              <a:rPr lang="en-US" altLang="zh-CN" dirty="0"/>
              <a:t>gamma</a:t>
            </a:r>
            <a:r>
              <a:rPr lang="zh-CN" altLang="en-US" dirty="0"/>
              <a:t>参数：与核函数的特性密切相关，其影响了高斯核函数和多项式核函数的行为，从而影响模型对局部和全局趋势的偏好。</a:t>
            </a:r>
          </a:p>
        </p:txBody>
      </p:sp>
      <p:sp>
        <p:nvSpPr>
          <p:cNvPr id="20" name="文本框 19">
            <a:extLst>
              <a:ext uri="{FF2B5EF4-FFF2-40B4-BE49-F238E27FC236}">
                <a16:creationId xmlns:a16="http://schemas.microsoft.com/office/drawing/2014/main" id="{DB05445C-52A9-E6F8-256B-86F88C571019}"/>
              </a:ext>
            </a:extLst>
          </p:cNvPr>
          <p:cNvSpPr txBox="1"/>
          <p:nvPr/>
        </p:nvSpPr>
        <p:spPr>
          <a:xfrm>
            <a:off x="1371598" y="7053153"/>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内容：</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1" name="文本框 20">
            <a:extLst>
              <a:ext uri="{FF2B5EF4-FFF2-40B4-BE49-F238E27FC236}">
                <a16:creationId xmlns:a16="http://schemas.microsoft.com/office/drawing/2014/main" id="{4D6DCE14-2424-BC35-F16A-951717BF8B88}"/>
              </a:ext>
            </a:extLst>
          </p:cNvPr>
          <p:cNvSpPr txBox="1"/>
          <p:nvPr/>
        </p:nvSpPr>
        <p:spPr>
          <a:xfrm>
            <a:off x="1676399" y="7868760"/>
            <a:ext cx="14935200"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通过网格搜索方法，比对在达到最优效果的超参数条件下，哪种核函数能够使支持向量机模型效果达到最优。</a:t>
            </a:r>
          </a:p>
        </p:txBody>
      </p:sp>
    </p:spTree>
    <p:extLst>
      <p:ext uri="{BB962C8B-B14F-4D97-AF65-F5344CB8AC3E}">
        <p14:creationId xmlns:p14="http://schemas.microsoft.com/office/powerpoint/2010/main" val="742630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7B909-BD00-D485-0B34-9AD7BAE1EC1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E5D8B49-DAE5-E0BF-53D8-AF9774BB386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F0FE374E-0E3E-A6FE-9A32-D731A9E0EA75}"/>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575F2F10-2078-17B3-6F46-D443A8D7ED23}"/>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D194A2B3-DEC6-215C-3AC5-90D60900CC38}"/>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956C8513-36A2-B749-DFEB-FE6A32D3DE86}"/>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5F7D7805-50FF-359F-0CB3-CCA58C52BDCE}"/>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EA627A6B-E766-0608-E372-9056A417A7F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F869F17A-EE80-013D-D674-0CC33EA64F43}"/>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6E5010BE-8300-A7A7-7E65-245E0F160B27}"/>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A9481E1B-A55E-16DF-F4DA-C4B57A4B6FEC}"/>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C9AC3808-0BB6-EE92-982E-19F4F0D4D463}"/>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12E32993-2288-8C1D-9C7A-14A998FB2B75}"/>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AEF1B13D-9277-7B0F-AA03-AA774E8C515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AE9186CA-0FCC-426D-FE44-F095B7715ECD}"/>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F3F4FFAE-F822-C2F0-CD4C-C76FB8E2CD34}"/>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86B66314-CDD9-2470-EEFF-18861FE39CD9}"/>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0F1ABA17-5EEE-8BAD-E8D1-022A1530A4B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F28CC360-264D-31CD-A1D7-CDC64988B4B9}"/>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DB9D9E72-A2DA-5CAA-C692-DEB5FADC76AD}"/>
              </a:ext>
            </a:extLst>
          </p:cNvPr>
          <p:cNvSpPr txBox="1"/>
          <p:nvPr/>
        </p:nvSpPr>
        <p:spPr>
          <a:xfrm>
            <a:off x="1371598" y="2462551"/>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pic>
        <p:nvPicPr>
          <p:cNvPr id="19" name="图片 18">
            <a:extLst>
              <a:ext uri="{FF2B5EF4-FFF2-40B4-BE49-F238E27FC236}">
                <a16:creationId xmlns:a16="http://schemas.microsoft.com/office/drawing/2014/main" id="{4F1AE430-24F8-3C96-475B-4F8F6202CE37}"/>
              </a:ext>
            </a:extLst>
          </p:cNvPr>
          <p:cNvPicPr>
            <a:picLocks noChangeAspect="1"/>
          </p:cNvPicPr>
          <p:nvPr/>
        </p:nvPicPr>
        <p:blipFill>
          <a:blip r:embed="rId3"/>
          <a:stretch>
            <a:fillRect/>
          </a:stretch>
        </p:blipFill>
        <p:spPr>
          <a:xfrm>
            <a:off x="1567930" y="3383866"/>
            <a:ext cx="11030394" cy="1440000"/>
          </a:xfrm>
          <a:prstGeom prst="rect">
            <a:avLst/>
          </a:prstGeom>
        </p:spPr>
      </p:pic>
      <p:pic>
        <p:nvPicPr>
          <p:cNvPr id="20" name="图片 19">
            <a:extLst>
              <a:ext uri="{FF2B5EF4-FFF2-40B4-BE49-F238E27FC236}">
                <a16:creationId xmlns:a16="http://schemas.microsoft.com/office/drawing/2014/main" id="{D940203D-D07F-3790-3E92-52A5039C3185}"/>
              </a:ext>
            </a:extLst>
          </p:cNvPr>
          <p:cNvPicPr>
            <a:picLocks noChangeAspect="1"/>
          </p:cNvPicPr>
          <p:nvPr/>
        </p:nvPicPr>
        <p:blipFill>
          <a:blip r:embed="rId4"/>
          <a:stretch>
            <a:fillRect/>
          </a:stretch>
        </p:blipFill>
        <p:spPr>
          <a:xfrm>
            <a:off x="1567930" y="4846500"/>
            <a:ext cx="11995670" cy="1403914"/>
          </a:xfrm>
          <a:prstGeom prst="rect">
            <a:avLst/>
          </a:prstGeom>
        </p:spPr>
      </p:pic>
      <p:pic>
        <p:nvPicPr>
          <p:cNvPr id="21" name="图片 20">
            <a:extLst>
              <a:ext uri="{FF2B5EF4-FFF2-40B4-BE49-F238E27FC236}">
                <a16:creationId xmlns:a16="http://schemas.microsoft.com/office/drawing/2014/main" id="{D5B1FE01-BA43-2C7B-41A5-AAECBBB74058}"/>
              </a:ext>
            </a:extLst>
          </p:cNvPr>
          <p:cNvPicPr>
            <a:picLocks noChangeAspect="1"/>
          </p:cNvPicPr>
          <p:nvPr/>
        </p:nvPicPr>
        <p:blipFill>
          <a:blip r:embed="rId5"/>
          <a:stretch>
            <a:fillRect/>
          </a:stretch>
        </p:blipFill>
        <p:spPr>
          <a:xfrm>
            <a:off x="1567931" y="6210300"/>
            <a:ext cx="9789475" cy="1440000"/>
          </a:xfrm>
          <a:prstGeom prst="rect">
            <a:avLst/>
          </a:prstGeom>
        </p:spPr>
      </p:pic>
      <p:sp>
        <p:nvSpPr>
          <p:cNvPr id="23" name="文本框 22">
            <a:extLst>
              <a:ext uri="{FF2B5EF4-FFF2-40B4-BE49-F238E27FC236}">
                <a16:creationId xmlns:a16="http://schemas.microsoft.com/office/drawing/2014/main" id="{6420E39B-E031-05B5-D265-D95D9D62A476}"/>
              </a:ext>
            </a:extLst>
          </p:cNvPr>
          <p:cNvSpPr txBox="1"/>
          <p:nvPr/>
        </p:nvSpPr>
        <p:spPr>
          <a:xfrm>
            <a:off x="1676399" y="7868760"/>
            <a:ext cx="14935200"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综合以上对</a:t>
            </a:r>
            <a:r>
              <a:rPr lang="en-US" altLang="zh-CN" dirty="0"/>
              <a:t>SVM</a:t>
            </a:r>
            <a:r>
              <a:rPr lang="zh-CN" altLang="en-US" dirty="0"/>
              <a:t>算法的改进内容，我们最终得到在最优参数条件下的线性核函数对模型分类拥有最好的实现效果，测试集准确率能够达到</a:t>
            </a:r>
            <a:r>
              <a:rPr lang="en-US" altLang="zh-CN" dirty="0"/>
              <a:t>98.82%</a:t>
            </a:r>
            <a:r>
              <a:rPr lang="zh-CN" altLang="en-US" dirty="0"/>
              <a:t>。</a:t>
            </a:r>
          </a:p>
        </p:txBody>
      </p:sp>
    </p:spTree>
    <p:extLst>
      <p:ext uri="{BB962C8B-B14F-4D97-AF65-F5344CB8AC3E}">
        <p14:creationId xmlns:p14="http://schemas.microsoft.com/office/powerpoint/2010/main" val="24113026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F7271-BE31-9E94-F3D0-8C2E3E2015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E810E24-199C-E2E3-1A96-9CEC9E77F0B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3374CEFF-67CF-5C34-ACDD-C797FCD544C0}"/>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0F43E91A-543A-D4B4-0FFA-542338513F49}"/>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413A4C53-A57A-8782-C411-621395546975}"/>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B2B64685-1F41-8124-AC49-BDD0126E6DA4}"/>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A3C5F3CF-9DB1-AAA1-0475-5E6E7E9B0C57}"/>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3891C46F-0F4E-7C29-71FA-E8A278324C8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7C5B1A6F-D7A7-D6CB-D820-86C8FFDFB27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16CD4C3C-311A-FB93-FD23-04B54D3703DB}"/>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0B0DA303-54AC-7349-1E9C-0274FF9341C5}"/>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CA9D9034-A4CB-27E9-F374-2EEA5664B414}"/>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589E56B9-CFE9-2094-33F8-CA41E19C8862}"/>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614DD69D-0BD6-47DF-2CE0-AF444F04233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B90573A7-1A26-DE2C-340F-2DB69EDE6C4A}"/>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3018CF5-A848-0E9D-9C12-6B83DFF97468}"/>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56AFCE0F-3E95-E637-4B12-3431D9F91F8B}"/>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F312152E-C42E-8E31-B201-ACCFAFF1A352}"/>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A111C84A-78BB-2C9A-710B-7A57DB6615CF}"/>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pic>
        <p:nvPicPr>
          <p:cNvPr id="19" name="图片 18">
            <a:extLst>
              <a:ext uri="{FF2B5EF4-FFF2-40B4-BE49-F238E27FC236}">
                <a16:creationId xmlns:a16="http://schemas.microsoft.com/office/drawing/2014/main" id="{078038F3-B8A1-701C-E5FF-1F8BF0CC344B}"/>
              </a:ext>
            </a:extLst>
          </p:cNvPr>
          <p:cNvPicPr>
            <a:picLocks noChangeAspect="1"/>
          </p:cNvPicPr>
          <p:nvPr/>
        </p:nvPicPr>
        <p:blipFill>
          <a:blip r:embed="rId3"/>
          <a:stretch>
            <a:fillRect/>
          </a:stretch>
        </p:blipFill>
        <p:spPr>
          <a:xfrm>
            <a:off x="4619318" y="4120015"/>
            <a:ext cx="9049364" cy="4296289"/>
          </a:xfrm>
          <a:prstGeom prst="rect">
            <a:avLst/>
          </a:prstGeom>
        </p:spPr>
      </p:pic>
      <p:sp>
        <p:nvSpPr>
          <p:cNvPr id="23" name="文本框 22">
            <a:extLst>
              <a:ext uri="{FF2B5EF4-FFF2-40B4-BE49-F238E27FC236}">
                <a16:creationId xmlns:a16="http://schemas.microsoft.com/office/drawing/2014/main" id="{F6A3E97C-F1A6-0396-4261-D0E3DEBF1A1C}"/>
              </a:ext>
            </a:extLst>
          </p:cNvPr>
          <p:cNvSpPr txBox="1"/>
          <p:nvPr/>
        </p:nvSpPr>
        <p:spPr>
          <a:xfrm>
            <a:off x="1676398" y="2832130"/>
            <a:ext cx="15468601"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对于随机森林过拟合情况的避免，一般可以采用：欠采样（下采样）、过采样（上采样）的方法来平衡样本的数量，达到防止某一类别过拟合同时避免样本数量少的类欠拟合的方法。</a:t>
            </a:r>
          </a:p>
        </p:txBody>
      </p:sp>
    </p:spTree>
    <p:extLst>
      <p:ext uri="{BB962C8B-B14F-4D97-AF65-F5344CB8AC3E}">
        <p14:creationId xmlns:p14="http://schemas.microsoft.com/office/powerpoint/2010/main" val="3399668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9A218-AF28-D039-F5A2-57B2E2EADA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5FF8D5D-F813-0BEE-AA65-E23DB1B11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5449F263-E8D0-405C-27C8-423A446C4D33}"/>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4D121DC5-A2B0-3B10-6684-139D4E404D35}"/>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E46A7A5D-819A-6021-82C2-AB303FE48506}"/>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8CD62FB9-8CB3-1016-056D-0B1710E66686}"/>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BC086796-CAF2-CAF9-A397-2670C520E56F}"/>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F561B71D-2B75-FACE-75CF-F24D591EBF5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5AC7EDFB-F09E-E649-F6A9-D75B226F14E7}"/>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37E2ACDE-191D-048D-62BB-3A0406189DEF}"/>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4492B2B0-E677-709B-D0D8-994116EB9FF4}"/>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55023E8F-0E3B-4579-159C-70A3CE103F9E}"/>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026158E3-01F0-9E41-C6AE-7B6027ABDD20}"/>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55A9522D-080F-F1DD-8D9C-9ADF3287433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CBFF79CA-F959-4D74-09A9-46031A854A83}"/>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C56B3B6-B000-2C38-91D6-ED6628BDED54}"/>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F001F443-6C3D-F361-4600-30D8676FBA94}"/>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7FA77BBA-3F50-75BC-23DF-B830296B9BC7}"/>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A4037802-D265-85C0-CD57-6D1C88323F4C}"/>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23" name="文本框 22">
            <a:extLst>
              <a:ext uri="{FF2B5EF4-FFF2-40B4-BE49-F238E27FC236}">
                <a16:creationId xmlns:a16="http://schemas.microsoft.com/office/drawing/2014/main" id="{FEE4E236-0AE5-A979-37B5-C14030396BBB}"/>
              </a:ext>
            </a:extLst>
          </p:cNvPr>
          <p:cNvSpPr txBox="1"/>
          <p:nvPr/>
        </p:nvSpPr>
        <p:spPr>
          <a:xfrm>
            <a:off x="1600200" y="2919686"/>
            <a:ext cx="10058400" cy="286232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欠采样方法通过减少多数类样本的数量以达到与少数样本接近，使样本数据集平衡的效果。</a:t>
            </a:r>
            <a:endParaRPr lang="en-US" altLang="zh-CN" dirty="0"/>
          </a:p>
          <a:p>
            <a:pPr indent="457200"/>
            <a:r>
              <a:rPr lang="zh-CN" altLang="en-US" dirty="0"/>
              <a:t>欠采样的主要有随机欠采样、</a:t>
            </a:r>
            <a:r>
              <a:rPr lang="en-US" altLang="zh-CN" dirty="0"/>
              <a:t>Tomek Links</a:t>
            </a:r>
            <a:r>
              <a:rPr lang="zh-CN" altLang="en-US" dirty="0"/>
              <a:t>、</a:t>
            </a:r>
            <a:r>
              <a:rPr lang="en-US" altLang="zh-CN" dirty="0"/>
              <a:t>Near Miss</a:t>
            </a:r>
            <a:r>
              <a:rPr lang="zh-CN" altLang="en-US" dirty="0"/>
              <a:t>和</a:t>
            </a:r>
            <a:r>
              <a:rPr lang="en-US" altLang="zh-CN" dirty="0"/>
              <a:t>ENN</a:t>
            </a:r>
            <a:r>
              <a:rPr lang="zh-CN" altLang="en-US" dirty="0"/>
              <a:t>等方法。</a:t>
            </a:r>
            <a:endParaRPr lang="en-US" altLang="zh-CN" dirty="0"/>
          </a:p>
          <a:p>
            <a:pPr indent="457200"/>
            <a:r>
              <a:rPr lang="zh-CN" altLang="en-US" dirty="0"/>
              <a:t>本文采用欠采样方法中的随机欠采样，随机选择多数样本的一部分进行删除，至与少数样本数量达成一致。</a:t>
            </a:r>
          </a:p>
        </p:txBody>
      </p:sp>
      <p:pic>
        <p:nvPicPr>
          <p:cNvPr id="20" name="图片 19">
            <a:extLst>
              <a:ext uri="{FF2B5EF4-FFF2-40B4-BE49-F238E27FC236}">
                <a16:creationId xmlns:a16="http://schemas.microsoft.com/office/drawing/2014/main" id="{20D98579-7090-79F0-BCD4-A84AC1FE76AA}"/>
              </a:ext>
            </a:extLst>
          </p:cNvPr>
          <p:cNvPicPr>
            <a:picLocks noChangeAspect="1"/>
          </p:cNvPicPr>
          <p:nvPr/>
        </p:nvPicPr>
        <p:blipFill>
          <a:blip r:embed="rId3"/>
          <a:stretch>
            <a:fillRect/>
          </a:stretch>
        </p:blipFill>
        <p:spPr>
          <a:xfrm>
            <a:off x="12041072" y="2718392"/>
            <a:ext cx="4122965" cy="3240000"/>
          </a:xfrm>
          <a:prstGeom prst="rect">
            <a:avLst/>
          </a:prstGeom>
        </p:spPr>
      </p:pic>
      <p:pic>
        <p:nvPicPr>
          <p:cNvPr id="21" name="图片 20">
            <a:extLst>
              <a:ext uri="{FF2B5EF4-FFF2-40B4-BE49-F238E27FC236}">
                <a16:creationId xmlns:a16="http://schemas.microsoft.com/office/drawing/2014/main" id="{B5EE8C60-FAC5-2FB8-A59E-C42AF762BF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41746" y="6264202"/>
            <a:ext cx="4122291" cy="3240000"/>
          </a:xfrm>
          <a:prstGeom prst="rect">
            <a:avLst/>
          </a:prstGeom>
          <a:noFill/>
          <a:ln>
            <a:noFill/>
          </a:ln>
        </p:spPr>
      </p:pic>
      <p:sp>
        <p:nvSpPr>
          <p:cNvPr id="22" name="文本框 21">
            <a:extLst>
              <a:ext uri="{FF2B5EF4-FFF2-40B4-BE49-F238E27FC236}">
                <a16:creationId xmlns:a16="http://schemas.microsoft.com/office/drawing/2014/main" id="{3F464E9C-5BA5-71F3-0563-25AB404A7186}"/>
              </a:ext>
            </a:extLst>
          </p:cNvPr>
          <p:cNvSpPr txBox="1"/>
          <p:nvPr/>
        </p:nvSpPr>
        <p:spPr>
          <a:xfrm>
            <a:off x="1600200" y="6811891"/>
            <a:ext cx="10392747" cy="193899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过采样方法通过复制少数类样本，使之达到数量接近多数类样本，从而平衡数据集。</a:t>
            </a:r>
            <a:endParaRPr lang="en-US" altLang="zh-CN" dirty="0"/>
          </a:p>
          <a:p>
            <a:pPr indent="457200"/>
            <a:r>
              <a:rPr lang="zh-CN" altLang="en-US" dirty="0"/>
              <a:t>过采样的主要有随机过采样、</a:t>
            </a:r>
            <a:r>
              <a:rPr lang="en-US" altLang="zh-CN" dirty="0"/>
              <a:t>SMOTE</a:t>
            </a:r>
            <a:r>
              <a:rPr lang="zh-CN" altLang="en-US" dirty="0"/>
              <a:t>和</a:t>
            </a:r>
            <a:r>
              <a:rPr lang="en-US" altLang="zh-CN" dirty="0"/>
              <a:t>ADASYN</a:t>
            </a:r>
            <a:r>
              <a:rPr lang="zh-CN" altLang="en-US" dirty="0"/>
              <a:t>等方法。</a:t>
            </a:r>
            <a:endParaRPr lang="en-US" altLang="zh-CN" dirty="0"/>
          </a:p>
          <a:p>
            <a:pPr indent="457200"/>
            <a:r>
              <a:rPr lang="zh-CN" altLang="en-US" dirty="0"/>
              <a:t>本文采用的随机过采样方法实现对样本数据集的平衡。</a:t>
            </a:r>
          </a:p>
        </p:txBody>
      </p:sp>
    </p:spTree>
    <p:extLst>
      <p:ext uri="{BB962C8B-B14F-4D97-AF65-F5344CB8AC3E}">
        <p14:creationId xmlns:p14="http://schemas.microsoft.com/office/powerpoint/2010/main" val="2265773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F0D71-D053-DCE2-35A7-233DD1CC5DD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DF46795-6927-86FD-88F8-823ED5027849}"/>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BDD16E68-1FD3-8CCB-2933-48ECB1CE167A}"/>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11ED4250-E3B5-6232-B316-030248891735}"/>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36DE1D43-C888-C0B4-AB32-1B403EF58EBD}"/>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A8A173D9-C8B5-C90C-2D0A-2409F9D4A2E9}"/>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AE99E1CB-EB24-7962-3F80-09F7C54DF0CD}"/>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7F4D0E5A-D4FF-C993-2EC4-F52C171FFF1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B5BAC569-DDBF-1BB3-0D2C-E2390746E80E}"/>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532E3643-3788-A70C-33EC-69FAC3C7071E}"/>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F7108781-095A-5161-039E-03A6AB864A47}"/>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C305C7FA-C10C-CD7E-A9B2-28BE143E5760}"/>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2D8F47CB-7774-13CC-3F06-8E3D90BF466C}"/>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8268C5CF-84E5-761F-A940-DBF0A244A37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37B47097-2D66-A082-F0CC-D321590BC242}"/>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DD5C7B47-9D80-E1CC-D4A6-C108FA66939D}"/>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18B563B2-AFC8-9F49-5C9B-5D14D4868D4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B6D5293A-557E-8E43-86A3-C786F9BD25C8}"/>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84E501ED-065D-EE22-931D-1BFA4136AAB2}"/>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随机森林模型</a:t>
            </a:r>
          </a:p>
        </p:txBody>
      </p:sp>
      <p:sp>
        <p:nvSpPr>
          <p:cNvPr id="31" name="文本框 30">
            <a:extLst>
              <a:ext uri="{FF2B5EF4-FFF2-40B4-BE49-F238E27FC236}">
                <a16:creationId xmlns:a16="http://schemas.microsoft.com/office/drawing/2014/main" id="{6B6730EB-DF17-51C6-4EC2-BB015A5C359E}"/>
              </a:ext>
            </a:extLst>
          </p:cNvPr>
          <p:cNvSpPr txBox="1"/>
          <p:nvPr/>
        </p:nvSpPr>
        <p:spPr>
          <a:xfrm>
            <a:off x="1371598" y="2462551"/>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结果：</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pic>
        <p:nvPicPr>
          <p:cNvPr id="22" name="图片 21">
            <a:extLst>
              <a:ext uri="{FF2B5EF4-FFF2-40B4-BE49-F238E27FC236}">
                <a16:creationId xmlns:a16="http://schemas.microsoft.com/office/drawing/2014/main" id="{FB830B94-83ED-B4B1-3279-2C0F03B8DFCD}"/>
              </a:ext>
            </a:extLst>
          </p:cNvPr>
          <p:cNvPicPr>
            <a:picLocks noChangeAspect="1"/>
          </p:cNvPicPr>
          <p:nvPr/>
        </p:nvPicPr>
        <p:blipFill>
          <a:blip r:embed="rId3"/>
          <a:stretch>
            <a:fillRect/>
          </a:stretch>
        </p:blipFill>
        <p:spPr>
          <a:xfrm>
            <a:off x="1752600" y="3481082"/>
            <a:ext cx="5561381" cy="2520000"/>
          </a:xfrm>
          <a:prstGeom prst="rect">
            <a:avLst/>
          </a:prstGeom>
        </p:spPr>
      </p:pic>
      <p:pic>
        <p:nvPicPr>
          <p:cNvPr id="24" name="图片 23">
            <a:extLst>
              <a:ext uri="{FF2B5EF4-FFF2-40B4-BE49-F238E27FC236}">
                <a16:creationId xmlns:a16="http://schemas.microsoft.com/office/drawing/2014/main" id="{23BC2431-16FB-66D8-517C-2EA4D34CA2B1}"/>
              </a:ext>
            </a:extLst>
          </p:cNvPr>
          <p:cNvPicPr>
            <a:picLocks noChangeAspect="1"/>
          </p:cNvPicPr>
          <p:nvPr/>
        </p:nvPicPr>
        <p:blipFill>
          <a:blip r:embed="rId4"/>
          <a:stretch>
            <a:fillRect/>
          </a:stretch>
        </p:blipFill>
        <p:spPr>
          <a:xfrm>
            <a:off x="1752600" y="6211638"/>
            <a:ext cx="6742190" cy="2520000"/>
          </a:xfrm>
          <a:prstGeom prst="rect">
            <a:avLst/>
          </a:prstGeom>
        </p:spPr>
      </p:pic>
      <p:pic>
        <p:nvPicPr>
          <p:cNvPr id="25" name="图片 24">
            <a:extLst>
              <a:ext uri="{FF2B5EF4-FFF2-40B4-BE49-F238E27FC236}">
                <a16:creationId xmlns:a16="http://schemas.microsoft.com/office/drawing/2014/main" id="{49187006-1FA6-CE51-6A10-3BB1922BB5E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27113" y="3131859"/>
            <a:ext cx="3607622" cy="2880000"/>
          </a:xfrm>
          <a:prstGeom prst="rect">
            <a:avLst/>
          </a:prstGeom>
          <a:noFill/>
          <a:ln>
            <a:noFill/>
          </a:ln>
        </p:spPr>
      </p:pic>
      <p:pic>
        <p:nvPicPr>
          <p:cNvPr id="26" name="图片 25">
            <a:extLst>
              <a:ext uri="{FF2B5EF4-FFF2-40B4-BE49-F238E27FC236}">
                <a16:creationId xmlns:a16="http://schemas.microsoft.com/office/drawing/2014/main" id="{E44FD6D1-0463-09FE-30EB-48179678BDE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29154" y="6408678"/>
            <a:ext cx="3569005" cy="2880000"/>
          </a:xfrm>
          <a:prstGeom prst="rect">
            <a:avLst/>
          </a:prstGeom>
          <a:noFill/>
          <a:ln>
            <a:noFill/>
          </a:ln>
        </p:spPr>
      </p:pic>
    </p:spTree>
    <p:extLst>
      <p:ext uri="{BB962C8B-B14F-4D97-AF65-F5344CB8AC3E}">
        <p14:creationId xmlns:p14="http://schemas.microsoft.com/office/powerpoint/2010/main" val="2838562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EF428-294B-1104-DBDE-1A0EDC3D9BC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0E402EE-16FA-6A9E-0787-1532BCAD90C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AA9687CF-0675-1C08-4D12-2C2E6AF58E33}"/>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EB3BC085-6AB8-0489-B7F2-24FD26F39655}"/>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303495D5-BFA1-8A43-4FC7-D499AD866D8A}"/>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AFAA991A-2ECA-E154-D04D-DA7B2499B3C0}"/>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EFA820F9-6364-9F67-E5E0-F57371A00F48}"/>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5445BBEC-BC20-E657-D689-4B68CB36F53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4339680D-EC2E-B3A6-4645-1EDE2CF17C8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8AC9F034-4289-F56F-32A3-048985F5D7DA}"/>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284C35D2-3A74-B22D-BD64-6D9FC1DE107D}"/>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D180CFD5-D8E6-9813-EE98-29E54A92E05D}"/>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50990FF1-FEA4-1CF9-CDD5-A746D7D29504}"/>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4FD62526-AF06-2837-6E76-2F6F4EB3169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368719A2-02CB-43B1-36F8-E22F5E53EBBD}"/>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4863C648-1D18-4A36-BA8D-B65E54643DCE}"/>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95090601-6846-94A7-90EE-E8B2B1157141}"/>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CD7921A8-4271-23A8-54A1-AA690BA8501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314764F6-FE5F-4506-9956-76F32BD48731}"/>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综合结果</a:t>
            </a:r>
          </a:p>
        </p:txBody>
      </p:sp>
      <p:pic>
        <p:nvPicPr>
          <p:cNvPr id="19" name="图片 18">
            <a:extLst>
              <a:ext uri="{FF2B5EF4-FFF2-40B4-BE49-F238E27FC236}">
                <a16:creationId xmlns:a16="http://schemas.microsoft.com/office/drawing/2014/main" id="{A24DBBDA-8471-5D22-82FC-1005BC763626}"/>
              </a:ext>
            </a:extLst>
          </p:cNvPr>
          <p:cNvPicPr>
            <a:picLocks noChangeAspect="1"/>
          </p:cNvPicPr>
          <p:nvPr/>
        </p:nvPicPr>
        <p:blipFill>
          <a:blip r:embed="rId3"/>
          <a:stretch>
            <a:fillRect/>
          </a:stretch>
        </p:blipFill>
        <p:spPr>
          <a:xfrm>
            <a:off x="2186249" y="4988614"/>
            <a:ext cx="13915499" cy="2661802"/>
          </a:xfrm>
          <a:prstGeom prst="rect">
            <a:avLst/>
          </a:prstGeom>
        </p:spPr>
      </p:pic>
      <p:sp>
        <p:nvSpPr>
          <p:cNvPr id="20" name="文本框 19">
            <a:extLst>
              <a:ext uri="{FF2B5EF4-FFF2-40B4-BE49-F238E27FC236}">
                <a16:creationId xmlns:a16="http://schemas.microsoft.com/office/drawing/2014/main" id="{15D19426-6DC3-C4F5-2DF5-9A4733E5C806}"/>
              </a:ext>
            </a:extLst>
          </p:cNvPr>
          <p:cNvSpPr txBox="1"/>
          <p:nvPr/>
        </p:nvSpPr>
        <p:spPr>
          <a:xfrm>
            <a:off x="1409697" y="3554351"/>
            <a:ext cx="15468601" cy="1015663"/>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综合上述三种算法及其改进，我们最终得到各算法在最优超参数下的测试集准确率。最终我们选择卷积神经网络作为</a:t>
            </a:r>
            <a:r>
              <a:rPr lang="en-US" altLang="zh-CN" dirty="0"/>
              <a:t>MNIST</a:t>
            </a:r>
            <a:r>
              <a:rPr lang="zh-CN" altLang="en-US" dirty="0"/>
              <a:t>数据集的最优训练模型算法。</a:t>
            </a:r>
          </a:p>
        </p:txBody>
      </p:sp>
    </p:spTree>
    <p:extLst>
      <p:ext uri="{BB962C8B-B14F-4D97-AF65-F5344CB8AC3E}">
        <p14:creationId xmlns:p14="http://schemas.microsoft.com/office/powerpoint/2010/main" val="703398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1322"/>
            </a:stretch>
          </a:blipFill>
        </p:spPr>
      </p:sp>
      <p:sp>
        <p:nvSpPr>
          <p:cNvPr id="3" name="Freeform 3"/>
          <p:cNvSpPr/>
          <p:nvPr/>
        </p:nvSpPr>
        <p:spPr>
          <a:xfrm>
            <a:off x="1231417" y="2281546"/>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stretch>
              <a:fillRect/>
            </a:stretch>
          </a:blipFill>
        </p:spPr>
      </p:sp>
      <p:grpSp>
        <p:nvGrpSpPr>
          <p:cNvPr id="4" name="Group 4"/>
          <p:cNvGrpSpPr/>
          <p:nvPr/>
        </p:nvGrpSpPr>
        <p:grpSpPr>
          <a:xfrm>
            <a:off x="5072700" y="7189638"/>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5836717" y="620965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0" name="Freeform 20"/>
          <p:cNvSpPr/>
          <p:nvPr/>
        </p:nvSpPr>
        <p:spPr>
          <a:xfrm>
            <a:off x="1805800" y="1441999"/>
            <a:ext cx="4667922" cy="4479260"/>
          </a:xfrm>
          <a:custGeom>
            <a:avLst/>
            <a:gdLst/>
            <a:ahLst/>
            <a:cxnLst/>
            <a:rect l="l" t="t" r="r" b="b"/>
            <a:pathLst>
              <a:path w="4667922" h="4479260">
                <a:moveTo>
                  <a:pt x="0" y="0"/>
                </a:moveTo>
                <a:lnTo>
                  <a:pt x="4667923" y="0"/>
                </a:lnTo>
                <a:lnTo>
                  <a:pt x="4667923" y="4479260"/>
                </a:lnTo>
                <a:lnTo>
                  <a:pt x="0" y="4479260"/>
                </a:lnTo>
                <a:lnTo>
                  <a:pt x="0" y="0"/>
                </a:lnTo>
                <a:close/>
              </a:path>
            </a:pathLst>
          </a:custGeom>
          <a:blipFill>
            <a:blip r:embed="rId4"/>
            <a:stretch>
              <a:fillRect/>
            </a:stretch>
          </a:blipFill>
        </p:spPr>
      </p:sp>
      <p:sp>
        <p:nvSpPr>
          <p:cNvPr id="21" name="TextBox 21"/>
          <p:cNvSpPr txBox="1"/>
          <p:nvPr/>
        </p:nvSpPr>
        <p:spPr>
          <a:xfrm>
            <a:off x="7683046" y="3052533"/>
            <a:ext cx="3475066" cy="2243899"/>
          </a:xfrm>
          <a:prstGeom prst="rect">
            <a:avLst/>
          </a:prstGeom>
        </p:spPr>
        <p:txBody>
          <a:bodyPr lIns="0" tIns="0" rIns="0" bIns="0" rtlCol="0" anchor="t">
            <a:spAutoFit/>
          </a:bodyPr>
          <a:lstStyle/>
          <a:p>
            <a:pPr algn="ctr">
              <a:lnSpc>
                <a:spcPts val="18430"/>
              </a:lnSpc>
            </a:pPr>
            <a:r>
              <a:rPr lang="en-US" sz="13165">
                <a:solidFill>
                  <a:srgbClr val="2655DF"/>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04</a:t>
            </a:r>
          </a:p>
        </p:txBody>
      </p:sp>
      <p:sp>
        <p:nvSpPr>
          <p:cNvPr id="22" name="TextBox 22"/>
          <p:cNvSpPr txBox="1"/>
          <p:nvPr/>
        </p:nvSpPr>
        <p:spPr>
          <a:xfrm>
            <a:off x="10778461" y="3880624"/>
            <a:ext cx="6447101" cy="757555"/>
          </a:xfrm>
          <a:prstGeom prst="rect">
            <a:avLst/>
          </a:prstGeom>
        </p:spPr>
        <p:txBody>
          <a:bodyPr lIns="0" tIns="0" rIns="0" bIns="0" rtlCol="0" anchor="t">
            <a:spAutoFit/>
          </a:bodyPr>
          <a:lstStyle/>
          <a:p>
            <a:pPr algn="l">
              <a:lnSpc>
                <a:spcPts val="5910"/>
              </a:lnSpc>
            </a:pPr>
            <a:r>
              <a:rPr lang="zh-CN" altLang="en-US" sz="540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附加内容与总结</a:t>
            </a:r>
            <a:endParaRPr lang="en-US" sz="5405" b="1" spc="540" dirty="0">
              <a:solidFill>
                <a:srgbClr val="2655DF"/>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24" name="TextBox 24"/>
          <p:cNvSpPr txBox="1"/>
          <p:nvPr/>
        </p:nvSpPr>
        <p:spPr>
          <a:xfrm>
            <a:off x="6473723" y="7384694"/>
            <a:ext cx="5444870" cy="314638"/>
          </a:xfrm>
          <a:prstGeom prst="rect">
            <a:avLst/>
          </a:prstGeom>
        </p:spPr>
        <p:txBody>
          <a:bodyPr lIns="0" tIns="0" rIns="0" bIns="0" rtlCol="0" anchor="t">
            <a:spAutoFit/>
          </a:bodyPr>
          <a:lstStyle/>
          <a:p>
            <a:pPr algn="ctr">
              <a:lnSpc>
                <a:spcPts val="2700"/>
              </a:lnSpc>
            </a:pPr>
            <a:endParaRPr lang="en-US" sz="1800" dirty="0">
              <a:solidFill>
                <a:srgbClr val="737373"/>
              </a:solidFill>
              <a:latin typeface="微软雅黑" panose="020B0503020204020204" pitchFamily="34" charset="-122"/>
              <a:ea typeface="微软雅黑" panose="020B0503020204020204" pitchFamily="34" charset="-122"/>
              <a:cs typeface="思源黑体" panose="020B0500000000000000" charset="-122"/>
              <a:sym typeface="思源黑体" panose="020B0500000000000000" charset="-122"/>
            </a:endParaRPr>
          </a:p>
        </p:txBody>
      </p:sp>
      <p:sp>
        <p:nvSpPr>
          <p:cNvPr id="25" name="Freeform 25"/>
          <p:cNvSpPr/>
          <p:nvPr/>
        </p:nvSpPr>
        <p:spPr>
          <a:xfrm rot="-10800000">
            <a:off x="6811680" y="5143500"/>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5"/>
            <a:stretch>
              <a:fillRect/>
            </a:stretch>
          </a:blipFill>
        </p:spPr>
      </p:sp>
      <p:sp>
        <p:nvSpPr>
          <p:cNvPr id="26" name="Freeform 26"/>
          <p:cNvSpPr/>
          <p:nvPr/>
        </p:nvSpPr>
        <p:spPr>
          <a:xfrm rot="-10800000">
            <a:off x="14917716" y="281393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5"/>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82CE4-7FA3-59EB-C306-8E11D8B0EC8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BA97A7B-BF17-4F95-DFD7-94FB864E310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059E0AF4-D115-8055-A355-813101E1AD0E}"/>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2AC6C52A-C749-A92C-A1AA-828560152F42}"/>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0FA83094-ED40-235C-6603-39A46AD2A3DD}"/>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9B8E0152-D03E-3BF7-9947-544154FF01A8}"/>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ABF8EA51-8517-DE0E-3363-ED49084AC72B}"/>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7E6E62C8-533B-2543-C69F-597EF3EBEE9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B4BAFA48-80FC-D7D1-2354-F8DDE38475D9}"/>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A2B7A557-76F9-8D80-2AFA-F03B37025E2D}"/>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C3C7A445-549C-BC59-7255-A3E06C3531D6}"/>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80AB6DEF-D0A3-E593-3CE8-EDD1DC9F4B37}"/>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1E3A49F4-A542-CECE-2391-8E75910E148A}"/>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F4C99934-4716-78BE-2683-22DDDDA887B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9F41BDE9-82C4-5591-1B78-8276A74870C3}"/>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3F9DDD65-BAE2-E2AD-3A54-D4267955A107}"/>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31543268-A405-DD40-7092-AE8A5031C363}"/>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604EEBD6-5777-CAA3-7ED6-98AC270CB246}"/>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FE587899-0B69-D07D-9E4C-6E63DE76D98E}"/>
              </a:ext>
            </a:extLst>
          </p:cNvPr>
          <p:cNvSpPr txBox="1"/>
          <p:nvPr/>
        </p:nvSpPr>
        <p:spPr>
          <a:xfrm>
            <a:off x="5897396" y="802714"/>
            <a:ext cx="6610796"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提高模型训练</a:t>
            </a:r>
          </a:p>
        </p:txBody>
      </p:sp>
      <p:sp>
        <p:nvSpPr>
          <p:cNvPr id="20" name="文本框 19">
            <a:extLst>
              <a:ext uri="{FF2B5EF4-FFF2-40B4-BE49-F238E27FC236}">
                <a16:creationId xmlns:a16="http://schemas.microsoft.com/office/drawing/2014/main" id="{90D4F3E1-AC62-83C0-7006-581CF90BED11}"/>
              </a:ext>
            </a:extLst>
          </p:cNvPr>
          <p:cNvSpPr txBox="1"/>
          <p:nvPr/>
        </p:nvSpPr>
        <p:spPr>
          <a:xfrm>
            <a:off x="1409698" y="2790626"/>
            <a:ext cx="15468601" cy="1477328"/>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en-US" altLang="zh-CN" dirty="0"/>
              <a:t>MNIST</a:t>
            </a:r>
            <a:r>
              <a:rPr lang="zh-CN" altLang="en-US" dirty="0"/>
              <a:t>数据集提供的数据元素特征为</a:t>
            </a:r>
            <a:r>
              <a:rPr lang="en-US" altLang="zh-CN" dirty="0"/>
              <a:t>28x28</a:t>
            </a:r>
            <a:r>
              <a:rPr lang="zh-CN" altLang="en-US" dirty="0"/>
              <a:t>，特征维数大，在计算过程中直接使用会导致模型训练过程耗时大。因此我们考虑使用一些方法对输入数据进行特征处理，实现对模型训练时间的降低同时尽量减少模型效果的降低。</a:t>
            </a:r>
          </a:p>
        </p:txBody>
      </p:sp>
      <p:sp>
        <p:nvSpPr>
          <p:cNvPr id="21" name="文本框 20">
            <a:extLst>
              <a:ext uri="{FF2B5EF4-FFF2-40B4-BE49-F238E27FC236}">
                <a16:creationId xmlns:a16="http://schemas.microsoft.com/office/drawing/2014/main" id="{0A6A54AB-9800-842D-C642-329037A68843}"/>
              </a:ext>
            </a:extLst>
          </p:cNvPr>
          <p:cNvSpPr txBox="1"/>
          <p:nvPr/>
        </p:nvSpPr>
        <p:spPr>
          <a:xfrm>
            <a:off x="1409697" y="4491942"/>
            <a:ext cx="15468601" cy="4247317"/>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r>
              <a:rPr lang="zh-CN" altLang="en-US" dirty="0"/>
              <a:t>分箱法是一种将连续变量划分为离散区间的数据预处理技术。</a:t>
            </a:r>
            <a:endParaRPr lang="en-US" altLang="zh-CN" dirty="0"/>
          </a:p>
          <a:p>
            <a:endParaRPr lang="en-US" altLang="zh-CN" dirty="0"/>
          </a:p>
          <a:p>
            <a:r>
              <a:rPr lang="zh-CN" altLang="en-US" dirty="0"/>
              <a:t>分箱法的效果主要体现在</a:t>
            </a:r>
            <a:endParaRPr lang="en-US" altLang="zh-CN" dirty="0"/>
          </a:p>
          <a:p>
            <a:pPr marL="514350" indent="-514350">
              <a:buFont typeface="+mj-lt"/>
              <a:buAutoNum type="arabicPeriod"/>
            </a:pPr>
            <a:r>
              <a:rPr lang="zh-CN" altLang="en-US" dirty="0"/>
              <a:t>数据简化和增强模型鲁棒性上，通过将连续变量转化为离散区间，降低数据复杂度，减少异常值和噪声的影响，使模型更加稳定。</a:t>
            </a:r>
            <a:endParaRPr lang="en-US" altLang="zh-CN" dirty="0"/>
          </a:p>
          <a:p>
            <a:pPr marL="514350" indent="-514350">
              <a:buFont typeface="+mj-lt"/>
              <a:buAutoNum type="arabicPeriod"/>
            </a:pPr>
            <a:r>
              <a:rPr lang="zh-CN" altLang="en-US" dirty="0"/>
              <a:t>能够捕捉变量与目标之间的非线性关系，并调整数据分布，使样本比例更加均衡，从而提高模型训练效果。</a:t>
            </a:r>
            <a:endParaRPr lang="en-US" altLang="zh-CN" dirty="0"/>
          </a:p>
          <a:p>
            <a:pPr marL="514350" indent="-514350">
              <a:buFont typeface="+mj-lt"/>
              <a:buAutoNum type="arabicPeriod"/>
            </a:pPr>
            <a:r>
              <a:rPr lang="zh-CN" altLang="en-US" dirty="0"/>
              <a:t>分箱后的变量更直观易懂，增强了数据的可解释性，便于决策解读和业务规则提取，还能生成统计特征以提升模型的预测能力。</a:t>
            </a:r>
          </a:p>
        </p:txBody>
      </p:sp>
    </p:spTree>
    <p:extLst>
      <p:ext uri="{BB962C8B-B14F-4D97-AF65-F5344CB8AC3E}">
        <p14:creationId xmlns:p14="http://schemas.microsoft.com/office/powerpoint/2010/main" val="873890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1322"/>
            </a:stretch>
          </a:blipFill>
        </p:spPr>
      </p:sp>
      <p:sp>
        <p:nvSpPr>
          <p:cNvPr id="3" name="Freeform 3"/>
          <p:cNvSpPr/>
          <p:nvPr/>
        </p:nvSpPr>
        <p:spPr>
          <a:xfrm>
            <a:off x="1231417" y="2281546"/>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5072700" y="7189638"/>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5836717" y="620965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0" name="Freeform 20"/>
          <p:cNvSpPr/>
          <p:nvPr/>
        </p:nvSpPr>
        <p:spPr>
          <a:xfrm>
            <a:off x="1805800" y="1441999"/>
            <a:ext cx="4667922" cy="4479260"/>
          </a:xfrm>
          <a:custGeom>
            <a:avLst/>
            <a:gdLst/>
            <a:ahLst/>
            <a:cxnLst/>
            <a:rect l="l" t="t" r="r" b="b"/>
            <a:pathLst>
              <a:path w="4667922" h="4479260">
                <a:moveTo>
                  <a:pt x="0" y="0"/>
                </a:moveTo>
                <a:lnTo>
                  <a:pt x="4667923" y="0"/>
                </a:lnTo>
                <a:lnTo>
                  <a:pt x="4667923" y="4479260"/>
                </a:lnTo>
                <a:lnTo>
                  <a:pt x="0" y="44792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21"/>
          <p:cNvSpPr txBox="1"/>
          <p:nvPr/>
        </p:nvSpPr>
        <p:spPr>
          <a:xfrm>
            <a:off x="7683046" y="3052533"/>
            <a:ext cx="3475066" cy="2243899"/>
          </a:xfrm>
          <a:prstGeom prst="rect">
            <a:avLst/>
          </a:prstGeom>
        </p:spPr>
        <p:txBody>
          <a:bodyPr lIns="0" tIns="0" rIns="0" bIns="0" rtlCol="0" anchor="t">
            <a:spAutoFit/>
          </a:bodyPr>
          <a:lstStyle/>
          <a:p>
            <a:pPr algn="ctr">
              <a:lnSpc>
                <a:spcPts val="18430"/>
              </a:lnSpc>
            </a:pPr>
            <a:r>
              <a:rPr lang="en-US" sz="13165">
                <a:solidFill>
                  <a:srgbClr val="2655DF"/>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01</a:t>
            </a:r>
          </a:p>
        </p:txBody>
      </p:sp>
      <p:sp>
        <p:nvSpPr>
          <p:cNvPr id="22" name="TextBox 22"/>
          <p:cNvSpPr txBox="1"/>
          <p:nvPr/>
        </p:nvSpPr>
        <p:spPr>
          <a:xfrm>
            <a:off x="10575189" y="3770635"/>
            <a:ext cx="3611343" cy="1663065"/>
          </a:xfrm>
          <a:prstGeom prst="rect">
            <a:avLst/>
          </a:prstGeom>
        </p:spPr>
        <p:txBody>
          <a:bodyPr wrap="square" lIns="0" tIns="0" rIns="0" bIns="0" rtlCol="0" anchor="t">
            <a:spAutoFit/>
          </a:bodyPr>
          <a:lstStyle/>
          <a:p>
            <a:pPr algn="l">
              <a:lnSpc>
                <a:spcPts val="6485"/>
              </a:lnSpc>
            </a:pPr>
            <a:r>
              <a:rPr lang="zh-CN" altLang="en-US" sz="540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研究背景</a:t>
            </a:r>
          </a:p>
          <a:p>
            <a:pPr algn="l">
              <a:lnSpc>
                <a:spcPts val="6485"/>
              </a:lnSpc>
            </a:pPr>
            <a:endParaRPr lang="en-US" sz="5405" b="1" spc="540" dirty="0">
              <a:solidFill>
                <a:srgbClr val="2655DF"/>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24" name="TextBox 24"/>
          <p:cNvSpPr txBox="1"/>
          <p:nvPr/>
        </p:nvSpPr>
        <p:spPr>
          <a:xfrm>
            <a:off x="6473723" y="7384694"/>
            <a:ext cx="5444870" cy="314638"/>
          </a:xfrm>
          <a:prstGeom prst="rect">
            <a:avLst/>
          </a:prstGeom>
        </p:spPr>
        <p:txBody>
          <a:bodyPr lIns="0" tIns="0" rIns="0" bIns="0" rtlCol="0" anchor="t">
            <a:spAutoFit/>
          </a:bodyPr>
          <a:lstStyle/>
          <a:p>
            <a:pPr algn="ctr">
              <a:lnSpc>
                <a:spcPts val="2700"/>
              </a:lnSpc>
            </a:pPr>
            <a:endParaRPr lang="en-US" sz="1800" dirty="0">
              <a:solidFill>
                <a:srgbClr val="737373"/>
              </a:solidFill>
              <a:latin typeface="微软雅黑" panose="020B0503020204020204" pitchFamily="34" charset="-122"/>
              <a:ea typeface="微软雅黑" panose="020B0503020204020204" pitchFamily="34" charset="-122"/>
              <a:cs typeface="思源黑体" panose="020B0500000000000000" charset="-122"/>
              <a:sym typeface="思源黑体" panose="020B0500000000000000" charset="-122"/>
            </a:endParaRPr>
          </a:p>
        </p:txBody>
      </p:sp>
      <p:sp>
        <p:nvSpPr>
          <p:cNvPr id="25" name="Freeform 25"/>
          <p:cNvSpPr/>
          <p:nvPr/>
        </p:nvSpPr>
        <p:spPr>
          <a:xfrm rot="-10800000">
            <a:off x="6811680" y="5143500"/>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26"/>
          <p:cNvSpPr/>
          <p:nvPr/>
        </p:nvSpPr>
        <p:spPr>
          <a:xfrm rot="-10800000">
            <a:off x="14917716" y="281393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EA906-31A8-AC9E-F2BF-45B07DAAEE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C9B4CD0-6F3C-0680-C7CD-FDDDB29745A6}"/>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CC1E5D63-6AE9-697F-F6D8-572F553F6195}"/>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67B2F09B-6679-ACA6-F69E-38DC5B46059C}"/>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96ADC483-64E4-7A76-97FE-C3C104EF579B}"/>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293D9733-F825-8A61-915A-F15529A0CEBD}"/>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8F0554C2-E94B-1BDD-7E8F-6F0259635879}"/>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F4ABE61D-B3CA-BD00-73C2-73AD61ECFD4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AF9F0CB0-C149-07EE-9964-0899A65C8E38}"/>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96896D28-413E-7535-3BC1-A01DA6CF4007}"/>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6E42A660-F573-9FBE-7271-F25E939BF504}"/>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AD389E9D-727A-95C3-F486-E5A42B9CECF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D008E647-0EFB-7591-FB6B-FA365C911B31}"/>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90A91579-1D55-4C65-23B3-19B8BDBA0D7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DDD56676-29F5-5ADA-B8FB-3A9D659A1088}"/>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83CD6FBC-8F0B-C878-08F5-0ABCE6399CA5}"/>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3BBF6E62-4CC7-087F-2289-670B93E2ECAB}"/>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A5B10193-B41A-265F-B23D-B31F778BD63F}"/>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CC3EF329-E767-C264-5407-BFA251D514C8}"/>
              </a:ext>
            </a:extLst>
          </p:cNvPr>
          <p:cNvSpPr txBox="1"/>
          <p:nvPr/>
        </p:nvSpPr>
        <p:spPr>
          <a:xfrm>
            <a:off x="5897396" y="802714"/>
            <a:ext cx="6610796"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分箱法</a:t>
            </a:r>
          </a:p>
        </p:txBody>
      </p:sp>
      <p:sp>
        <p:nvSpPr>
          <p:cNvPr id="20" name="文本框 19">
            <a:extLst>
              <a:ext uri="{FF2B5EF4-FFF2-40B4-BE49-F238E27FC236}">
                <a16:creationId xmlns:a16="http://schemas.microsoft.com/office/drawing/2014/main" id="{5F8ED6F7-672F-1996-B8B0-C46C384547B0}"/>
              </a:ext>
            </a:extLst>
          </p:cNvPr>
          <p:cNvSpPr txBox="1"/>
          <p:nvPr/>
        </p:nvSpPr>
        <p:spPr>
          <a:xfrm>
            <a:off x="1409698" y="2790626"/>
            <a:ext cx="15468601" cy="193899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使用不同的分箱大小对模型进行训练，观察模型训练耗时和准确率变化，可以得出最优分箱大小。在本例中使用随机森林模型为基础进行分箱处理。</a:t>
            </a:r>
            <a:endParaRPr lang="en-US" altLang="zh-CN" dirty="0"/>
          </a:p>
          <a:p>
            <a:pPr indent="457200"/>
            <a:r>
              <a:rPr lang="zh-CN" altLang="en-US" dirty="0"/>
              <a:t>根据结果，最终最优分箱大小为</a:t>
            </a:r>
            <a:r>
              <a:rPr lang="en-US" altLang="zh-CN" dirty="0"/>
              <a:t>20</a:t>
            </a:r>
            <a:r>
              <a:rPr lang="zh-CN" altLang="en-US" dirty="0"/>
              <a:t>，在这个分箱下，模型能够保持</a:t>
            </a:r>
            <a:r>
              <a:rPr lang="en-US" altLang="zh-CN" dirty="0"/>
              <a:t>97.10%</a:t>
            </a:r>
            <a:r>
              <a:rPr lang="zh-CN" altLang="en-US" dirty="0"/>
              <a:t>的分类准确率，且模型训练时间降低到</a:t>
            </a:r>
            <a:r>
              <a:rPr lang="en-US" altLang="zh-CN" dirty="0"/>
              <a:t>31s</a:t>
            </a:r>
            <a:r>
              <a:rPr lang="zh-CN" altLang="en-US" dirty="0"/>
              <a:t>，节省大约</a:t>
            </a:r>
            <a:r>
              <a:rPr lang="en-US" altLang="zh-CN" dirty="0"/>
              <a:t>15s</a:t>
            </a:r>
            <a:r>
              <a:rPr lang="zh-CN" altLang="en-US" dirty="0"/>
              <a:t>的时间消耗。</a:t>
            </a:r>
          </a:p>
        </p:txBody>
      </p:sp>
      <p:pic>
        <p:nvPicPr>
          <p:cNvPr id="19" name="图片 18">
            <a:extLst>
              <a:ext uri="{FF2B5EF4-FFF2-40B4-BE49-F238E27FC236}">
                <a16:creationId xmlns:a16="http://schemas.microsoft.com/office/drawing/2014/main" id="{8F323F9F-35F8-7C06-8B8B-8463D6E272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6059" y="5163671"/>
            <a:ext cx="7197512" cy="3600000"/>
          </a:xfrm>
          <a:prstGeom prst="rect">
            <a:avLst/>
          </a:prstGeom>
          <a:noFill/>
          <a:ln>
            <a:noFill/>
          </a:ln>
        </p:spPr>
      </p:pic>
      <p:pic>
        <p:nvPicPr>
          <p:cNvPr id="22" name="图片 21">
            <a:extLst>
              <a:ext uri="{FF2B5EF4-FFF2-40B4-BE49-F238E27FC236}">
                <a16:creationId xmlns:a16="http://schemas.microsoft.com/office/drawing/2014/main" id="{23735783-BDA1-32C3-ADD4-E9BA9A8528AE}"/>
              </a:ext>
            </a:extLst>
          </p:cNvPr>
          <p:cNvPicPr>
            <a:picLocks noChangeAspect="1"/>
          </p:cNvPicPr>
          <p:nvPr/>
        </p:nvPicPr>
        <p:blipFill>
          <a:blip r:embed="rId4"/>
          <a:stretch>
            <a:fillRect/>
          </a:stretch>
        </p:blipFill>
        <p:spPr>
          <a:xfrm>
            <a:off x="11353800" y="5143500"/>
            <a:ext cx="3950943" cy="3600000"/>
          </a:xfrm>
          <a:prstGeom prst="rect">
            <a:avLst/>
          </a:prstGeom>
        </p:spPr>
      </p:pic>
    </p:spTree>
    <p:extLst>
      <p:ext uri="{BB962C8B-B14F-4D97-AF65-F5344CB8AC3E}">
        <p14:creationId xmlns:p14="http://schemas.microsoft.com/office/powerpoint/2010/main" val="4199328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C87D4-FD11-B878-DAAF-B42D121E499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21C5E8A-5BFA-89D5-A060-1186F18B96A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9AAE8881-52CE-658C-3430-6D8867379576}"/>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F8717E15-09C1-E506-B374-29C56869446D}"/>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FE3A71DF-AC37-D80F-771E-CB363A6E7D05}"/>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CB569C81-1FAC-7FE9-5AAC-3A4F47F78C64}"/>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2088B7FB-6E28-F0E5-D865-1C5159DF9F4F}"/>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F49C50B9-D4F6-E7A2-F521-79065C109A1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2708647C-17F2-B5F3-368D-5AD103155F5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916C25B3-A048-D388-41E5-F38A90E76C88}"/>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8CF1CD09-4BF2-02B5-732C-34F3A6C3E462}"/>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825B6112-1EB1-E1B1-9D10-4A191C5FB8C6}"/>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42D6BA39-EAB4-C85C-2CFA-AF0AD2FDA46E}"/>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F5BA2513-2CB9-7A10-9175-247D9BDF31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93181D60-7159-73A8-4CEB-31A8446C7346}"/>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062DA1B8-C892-BB7C-6CF0-F315B8A5A935}"/>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A4C4CD85-3A42-BFC6-6B7E-18D37EA9EAB9}"/>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C411B889-C987-CA37-7927-D01923A2C39E}"/>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0D817F5C-13C3-463D-2ACA-555AD383D7A4}"/>
              </a:ext>
            </a:extLst>
          </p:cNvPr>
          <p:cNvSpPr txBox="1"/>
          <p:nvPr/>
        </p:nvSpPr>
        <p:spPr>
          <a:xfrm>
            <a:off x="5897396" y="802714"/>
            <a:ext cx="6610796"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主成分分析法</a:t>
            </a:r>
          </a:p>
        </p:txBody>
      </p:sp>
      <p:sp>
        <p:nvSpPr>
          <p:cNvPr id="20" name="文本框 19">
            <a:extLst>
              <a:ext uri="{FF2B5EF4-FFF2-40B4-BE49-F238E27FC236}">
                <a16:creationId xmlns:a16="http://schemas.microsoft.com/office/drawing/2014/main" id="{5A330030-CD63-A91F-3D1F-03CC7D2D341E}"/>
              </a:ext>
            </a:extLst>
          </p:cNvPr>
          <p:cNvSpPr txBox="1"/>
          <p:nvPr/>
        </p:nvSpPr>
        <p:spPr>
          <a:xfrm>
            <a:off x="1409698" y="2553064"/>
            <a:ext cx="15468601" cy="193899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主成分分析（</a:t>
            </a:r>
            <a:r>
              <a:rPr lang="en-US" altLang="zh-CN" dirty="0"/>
              <a:t>Principal Component Analysis, PCA</a:t>
            </a:r>
            <a:r>
              <a:rPr lang="zh-CN" altLang="en-US" dirty="0"/>
              <a:t>）是一种经典的降维算法，用于高维数据的特征提取和数据简化。它通过线性变换，将原始数据映射到一个新的低维空间，同时尽可能保留原始数据的方差信息。</a:t>
            </a:r>
            <a:r>
              <a:rPr lang="en-US" altLang="zh-CN" dirty="0"/>
              <a:t>PCA</a:t>
            </a:r>
            <a:r>
              <a:rPr lang="zh-CN" altLang="en-US" dirty="0"/>
              <a:t>广泛应用于模式识别、数据可视化和机器学习特征处理等领域。</a:t>
            </a:r>
          </a:p>
        </p:txBody>
      </p:sp>
      <p:sp>
        <p:nvSpPr>
          <p:cNvPr id="21" name="文本框 20">
            <a:extLst>
              <a:ext uri="{FF2B5EF4-FFF2-40B4-BE49-F238E27FC236}">
                <a16:creationId xmlns:a16="http://schemas.microsoft.com/office/drawing/2014/main" id="{C4C15DCD-51B3-5C80-1872-162BD70F5501}"/>
              </a:ext>
            </a:extLst>
          </p:cNvPr>
          <p:cNvSpPr txBox="1"/>
          <p:nvPr/>
        </p:nvSpPr>
        <p:spPr>
          <a:xfrm>
            <a:off x="1409698" y="4495928"/>
            <a:ext cx="15468601" cy="193899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在随机森林模型基础上，使用</a:t>
            </a:r>
            <a:r>
              <a:rPr lang="en-US" altLang="zh-CN" dirty="0"/>
              <a:t>PCA</a:t>
            </a:r>
            <a:r>
              <a:rPr lang="zh-CN" altLang="en-US" dirty="0"/>
              <a:t>对输入训练集进行降维处理。观察结果可以发现，</a:t>
            </a:r>
            <a:r>
              <a:rPr lang="en-US" altLang="zh-CN" dirty="0"/>
              <a:t>PCA</a:t>
            </a:r>
            <a:r>
              <a:rPr lang="zh-CN" altLang="en-US" dirty="0"/>
              <a:t>降维计算反而导致计算耗时提升，推测原因在于降维计算的耗时比直接导入特征进行分类时间更长。因此在效果和训练耗时的结果上，都不应该选择使用</a:t>
            </a:r>
            <a:r>
              <a:rPr lang="en-US" altLang="zh-CN" dirty="0"/>
              <a:t>PCA</a:t>
            </a:r>
            <a:r>
              <a:rPr lang="zh-CN" altLang="en-US" dirty="0"/>
              <a:t>对</a:t>
            </a:r>
            <a:r>
              <a:rPr lang="en-US" altLang="zh-CN" dirty="0"/>
              <a:t>MNIST</a:t>
            </a:r>
            <a:r>
              <a:rPr lang="zh-CN" altLang="en-US" dirty="0"/>
              <a:t>数据集进行降维。</a:t>
            </a:r>
          </a:p>
        </p:txBody>
      </p:sp>
      <p:pic>
        <p:nvPicPr>
          <p:cNvPr id="23" name="图片 22">
            <a:extLst>
              <a:ext uri="{FF2B5EF4-FFF2-40B4-BE49-F238E27FC236}">
                <a16:creationId xmlns:a16="http://schemas.microsoft.com/office/drawing/2014/main" id="{EAEB0641-F478-765B-1872-0A3E8C6926AA}"/>
              </a:ext>
            </a:extLst>
          </p:cNvPr>
          <p:cNvPicPr>
            <a:picLocks noChangeAspect="1"/>
          </p:cNvPicPr>
          <p:nvPr/>
        </p:nvPicPr>
        <p:blipFill>
          <a:blip r:embed="rId3"/>
          <a:stretch>
            <a:fillRect/>
          </a:stretch>
        </p:blipFill>
        <p:spPr>
          <a:xfrm>
            <a:off x="3967819" y="6739339"/>
            <a:ext cx="10352362" cy="2017934"/>
          </a:xfrm>
          <a:prstGeom prst="rect">
            <a:avLst/>
          </a:prstGeom>
        </p:spPr>
      </p:pic>
    </p:spTree>
    <p:extLst>
      <p:ext uri="{BB962C8B-B14F-4D97-AF65-F5344CB8AC3E}">
        <p14:creationId xmlns:p14="http://schemas.microsoft.com/office/powerpoint/2010/main" val="3791331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86BC7-10AE-94C7-5D2E-DCC1FF12A04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387BD4A-AE44-49AA-6A0B-43C0D043199D}"/>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BB192E17-BB7D-E352-2AA5-CBF6F9B2E6D5}"/>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AEA1F7B1-0545-D83D-2DB4-AB3D1409AEE7}"/>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6CA03532-1891-6C19-2C75-1CDBE2D3327C}"/>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AE38DD3E-1DDC-4FC8-78C8-A1493C9F74F3}"/>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A6087F34-BE51-3193-DDC8-27D7C9DE813C}"/>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B94B5A4E-A4E1-6102-0A72-50D52659EB6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6607CD53-C5B6-F9A0-A5FD-03AA6CC37C1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B9412CB1-C890-C782-8C8B-6FBAFDCEE357}"/>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F145C936-1D31-0DF2-0A66-B5E875EC0981}"/>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B2D6B6AD-722C-D995-4EB4-11E2385FA532}"/>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7A17071E-A768-5BE3-20AD-D56B94D7BC5F}"/>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441BA2D3-927A-C89A-3838-0C821D4BAAF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8650028B-1D96-3738-F0A7-9615292D2EE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117AD56E-C821-799A-3E0A-18935B0693C1}"/>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6DAC1530-12CF-505C-661C-EA00A8883B90}"/>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AB1951B9-5EF3-CB2D-3D76-B8C296DBA5C8}"/>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66AA9233-5480-B033-CDF5-5461B15154F1}"/>
              </a:ext>
            </a:extLst>
          </p:cNvPr>
          <p:cNvSpPr txBox="1"/>
          <p:nvPr/>
        </p:nvSpPr>
        <p:spPr>
          <a:xfrm>
            <a:off x="5897396" y="802714"/>
            <a:ext cx="6610796"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手写功能</a:t>
            </a:r>
          </a:p>
        </p:txBody>
      </p:sp>
      <p:sp>
        <p:nvSpPr>
          <p:cNvPr id="20" name="文本框 19">
            <a:extLst>
              <a:ext uri="{FF2B5EF4-FFF2-40B4-BE49-F238E27FC236}">
                <a16:creationId xmlns:a16="http://schemas.microsoft.com/office/drawing/2014/main" id="{3BBF64E3-C909-4928-9B56-3D937BAC7086}"/>
              </a:ext>
            </a:extLst>
          </p:cNvPr>
          <p:cNvSpPr txBox="1"/>
          <p:nvPr/>
        </p:nvSpPr>
        <p:spPr>
          <a:xfrm>
            <a:off x="1409698" y="2553064"/>
            <a:ext cx="15468601" cy="1477328"/>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为了增进本次实践在现实的实际应用意义，我们小组利用</a:t>
            </a:r>
            <a:r>
              <a:rPr lang="en-US" altLang="zh-CN" dirty="0"/>
              <a:t>python</a:t>
            </a:r>
            <a:r>
              <a:rPr lang="zh-CN" altLang="en-US" dirty="0"/>
              <a:t>语言设计了一个手写输入应用程序，利用训练好的分类器作为程序的识别模型，使用鼠标进行数字书写并即时分类识别，能够切实地感受手写数字识别的分类效果。</a:t>
            </a:r>
          </a:p>
        </p:txBody>
      </p:sp>
      <p:pic>
        <p:nvPicPr>
          <p:cNvPr id="19" name="图片 18">
            <a:extLst>
              <a:ext uri="{FF2B5EF4-FFF2-40B4-BE49-F238E27FC236}">
                <a16:creationId xmlns:a16="http://schemas.microsoft.com/office/drawing/2014/main" id="{DC2CA3DB-0EC2-42E1-4209-59BC256526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553235"/>
            <a:ext cx="5932617" cy="3600000"/>
          </a:xfrm>
          <a:prstGeom prst="rect">
            <a:avLst/>
          </a:prstGeom>
          <a:noFill/>
          <a:ln>
            <a:noFill/>
          </a:ln>
        </p:spPr>
      </p:pic>
      <p:pic>
        <p:nvPicPr>
          <p:cNvPr id="22" name="图片 21">
            <a:extLst>
              <a:ext uri="{FF2B5EF4-FFF2-40B4-BE49-F238E27FC236}">
                <a16:creationId xmlns:a16="http://schemas.microsoft.com/office/drawing/2014/main" id="{EA84C6EB-B951-60F7-A776-DE8E9C8ABC2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5600" y="4539519"/>
            <a:ext cx="5826329" cy="3600000"/>
          </a:xfrm>
          <a:prstGeom prst="rect">
            <a:avLst/>
          </a:prstGeom>
          <a:noFill/>
          <a:ln>
            <a:noFill/>
          </a:ln>
        </p:spPr>
      </p:pic>
    </p:spTree>
    <p:extLst>
      <p:ext uri="{BB962C8B-B14F-4D97-AF65-F5344CB8AC3E}">
        <p14:creationId xmlns:p14="http://schemas.microsoft.com/office/powerpoint/2010/main" val="30164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p:cNvGrpSpPr/>
          <p:nvPr/>
        </p:nvGrpSpPr>
        <p:grpSpPr>
          <a:xfrm>
            <a:off x="806027" y="1722992"/>
            <a:ext cx="16675947" cy="7973283"/>
            <a:chOff x="0" y="0"/>
            <a:chExt cx="4847944" cy="2317951"/>
          </a:xfrm>
        </p:grpSpPr>
        <p:sp>
          <p:nvSpPr>
            <p:cNvPr id="4" name="Freeform 4"/>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p:cNvGrpSpPr/>
          <p:nvPr/>
        </p:nvGrpSpPr>
        <p:grpSpPr>
          <a:xfrm>
            <a:off x="5502865" y="590725"/>
            <a:ext cx="7282269" cy="1871826"/>
            <a:chOff x="0" y="0"/>
            <a:chExt cx="9709692" cy="2495768"/>
          </a:xfrm>
        </p:grpSpPr>
        <p:grpSp>
          <p:nvGrpSpPr>
            <p:cNvPr id="7" name="Group 7"/>
            <p:cNvGrpSpPr/>
            <p:nvPr/>
          </p:nvGrpSpPr>
          <p:grpSpPr>
            <a:xfrm>
              <a:off x="0" y="1810139"/>
              <a:ext cx="685629" cy="68562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190325" y="0"/>
              <a:ext cx="304979" cy="2222244"/>
              <a:chOff x="0" y="0"/>
              <a:chExt cx="44166" cy="321819"/>
            </a:xfrm>
          </p:grpSpPr>
          <p:sp>
            <p:nvSpPr>
              <p:cNvPr id="11" name="Freeform 11"/>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9024063" y="1810139"/>
              <a:ext cx="685629" cy="68562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p:cNvGrpSpPr/>
            <p:nvPr/>
          </p:nvGrpSpPr>
          <p:grpSpPr>
            <a:xfrm>
              <a:off x="9214389" y="0"/>
              <a:ext cx="304979" cy="2222244"/>
              <a:chOff x="0" y="0"/>
              <a:chExt cx="44166" cy="321819"/>
            </a:xfrm>
          </p:grpSpPr>
          <p:sp>
            <p:nvSpPr>
              <p:cNvPr id="17" name="Freeform 17"/>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19" name="TextBox 19"/>
          <p:cNvSpPr txBox="1"/>
          <p:nvPr/>
        </p:nvSpPr>
        <p:spPr>
          <a:xfrm>
            <a:off x="5920450" y="643211"/>
            <a:ext cx="6447101" cy="757555"/>
          </a:xfrm>
          <a:prstGeom prst="rect">
            <a:avLst/>
          </a:prstGeom>
        </p:spPr>
        <p:txBody>
          <a:bodyPr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总结展望</a:t>
            </a:r>
          </a:p>
        </p:txBody>
      </p:sp>
      <p:sp>
        <p:nvSpPr>
          <p:cNvPr id="21" name="文本框 20">
            <a:extLst>
              <a:ext uri="{FF2B5EF4-FFF2-40B4-BE49-F238E27FC236}">
                <a16:creationId xmlns:a16="http://schemas.microsoft.com/office/drawing/2014/main" id="{403D57DE-6876-FC21-E07D-E3ECA2E54B36}"/>
              </a:ext>
            </a:extLst>
          </p:cNvPr>
          <p:cNvSpPr txBox="1"/>
          <p:nvPr/>
        </p:nvSpPr>
        <p:spPr>
          <a:xfrm>
            <a:off x="1371598" y="2462551"/>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总结：</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2" name="文本框 21">
            <a:extLst>
              <a:ext uri="{FF2B5EF4-FFF2-40B4-BE49-F238E27FC236}">
                <a16:creationId xmlns:a16="http://schemas.microsoft.com/office/drawing/2014/main" id="{8A77A2CC-565E-1B0B-023B-171AD223676C}"/>
              </a:ext>
            </a:extLst>
          </p:cNvPr>
          <p:cNvSpPr txBox="1"/>
          <p:nvPr/>
        </p:nvSpPr>
        <p:spPr>
          <a:xfrm>
            <a:off x="1349186" y="3086100"/>
            <a:ext cx="15468601" cy="2400657"/>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本文基于</a:t>
            </a:r>
            <a:r>
              <a:rPr lang="en-US" altLang="zh-CN" dirty="0"/>
              <a:t>MNIST</a:t>
            </a:r>
            <a:r>
              <a:rPr lang="zh-CN" altLang="en-US" dirty="0"/>
              <a:t>手写数字数据集，分别采用支持向量机（</a:t>
            </a:r>
            <a:r>
              <a:rPr lang="en-US" altLang="zh-CN" dirty="0"/>
              <a:t>SVM</a:t>
            </a:r>
            <a:r>
              <a:rPr lang="zh-CN" altLang="en-US" dirty="0"/>
              <a:t>）、随机森林（</a:t>
            </a:r>
            <a:r>
              <a:rPr lang="en-US" altLang="zh-CN" dirty="0"/>
              <a:t>RF</a:t>
            </a:r>
            <a:r>
              <a:rPr lang="zh-CN" altLang="en-US" dirty="0"/>
              <a:t>）和卷积神经网络（</a:t>
            </a:r>
            <a:r>
              <a:rPr lang="en-US" altLang="zh-CN" dirty="0"/>
              <a:t>CNN</a:t>
            </a:r>
            <a:r>
              <a:rPr lang="zh-CN" altLang="en-US" dirty="0"/>
              <a:t>）进行模型训练与评估，探索各算法的分类效果及优化策略。通过核函数选择和超参数优化，</a:t>
            </a:r>
            <a:r>
              <a:rPr lang="en-US" altLang="zh-CN" dirty="0"/>
              <a:t>SVM</a:t>
            </a:r>
            <a:r>
              <a:rPr lang="zh-CN" altLang="en-US" dirty="0"/>
              <a:t>以线性核取得最佳表现；随机森林通过欠采样提升训练速度且保持精度；</a:t>
            </a:r>
            <a:r>
              <a:rPr lang="en-US" altLang="zh-CN" dirty="0"/>
              <a:t>CNN</a:t>
            </a:r>
            <a:r>
              <a:rPr lang="zh-CN" altLang="en-US" dirty="0"/>
              <a:t>因其在图像识别中的优势，实现了</a:t>
            </a:r>
            <a:r>
              <a:rPr lang="en-US" altLang="zh-CN" dirty="0"/>
              <a:t>99.14%</a:t>
            </a:r>
            <a:r>
              <a:rPr lang="zh-CN" altLang="en-US" dirty="0"/>
              <a:t>的最高识别率。此外，设计了实时手写识别程序，验证了在实际应用中的意义。</a:t>
            </a:r>
          </a:p>
        </p:txBody>
      </p:sp>
      <p:sp>
        <p:nvSpPr>
          <p:cNvPr id="23" name="文本框 22">
            <a:extLst>
              <a:ext uri="{FF2B5EF4-FFF2-40B4-BE49-F238E27FC236}">
                <a16:creationId xmlns:a16="http://schemas.microsoft.com/office/drawing/2014/main" id="{EFE4F5A7-72EA-8842-8BB3-95CE14B6491E}"/>
              </a:ext>
            </a:extLst>
          </p:cNvPr>
          <p:cNvSpPr txBox="1"/>
          <p:nvPr/>
        </p:nvSpPr>
        <p:spPr>
          <a:xfrm>
            <a:off x="1380563" y="5725061"/>
            <a:ext cx="5029201"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展望：</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4" name="文本框 23">
            <a:extLst>
              <a:ext uri="{FF2B5EF4-FFF2-40B4-BE49-F238E27FC236}">
                <a16:creationId xmlns:a16="http://schemas.microsoft.com/office/drawing/2014/main" id="{97B1ED80-EB02-2B18-4350-B8BBEDB8E01C}"/>
              </a:ext>
            </a:extLst>
          </p:cNvPr>
          <p:cNvSpPr txBox="1"/>
          <p:nvPr/>
        </p:nvSpPr>
        <p:spPr>
          <a:xfrm>
            <a:off x="1438836" y="6472178"/>
            <a:ext cx="15468601" cy="2862322"/>
          </a:xfrm>
          <a:prstGeom prst="rect">
            <a:avLst/>
          </a:prstGeom>
          <a:noFill/>
        </p:spPr>
        <p:txBody>
          <a:bodyPr wrap="square" rtlCol="0">
            <a:spAutoFit/>
          </a:bodyPr>
          <a:lstStyle>
            <a:defPPr>
              <a:defRPr lang="en-US"/>
            </a:defPPr>
            <a:lvl1pPr>
              <a:defRPr sz="30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dirty="0"/>
              <a:t>随着手写识别技术逐渐融入日常生活，更复杂、高效的算法将不断涌现。本文基于经典机器学习算法开展实践，旨在增进对优秀分类算法的理解，并通过实践提升应用能力。文章对各算法的优化主要集中在参数调整，未来可进一步探索算法流程的改进以及实际条件的模拟，提升分类效果。此外，本文实现的手写识别程序功能较为基础，未来可完善应用，如加入橡皮擦功能、灰度调整等，模拟真实书写环境，提升用户体验。手写识别的未来发展不仅局限于数字，还可扩展至图像识别甚至美术领域，展现更广泛的应用潜力。</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sp>
        <p:nvSpPr>
          <p:cNvPr id="3" name="Freeform 3"/>
          <p:cNvSpPr/>
          <p:nvPr/>
        </p:nvSpPr>
        <p:spPr>
          <a:xfrm>
            <a:off x="3441416" y="2104771"/>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stretch>
              <a:fillRect/>
            </a:stretch>
          </a:blipFill>
        </p:spPr>
      </p:sp>
      <p:grpSp>
        <p:nvGrpSpPr>
          <p:cNvPr id="4" name="Group 4"/>
          <p:cNvGrpSpPr/>
          <p:nvPr/>
        </p:nvGrpSpPr>
        <p:grpSpPr>
          <a:xfrm>
            <a:off x="7841030" y="7060599"/>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8605047" y="608061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1" name="Freeform 21"/>
          <p:cNvSpPr/>
          <p:nvPr/>
        </p:nvSpPr>
        <p:spPr>
          <a:xfrm>
            <a:off x="420242" y="3515390"/>
            <a:ext cx="7826788" cy="6830651"/>
          </a:xfrm>
          <a:custGeom>
            <a:avLst/>
            <a:gdLst/>
            <a:ahLst/>
            <a:cxnLst/>
            <a:rect l="l" t="t" r="r" b="b"/>
            <a:pathLst>
              <a:path w="7826788" h="6830651">
                <a:moveTo>
                  <a:pt x="0" y="0"/>
                </a:moveTo>
                <a:lnTo>
                  <a:pt x="7826788" y="0"/>
                </a:lnTo>
                <a:lnTo>
                  <a:pt x="7826788" y="6830651"/>
                </a:lnTo>
                <a:lnTo>
                  <a:pt x="0" y="6830651"/>
                </a:lnTo>
                <a:lnTo>
                  <a:pt x="0" y="0"/>
                </a:lnTo>
                <a:close/>
              </a:path>
            </a:pathLst>
          </a:custGeom>
          <a:blipFill>
            <a:blip r:embed="rId4"/>
            <a:stretch>
              <a:fillRect/>
            </a:stretch>
          </a:blipFill>
        </p:spPr>
      </p:sp>
      <p:sp>
        <p:nvSpPr>
          <p:cNvPr id="22" name="TextBox 22"/>
          <p:cNvSpPr txBox="1"/>
          <p:nvPr/>
        </p:nvSpPr>
        <p:spPr>
          <a:xfrm>
            <a:off x="3625287" y="3442688"/>
            <a:ext cx="14662713" cy="1376923"/>
          </a:xfrm>
          <a:prstGeom prst="rect">
            <a:avLst/>
          </a:prstGeom>
        </p:spPr>
        <p:txBody>
          <a:bodyPr lIns="0" tIns="0" rIns="0" bIns="0" rtlCol="0" anchor="t">
            <a:spAutoFit/>
          </a:bodyPr>
          <a:lstStyle/>
          <a:p>
            <a:pPr algn="ctr">
              <a:lnSpc>
                <a:spcPts val="11255"/>
              </a:lnSpc>
            </a:pPr>
            <a:r>
              <a:rPr lang="en-US" sz="8040" dirty="0" err="1">
                <a:solidFill>
                  <a:srgbClr val="2453D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感谢您的观看</a:t>
            </a:r>
            <a:endParaRPr lang="en-US" sz="8040" dirty="0">
              <a:solidFill>
                <a:srgbClr val="2453DD"/>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endParaRPr>
          </a:p>
        </p:txBody>
      </p:sp>
      <p:sp>
        <p:nvSpPr>
          <p:cNvPr id="24" name="TextBox 24"/>
          <p:cNvSpPr txBox="1"/>
          <p:nvPr/>
        </p:nvSpPr>
        <p:spPr>
          <a:xfrm>
            <a:off x="3625287" y="4743410"/>
            <a:ext cx="14662713" cy="565680"/>
          </a:xfrm>
          <a:prstGeom prst="rect">
            <a:avLst/>
          </a:prstGeom>
        </p:spPr>
        <p:txBody>
          <a:bodyPr lIns="0" tIns="0" rIns="0" bIns="0" rtlCol="0" anchor="t">
            <a:spAutoFit/>
          </a:bodyPr>
          <a:lstStyle/>
          <a:p>
            <a:pPr algn="ctr">
              <a:lnSpc>
                <a:spcPts val="4520"/>
              </a:lnSpc>
              <a:spcBef>
                <a:spcPct val="0"/>
              </a:spcBef>
            </a:pPr>
            <a:r>
              <a:rPr lang="en-US" sz="3230">
                <a:solidFill>
                  <a:srgbClr val="545454"/>
                </a:solidFill>
                <a:latin typeface="WenQuanYi" panose="020B0606030804020204" charset="-122"/>
                <a:ea typeface="WenQuanYi" panose="020B0606030804020204" charset="-122"/>
                <a:cs typeface="WenQuanYi" panose="020B0606030804020204" charset="-122"/>
                <a:sym typeface="WenQuanYi" panose="020B0606030804020204" charset="-122"/>
              </a:rPr>
              <a:t>THANK YOU</a:t>
            </a:r>
          </a:p>
        </p:txBody>
      </p:sp>
      <p:sp>
        <p:nvSpPr>
          <p:cNvPr id="25" name="Freeform 25"/>
          <p:cNvSpPr/>
          <p:nvPr/>
        </p:nvSpPr>
        <p:spPr>
          <a:xfrm>
            <a:off x="16707322" y="5061202"/>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5"/>
            <a:stretch>
              <a:fillRect/>
            </a:stretch>
          </a:blipFill>
        </p:spPr>
      </p:sp>
      <p:sp>
        <p:nvSpPr>
          <p:cNvPr id="26" name="Freeform 26"/>
          <p:cNvSpPr/>
          <p:nvPr/>
        </p:nvSpPr>
        <p:spPr>
          <a:xfrm rot="-10800000">
            <a:off x="4168198" y="265088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5"/>
            <a:stretch>
              <a:fillRect/>
            </a:stretch>
          </a:blipFill>
        </p:spPr>
      </p:sp>
      <p:sp>
        <p:nvSpPr>
          <p:cNvPr id="27" name="TextBox 27"/>
          <p:cNvSpPr txBox="1"/>
          <p:nvPr/>
        </p:nvSpPr>
        <p:spPr>
          <a:xfrm>
            <a:off x="7841030" y="7265378"/>
            <a:ext cx="8142600" cy="635302"/>
          </a:xfrm>
          <a:prstGeom prst="rect">
            <a:avLst/>
          </a:prstGeom>
        </p:spPr>
        <p:txBody>
          <a:bodyPr lIns="0" tIns="0" rIns="0" bIns="0" rtlCol="0" anchor="t">
            <a:spAutoFit/>
          </a:bodyPr>
          <a:lstStyle/>
          <a:p>
            <a:pPr algn="ctr">
              <a:lnSpc>
                <a:spcPts val="5375"/>
              </a:lnSpc>
            </a:pPr>
            <a:r>
              <a:rPr lang="en-US" sz="3840" b="1" dirty="0" err="1">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汇报人</a:t>
            </a:r>
            <a:r>
              <a:rPr lang="en-US" sz="3840" b="1"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a:t>
            </a:r>
            <a:r>
              <a:rPr lang="zh-CN" altLang="en-US" sz="3840" b="1"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李凯荣</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p:cNvGrpSpPr/>
          <p:nvPr/>
        </p:nvGrpSpPr>
        <p:grpSpPr>
          <a:xfrm>
            <a:off x="896973" y="1722992"/>
            <a:ext cx="16675947" cy="7973283"/>
            <a:chOff x="0" y="0"/>
            <a:chExt cx="4847944" cy="2317951"/>
          </a:xfrm>
        </p:grpSpPr>
        <p:sp>
          <p:nvSpPr>
            <p:cNvPr id="4" name="Freeform 4"/>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p:cNvGrpSpPr/>
          <p:nvPr/>
        </p:nvGrpSpPr>
        <p:grpSpPr>
          <a:xfrm>
            <a:off x="5502865" y="590725"/>
            <a:ext cx="7282269" cy="1871826"/>
            <a:chOff x="0" y="0"/>
            <a:chExt cx="9709692" cy="2495768"/>
          </a:xfrm>
        </p:grpSpPr>
        <p:grpSp>
          <p:nvGrpSpPr>
            <p:cNvPr id="7" name="Group 7"/>
            <p:cNvGrpSpPr/>
            <p:nvPr/>
          </p:nvGrpSpPr>
          <p:grpSpPr>
            <a:xfrm>
              <a:off x="0" y="1810139"/>
              <a:ext cx="685629" cy="68562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190325" y="0"/>
              <a:ext cx="304979" cy="2222244"/>
              <a:chOff x="0" y="0"/>
              <a:chExt cx="44166" cy="321819"/>
            </a:xfrm>
          </p:grpSpPr>
          <p:sp>
            <p:nvSpPr>
              <p:cNvPr id="11" name="Freeform 11"/>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9024063" y="1810139"/>
              <a:ext cx="685629" cy="68562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p:cNvGrpSpPr/>
            <p:nvPr/>
          </p:nvGrpSpPr>
          <p:grpSpPr>
            <a:xfrm>
              <a:off x="9214389" y="0"/>
              <a:ext cx="304979" cy="2222244"/>
              <a:chOff x="0" y="0"/>
              <a:chExt cx="44166" cy="321819"/>
            </a:xfrm>
          </p:grpSpPr>
          <p:sp>
            <p:nvSpPr>
              <p:cNvPr id="17" name="Freeform 17"/>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19" name="TextBox 19"/>
          <p:cNvSpPr txBox="1"/>
          <p:nvPr/>
        </p:nvSpPr>
        <p:spPr>
          <a:xfrm>
            <a:off x="5920450" y="643211"/>
            <a:ext cx="6447101" cy="757555"/>
          </a:xfrm>
          <a:prstGeom prst="rect">
            <a:avLst/>
          </a:prstGeom>
        </p:spPr>
        <p:txBody>
          <a:bodyPr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研究背景</a:t>
            </a:r>
          </a:p>
        </p:txBody>
      </p:sp>
      <p:sp>
        <p:nvSpPr>
          <p:cNvPr id="20" name="文本框 19"/>
          <p:cNvSpPr txBox="1"/>
          <p:nvPr/>
        </p:nvSpPr>
        <p:spPr>
          <a:xfrm>
            <a:off x="2101991" y="2777057"/>
            <a:ext cx="14265910" cy="6194425"/>
          </a:xfrm>
          <a:prstGeom prst="rect">
            <a:avLst/>
          </a:prstGeom>
          <a:noFill/>
        </p:spPr>
        <p:txBody>
          <a:bodyPr wrap="square" rtlCol="0">
            <a:noAutofit/>
          </a:bodyPr>
          <a:lstStyle/>
          <a:p>
            <a:pPr indent="457200">
              <a:lnSpc>
                <a:spcPct val="125000"/>
              </a:lnSpc>
            </a:pPr>
            <a:r>
              <a:rPr lang="zh-CN" altLang="en-US" sz="3000" dirty="0">
                <a:solidFill>
                  <a:srgbClr val="0070C0"/>
                </a:solidFill>
                <a:latin typeface="方正悠宋 GBK 508R" panose="02000600000000000000" pitchFamily="2" charset="-122"/>
                <a:ea typeface="方正悠宋 GBK 508R" panose="02000600000000000000" pitchFamily="2" charset="-122"/>
                <a:cs typeface="黑体" panose="02010609060101010101" charset="-122"/>
              </a:rPr>
              <a:t>在越来越多行业倡导“无纸化”和“信息化”的办公和生活的大背景下，一个重要的应用场景就是通过计算机系统准确识别机器字库数字和手写数字，实现数据的电子信息化。这种需求在金融、教育、科学等多个领域都有很广泛的应用场景，非常有实用价值。</a:t>
            </a:r>
          </a:p>
          <a:p>
            <a:pPr indent="457200">
              <a:lnSpc>
                <a:spcPct val="125000"/>
              </a:lnSpc>
            </a:pPr>
            <a:r>
              <a:rPr lang="zh-CN" altLang="en-US" sz="3000" dirty="0">
                <a:solidFill>
                  <a:srgbClr val="0070C0"/>
                </a:solidFill>
                <a:latin typeface="方正悠宋 GBK 508R" panose="02000600000000000000" pitchFamily="2" charset="-122"/>
                <a:ea typeface="方正悠宋 GBK 508R" panose="02000600000000000000" pitchFamily="2" charset="-122"/>
                <a:cs typeface="黑体" panose="02010609060101010101" charset="-122"/>
              </a:rPr>
              <a:t>机器字库的数字因具有明确的规范写法，相对容易识别，而手写数字因人的习惯不同和写字的随意性，更加难以准确识别。传统的方法难以准确的识别出手写数字多变的风格，因此识别准确率较低。</a:t>
            </a:r>
            <a:endParaRPr lang="en-US" altLang="zh-CN" sz="3000" dirty="0">
              <a:solidFill>
                <a:srgbClr val="0070C0"/>
              </a:solidFill>
              <a:latin typeface="方正悠宋 GBK 508R" panose="02000600000000000000" pitchFamily="2" charset="-122"/>
              <a:ea typeface="方正悠宋 GBK 508R" panose="02000600000000000000" pitchFamily="2" charset="-122"/>
              <a:cs typeface="黑体" panose="02010609060101010101" charset="-122"/>
            </a:endParaRPr>
          </a:p>
          <a:p>
            <a:pPr indent="457200">
              <a:lnSpc>
                <a:spcPct val="125000"/>
              </a:lnSpc>
            </a:pPr>
            <a:r>
              <a:rPr lang="zh-CN" altLang="zh-CN" sz="3000" dirty="0">
                <a:solidFill>
                  <a:srgbClr val="0070C0"/>
                </a:solidFill>
                <a:latin typeface="方正悠宋 GBK 508R" panose="02000600000000000000" pitchFamily="2" charset="-122"/>
                <a:ea typeface="方正悠宋 GBK 508R" panose="02000600000000000000" pitchFamily="2" charset="-122"/>
              </a:rPr>
              <a:t>目前对于手写数字进行的机器学习识别方法多种多样，本文选取三种较为常用的分类识别算法，通过训练分类器，比对分类器性能，以达到评估各个分类算法效果的目的。</a:t>
            </a:r>
          </a:p>
          <a:p>
            <a:endParaRPr lang="zh-CN" altLang="en-US" sz="3600" dirty="0">
              <a:solidFill>
                <a:srgbClr val="0070C0"/>
              </a:solidFill>
              <a:latin typeface="方正悠宋 GBK 508R" panose="02000600000000000000" pitchFamily="2" charset="-122"/>
              <a:ea typeface="方正悠宋 GBK 508R" panose="02000600000000000000" pitchFamily="2"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p:cNvGrpSpPr/>
          <p:nvPr/>
        </p:nvGrpSpPr>
        <p:grpSpPr>
          <a:xfrm>
            <a:off x="806027" y="1722992"/>
            <a:ext cx="16675947" cy="7973283"/>
            <a:chOff x="0" y="0"/>
            <a:chExt cx="4847944" cy="2317951"/>
          </a:xfrm>
        </p:grpSpPr>
        <p:sp>
          <p:nvSpPr>
            <p:cNvPr id="4" name="Freeform 4"/>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p:cNvGrpSpPr/>
          <p:nvPr/>
        </p:nvGrpSpPr>
        <p:grpSpPr>
          <a:xfrm>
            <a:off x="5502865" y="590725"/>
            <a:ext cx="7282269" cy="1871826"/>
            <a:chOff x="0" y="0"/>
            <a:chExt cx="9709692" cy="2495768"/>
          </a:xfrm>
        </p:grpSpPr>
        <p:grpSp>
          <p:nvGrpSpPr>
            <p:cNvPr id="7" name="Group 7"/>
            <p:cNvGrpSpPr/>
            <p:nvPr/>
          </p:nvGrpSpPr>
          <p:grpSpPr>
            <a:xfrm>
              <a:off x="0" y="1810139"/>
              <a:ext cx="685629" cy="68562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190325" y="0"/>
              <a:ext cx="304979" cy="2222244"/>
              <a:chOff x="0" y="0"/>
              <a:chExt cx="44166" cy="321819"/>
            </a:xfrm>
          </p:grpSpPr>
          <p:sp>
            <p:nvSpPr>
              <p:cNvPr id="11" name="Freeform 11"/>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9024063" y="1810139"/>
              <a:ext cx="685629" cy="68562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p:cNvGrpSpPr/>
            <p:nvPr/>
          </p:nvGrpSpPr>
          <p:grpSpPr>
            <a:xfrm>
              <a:off x="9214389" y="0"/>
              <a:ext cx="304979" cy="2222244"/>
              <a:chOff x="0" y="0"/>
              <a:chExt cx="44166" cy="321819"/>
            </a:xfrm>
          </p:grpSpPr>
          <p:sp>
            <p:nvSpPr>
              <p:cNvPr id="17" name="Freeform 17"/>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19" name="TextBox 19"/>
          <p:cNvSpPr txBox="1"/>
          <p:nvPr/>
        </p:nvSpPr>
        <p:spPr>
          <a:xfrm>
            <a:off x="5920450" y="643211"/>
            <a:ext cx="6447101" cy="757555"/>
          </a:xfrm>
          <a:prstGeom prst="rect">
            <a:avLst/>
          </a:prstGeom>
        </p:spPr>
        <p:txBody>
          <a:bodyPr lIns="0" tIns="0" rIns="0" bIns="0" rtlCol="0" anchor="t">
            <a:spAutoFit/>
          </a:bodyPr>
          <a:lstStyle/>
          <a:p>
            <a:pPr algn="ctr">
              <a:lnSpc>
                <a:spcPts val="5910"/>
              </a:lnSpc>
            </a:pPr>
            <a:r>
              <a:rPr lang="zh-CN" altLang="en-US" sz="6005" b="1" spc="492" dirty="0">
                <a:solidFill>
                  <a:schemeClr val="bg1"/>
                </a:solidFill>
                <a:latin typeface="字由点字倔强黑" panose="00020600040101010101" charset="-122"/>
                <a:ea typeface="微软雅黑" panose="020B0503020204020204" pitchFamily="34" charset="-122"/>
                <a:cs typeface="字由点字倔强黑" panose="00020600040101010101" charset="-122"/>
                <a:sym typeface="思源黑体-粗体 1 Bold" panose="020B0800000000000000" charset="-122"/>
              </a:rPr>
              <a:t>数据集介绍</a:t>
            </a:r>
            <a:endParaRPr lang="en-US" sz="6005" spc="600" dirty="0">
              <a:solidFill>
                <a:srgbClr val="FFFFFF"/>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endParaRPr>
          </a:p>
        </p:txBody>
      </p:sp>
      <p:sp>
        <p:nvSpPr>
          <p:cNvPr id="21" name="文本框 20"/>
          <p:cNvSpPr txBox="1"/>
          <p:nvPr/>
        </p:nvSpPr>
        <p:spPr>
          <a:xfrm>
            <a:off x="1600200" y="3282736"/>
            <a:ext cx="11963400" cy="4853794"/>
          </a:xfrm>
          <a:prstGeom prst="rect">
            <a:avLst/>
          </a:prstGeom>
          <a:noFill/>
        </p:spPr>
        <p:txBody>
          <a:bodyPr wrap="square" rtlCol="0">
            <a:noAutofit/>
          </a:bodyPr>
          <a:lstStyle>
            <a:defPPr>
              <a:defRPr lang="en-US"/>
            </a:defPPr>
            <a:lvl1pPr indent="457200">
              <a:lnSpc>
                <a:spcPct val="125000"/>
              </a:lnSpc>
              <a:defRPr sz="3000">
                <a:solidFill>
                  <a:srgbClr val="0070C0"/>
                </a:solidFill>
                <a:latin typeface="方正悠宋 GBK 508R" panose="02000600000000000000" pitchFamily="2" charset="-122"/>
                <a:ea typeface="方正悠宋 GBK 508R" panose="02000600000000000000" pitchFamily="2" charset="-122"/>
                <a:cs typeface="黑体" panose="02010609060101010101" charset="-122"/>
              </a:defRPr>
            </a:lvl1pPr>
          </a:lstStyle>
          <a:p>
            <a:r>
              <a:rPr lang="zh-CN" altLang="en-US" b="1" dirty="0"/>
              <a:t>MNIST数据集</a:t>
            </a:r>
            <a:endParaRPr lang="en-US" altLang="zh-CN" b="1" dirty="0"/>
          </a:p>
          <a:p>
            <a:r>
              <a:rPr lang="en-US" altLang="zh-CN" sz="2400" b="1" dirty="0"/>
              <a:t>——</a:t>
            </a:r>
            <a:r>
              <a:rPr lang="zh-CN" altLang="en-US" sz="2400" b="1" dirty="0"/>
              <a:t>Modified National Institute of Standards and Technology database</a:t>
            </a:r>
            <a:endParaRPr lang="en-US" altLang="zh-CN" sz="2400" b="1" dirty="0"/>
          </a:p>
          <a:p>
            <a:r>
              <a:rPr lang="zh-CN" altLang="en-US" dirty="0"/>
              <a:t>机器学习领域一个非常经典且广泛使用的数据集。它包含了大量的灰度图像，每个图像代表一个手写数字（0-9）。</a:t>
            </a:r>
            <a:endParaRPr lang="en-US" altLang="zh-CN" dirty="0"/>
          </a:p>
          <a:p>
            <a:r>
              <a:rPr lang="zh-CN" altLang="en-US" dirty="0"/>
              <a:t>该数据集含有</a:t>
            </a:r>
            <a:r>
              <a:rPr lang="en-US" altLang="zh-CN" dirty="0"/>
              <a:t>60,000</a:t>
            </a:r>
            <a:r>
              <a:rPr lang="zh-CN" altLang="en-US" dirty="0"/>
              <a:t>个训练样本和</a:t>
            </a:r>
            <a:r>
              <a:rPr lang="en-US" altLang="zh-CN" dirty="0"/>
              <a:t>10,000</a:t>
            </a:r>
            <a:r>
              <a:rPr lang="zh-CN" altLang="en-US" dirty="0"/>
              <a:t>个测试样本，每个样本为</a:t>
            </a:r>
            <a:r>
              <a:rPr lang="en-US" altLang="zh-CN" dirty="0"/>
              <a:t>28x28</a:t>
            </a:r>
            <a:r>
              <a:rPr lang="zh-CN" altLang="en-US" dirty="0"/>
              <a:t>像素的灰度图像。</a:t>
            </a:r>
            <a:endParaRPr lang="en-US" altLang="zh-CN" dirty="0"/>
          </a:p>
          <a:p>
            <a:r>
              <a:rPr lang="zh-CN" altLang="en-US" dirty="0"/>
              <a:t>在机器学习领域，</a:t>
            </a:r>
            <a:r>
              <a:rPr lang="en-US" altLang="zh-CN" dirty="0"/>
              <a:t>MNIST</a:t>
            </a:r>
            <a:r>
              <a:rPr lang="zh-CN" altLang="en-US" dirty="0"/>
              <a:t>常被用来评估学习算法的性能，特别是那些用于分类的算法。</a:t>
            </a:r>
          </a:p>
        </p:txBody>
      </p:sp>
      <p:pic>
        <p:nvPicPr>
          <p:cNvPr id="1026" name="Picture 2" descr="mnist_dataset.zip"/>
          <p:cNvPicPr>
            <a:picLocks noChangeAspect="1" noChangeArrowheads="1"/>
          </p:cNvPicPr>
          <p:nvPr/>
        </p:nvPicPr>
        <p:blipFill rotWithShape="1">
          <a:blip r:embed="rId3">
            <a:extLst>
              <a:ext uri="{28A0092B-C50C-407E-A947-70E740481C1C}">
                <a14:useLocalDpi xmlns:a14="http://schemas.microsoft.com/office/drawing/2010/main" val="0"/>
              </a:ext>
            </a:extLst>
          </a:blip>
          <a:srcRect l="17349" r="17939"/>
          <a:stretch>
            <a:fillRect/>
          </a:stretch>
        </p:blipFill>
        <p:spPr bwMode="auto">
          <a:xfrm>
            <a:off x="13411200" y="4099952"/>
            <a:ext cx="3673696" cy="3153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31322"/>
            </a:stretch>
          </a:blipFill>
        </p:spPr>
      </p:sp>
      <p:sp>
        <p:nvSpPr>
          <p:cNvPr id="3" name="Freeform 3"/>
          <p:cNvSpPr/>
          <p:nvPr/>
        </p:nvSpPr>
        <p:spPr>
          <a:xfrm>
            <a:off x="1231417" y="2281546"/>
            <a:ext cx="15825166" cy="4271648"/>
          </a:xfrm>
          <a:custGeom>
            <a:avLst/>
            <a:gdLst/>
            <a:ahLst/>
            <a:cxnLst/>
            <a:rect l="l" t="t" r="r" b="b"/>
            <a:pathLst>
              <a:path w="15825166" h="4271648">
                <a:moveTo>
                  <a:pt x="0" y="0"/>
                </a:moveTo>
                <a:lnTo>
                  <a:pt x="15825166" y="0"/>
                </a:lnTo>
                <a:lnTo>
                  <a:pt x="15825166" y="4271648"/>
                </a:lnTo>
                <a:lnTo>
                  <a:pt x="0" y="42716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5072700" y="7189638"/>
            <a:ext cx="8142600" cy="1121631"/>
            <a:chOff x="0" y="0"/>
            <a:chExt cx="2367174" cy="326075"/>
          </a:xfrm>
        </p:grpSpPr>
        <p:sp>
          <p:nvSpPr>
            <p:cNvPr id="5" name="Freeform 5"/>
            <p:cNvSpPr/>
            <p:nvPr/>
          </p:nvSpPr>
          <p:spPr>
            <a:xfrm>
              <a:off x="0" y="0"/>
              <a:ext cx="2367174" cy="326075"/>
            </a:xfrm>
            <a:custGeom>
              <a:avLst/>
              <a:gdLst/>
              <a:ahLst/>
              <a:cxnLst/>
              <a:rect l="l" t="t" r="r" b="b"/>
              <a:pathLst>
                <a:path w="2367174" h="326075">
                  <a:moveTo>
                    <a:pt x="0" y="0"/>
                  </a:moveTo>
                  <a:lnTo>
                    <a:pt x="2367174" y="0"/>
                  </a:lnTo>
                  <a:lnTo>
                    <a:pt x="2367174" y="326075"/>
                  </a:lnTo>
                  <a:lnTo>
                    <a:pt x="0" y="326075"/>
                  </a:lnTo>
                  <a:close/>
                </a:path>
              </a:pathLst>
            </a:custGeom>
            <a:solidFill>
              <a:srgbClr val="FAFDFD"/>
            </a:solidFill>
          </p:spPr>
        </p:sp>
        <p:sp>
          <p:nvSpPr>
            <p:cNvPr id="6" name="TextBox 6"/>
            <p:cNvSpPr txBox="1"/>
            <p:nvPr/>
          </p:nvSpPr>
          <p:spPr>
            <a:xfrm>
              <a:off x="0" y="-19050"/>
              <a:ext cx="2367174" cy="345125"/>
            </a:xfrm>
            <a:prstGeom prst="rect">
              <a:avLst/>
            </a:prstGeom>
          </p:spPr>
          <p:txBody>
            <a:bodyPr lIns="16545" tIns="16545" rIns="16545" bIns="16545" rtlCol="0" anchor="ctr"/>
            <a:lstStyle/>
            <a:p>
              <a:pPr algn="ctr">
                <a:lnSpc>
                  <a:spcPts val="865"/>
                </a:lnSpc>
                <a:spcBef>
                  <a:spcPct val="0"/>
                </a:spcBef>
              </a:pPr>
              <a:endParaRPr/>
            </a:p>
          </p:txBody>
        </p:sp>
      </p:grpSp>
      <p:grpSp>
        <p:nvGrpSpPr>
          <p:cNvPr id="7" name="Group 7"/>
          <p:cNvGrpSpPr/>
          <p:nvPr/>
        </p:nvGrpSpPr>
        <p:grpSpPr>
          <a:xfrm>
            <a:off x="5836717" y="6209655"/>
            <a:ext cx="6614566" cy="1700200"/>
            <a:chOff x="0" y="0"/>
            <a:chExt cx="8819421" cy="2266933"/>
          </a:xfrm>
        </p:grpSpPr>
        <p:grpSp>
          <p:nvGrpSpPr>
            <p:cNvPr id="8" name="Group 8"/>
            <p:cNvGrpSpPr/>
            <p:nvPr/>
          </p:nvGrpSpPr>
          <p:grpSpPr>
            <a:xfrm>
              <a:off x="0" y="1644169"/>
              <a:ext cx="622764" cy="62276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1" name="Group 11"/>
            <p:cNvGrpSpPr/>
            <p:nvPr/>
          </p:nvGrpSpPr>
          <p:grpSpPr>
            <a:xfrm>
              <a:off x="172874" y="0"/>
              <a:ext cx="277016" cy="2018489"/>
              <a:chOff x="0" y="0"/>
              <a:chExt cx="44166" cy="321819"/>
            </a:xfrm>
          </p:grpSpPr>
          <p:sp>
            <p:nvSpPr>
              <p:cNvPr id="12" name="Freeform 12"/>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3" name="TextBox 13"/>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4" name="Group 14"/>
            <p:cNvGrpSpPr/>
            <p:nvPr/>
          </p:nvGrpSpPr>
          <p:grpSpPr>
            <a:xfrm>
              <a:off x="8196656" y="1644169"/>
              <a:ext cx="622764" cy="6227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7" name="Group 17"/>
            <p:cNvGrpSpPr/>
            <p:nvPr/>
          </p:nvGrpSpPr>
          <p:grpSpPr>
            <a:xfrm>
              <a:off x="8369531" y="0"/>
              <a:ext cx="277016" cy="2018489"/>
              <a:chOff x="0" y="0"/>
              <a:chExt cx="44166" cy="321819"/>
            </a:xfrm>
          </p:grpSpPr>
          <p:sp>
            <p:nvSpPr>
              <p:cNvPr id="18" name="Freeform 18"/>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9" name="TextBox 19"/>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20" name="Freeform 20"/>
          <p:cNvSpPr/>
          <p:nvPr/>
        </p:nvSpPr>
        <p:spPr>
          <a:xfrm>
            <a:off x="1805800" y="1441999"/>
            <a:ext cx="4667922" cy="4479260"/>
          </a:xfrm>
          <a:custGeom>
            <a:avLst/>
            <a:gdLst/>
            <a:ahLst/>
            <a:cxnLst/>
            <a:rect l="l" t="t" r="r" b="b"/>
            <a:pathLst>
              <a:path w="4667922" h="4479260">
                <a:moveTo>
                  <a:pt x="0" y="0"/>
                </a:moveTo>
                <a:lnTo>
                  <a:pt x="4667923" y="0"/>
                </a:lnTo>
                <a:lnTo>
                  <a:pt x="4667923" y="4479260"/>
                </a:lnTo>
                <a:lnTo>
                  <a:pt x="0" y="44792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21"/>
          <p:cNvSpPr txBox="1"/>
          <p:nvPr/>
        </p:nvSpPr>
        <p:spPr>
          <a:xfrm>
            <a:off x="7683046" y="3052533"/>
            <a:ext cx="3475066" cy="2243899"/>
          </a:xfrm>
          <a:prstGeom prst="rect">
            <a:avLst/>
          </a:prstGeom>
        </p:spPr>
        <p:txBody>
          <a:bodyPr lIns="0" tIns="0" rIns="0" bIns="0" rtlCol="0" anchor="t">
            <a:spAutoFit/>
          </a:bodyPr>
          <a:lstStyle/>
          <a:p>
            <a:pPr algn="ctr">
              <a:lnSpc>
                <a:spcPts val="18430"/>
              </a:lnSpc>
            </a:pPr>
            <a:r>
              <a:rPr lang="en-US" sz="13165">
                <a:solidFill>
                  <a:srgbClr val="2655DF"/>
                </a:solidFill>
                <a:latin typeface="字由点字倔强黑" panose="00020600040101010101" charset="-122"/>
                <a:ea typeface="字由点字倔强黑" panose="00020600040101010101" charset="-122"/>
                <a:cs typeface="字由点字倔强黑" panose="00020600040101010101" charset="-122"/>
                <a:sym typeface="字由点字倔强黑" panose="00020600040101010101" charset="-122"/>
              </a:rPr>
              <a:t>02</a:t>
            </a:r>
          </a:p>
        </p:txBody>
      </p:sp>
      <p:sp>
        <p:nvSpPr>
          <p:cNvPr id="22" name="TextBox 22"/>
          <p:cNvSpPr txBox="1"/>
          <p:nvPr/>
        </p:nvSpPr>
        <p:spPr>
          <a:xfrm>
            <a:off x="10883797" y="3800561"/>
            <a:ext cx="6447101" cy="757555"/>
          </a:xfrm>
          <a:prstGeom prst="rect">
            <a:avLst/>
          </a:prstGeom>
        </p:spPr>
        <p:txBody>
          <a:bodyPr lIns="0" tIns="0" rIns="0" bIns="0" rtlCol="0" anchor="t">
            <a:spAutoFit/>
          </a:bodyPr>
          <a:lstStyle/>
          <a:p>
            <a:pPr algn="l">
              <a:lnSpc>
                <a:spcPts val="5910"/>
              </a:lnSpc>
            </a:pPr>
            <a:r>
              <a:rPr lang="zh-CN" altLang="en-US" sz="5405" b="1" spc="492" dirty="0">
                <a:solidFill>
                  <a:srgbClr val="2453DD"/>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方案与结果</a:t>
            </a:r>
            <a:endParaRPr lang="en-US" sz="5405" b="1" spc="540" dirty="0">
              <a:solidFill>
                <a:srgbClr val="2655DF"/>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endParaRPr>
          </a:p>
        </p:txBody>
      </p:sp>
      <p:sp>
        <p:nvSpPr>
          <p:cNvPr id="24" name="TextBox 24"/>
          <p:cNvSpPr txBox="1"/>
          <p:nvPr/>
        </p:nvSpPr>
        <p:spPr>
          <a:xfrm>
            <a:off x="6473723" y="7384694"/>
            <a:ext cx="5444870" cy="314638"/>
          </a:xfrm>
          <a:prstGeom prst="rect">
            <a:avLst/>
          </a:prstGeom>
        </p:spPr>
        <p:txBody>
          <a:bodyPr lIns="0" tIns="0" rIns="0" bIns="0" rtlCol="0" anchor="t">
            <a:spAutoFit/>
          </a:bodyPr>
          <a:lstStyle/>
          <a:p>
            <a:pPr algn="ctr">
              <a:lnSpc>
                <a:spcPts val="2700"/>
              </a:lnSpc>
            </a:pPr>
            <a:endParaRPr lang="en-US" sz="1800" dirty="0">
              <a:solidFill>
                <a:srgbClr val="737373"/>
              </a:solidFill>
              <a:latin typeface="微软雅黑" panose="020B0503020204020204" pitchFamily="34" charset="-122"/>
              <a:ea typeface="微软雅黑" panose="020B0503020204020204" pitchFamily="34" charset="-122"/>
              <a:cs typeface="思源黑体" panose="020B0500000000000000" charset="-122"/>
              <a:sym typeface="思源黑体" panose="020B0500000000000000" charset="-122"/>
            </a:endParaRPr>
          </a:p>
        </p:txBody>
      </p:sp>
      <p:sp>
        <p:nvSpPr>
          <p:cNvPr id="25" name="Freeform 25"/>
          <p:cNvSpPr/>
          <p:nvPr/>
        </p:nvSpPr>
        <p:spPr>
          <a:xfrm rot="-10800000">
            <a:off x="6811680" y="5143500"/>
            <a:ext cx="1103955" cy="495776"/>
          </a:xfrm>
          <a:custGeom>
            <a:avLst/>
            <a:gdLst/>
            <a:ahLst/>
            <a:cxnLst/>
            <a:rect l="l" t="t" r="r" b="b"/>
            <a:pathLst>
              <a:path w="1103955" h="495776">
                <a:moveTo>
                  <a:pt x="0" y="0"/>
                </a:moveTo>
                <a:lnTo>
                  <a:pt x="1103956" y="0"/>
                </a:lnTo>
                <a:lnTo>
                  <a:pt x="1103956"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6" name="Freeform 26"/>
          <p:cNvSpPr/>
          <p:nvPr/>
        </p:nvSpPr>
        <p:spPr>
          <a:xfrm rot="-10800000">
            <a:off x="14917716" y="2813932"/>
            <a:ext cx="1103955" cy="495776"/>
          </a:xfrm>
          <a:custGeom>
            <a:avLst/>
            <a:gdLst/>
            <a:ahLst/>
            <a:cxnLst/>
            <a:rect l="l" t="t" r="r" b="b"/>
            <a:pathLst>
              <a:path w="1103955" h="495776">
                <a:moveTo>
                  <a:pt x="0" y="0"/>
                </a:moveTo>
                <a:lnTo>
                  <a:pt x="1103955" y="0"/>
                </a:lnTo>
                <a:lnTo>
                  <a:pt x="1103955" y="495776"/>
                </a:lnTo>
                <a:lnTo>
                  <a:pt x="0" y="4957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8FC4-866B-4EB9-51B6-1C8DE5A92CA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DDBB2FD-8F63-12C8-92B3-2DD8A7E4AED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9820FDE3-1531-EF9D-10C3-C1A2F5D3AB34}"/>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EFF25969-C25A-0ED5-C128-E45A6E670EF5}"/>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3109D37E-B15A-9757-DBD1-5C73F4476325}"/>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59B630F9-E599-7456-AFDD-3190C103735F}"/>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F353CBC6-4972-E285-244E-3C39FA09FE64}"/>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CE7D3758-4EE2-2F6F-D09F-FAF4EBEAA28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58DAABDF-0A5D-7EEA-112D-10C84DFFD107}"/>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EEBE79BF-E415-F0D7-276B-41B2CA3DBDA7}"/>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D9D60797-E765-6192-9B15-3364417053B5}"/>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7B838326-826B-F3C2-5C85-BF16B39DE8B3}"/>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2A51F176-110D-A651-6DF7-3381B25C15A1}"/>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0BE7CA73-ACE9-3F43-BB6F-F023E5359C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E4AA22B5-0830-E660-B28B-8C498A42C8B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862D74B0-5EF6-F461-9954-45D666461A69}"/>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BE0CDF6C-3F03-E618-BFDE-C766E957EEE8}"/>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D731E6C0-8430-B079-51B0-DD076C00A51E}"/>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9975C66A-F8F2-74B5-97FB-03BCE92E7C46}"/>
              </a:ext>
            </a:extLst>
          </p:cNvPr>
          <p:cNvSpPr txBox="1"/>
          <p:nvPr/>
        </p:nvSpPr>
        <p:spPr>
          <a:xfrm>
            <a:off x="5920450" y="643211"/>
            <a:ext cx="6447101" cy="757555"/>
          </a:xfrm>
          <a:prstGeom prst="rect">
            <a:avLst/>
          </a:prstGeom>
        </p:spPr>
        <p:txBody>
          <a:bodyPr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概述</a:t>
            </a:r>
          </a:p>
        </p:txBody>
      </p:sp>
      <p:sp>
        <p:nvSpPr>
          <p:cNvPr id="31" name="文本框 30">
            <a:extLst>
              <a:ext uri="{FF2B5EF4-FFF2-40B4-BE49-F238E27FC236}">
                <a16:creationId xmlns:a16="http://schemas.microsoft.com/office/drawing/2014/main" id="{F690E9F6-7BDB-2E79-8646-682EA26FC151}"/>
              </a:ext>
            </a:extLst>
          </p:cNvPr>
          <p:cNvSpPr txBox="1"/>
          <p:nvPr/>
        </p:nvSpPr>
        <p:spPr>
          <a:xfrm>
            <a:off x="1924685" y="3467069"/>
            <a:ext cx="14438630" cy="4419600"/>
          </a:xfrm>
          <a:prstGeom prst="rect">
            <a:avLst/>
          </a:prstGeom>
          <a:noFill/>
        </p:spPr>
        <p:txBody>
          <a:bodyPr wrap="square" rtlCol="0">
            <a:noAutofit/>
          </a:bodyPr>
          <a:lstStyle>
            <a:defPPr>
              <a:defRPr lang="en-US"/>
            </a:defPPr>
            <a:lvl1pPr indent="457200">
              <a:lnSpc>
                <a:spcPct val="125000"/>
              </a:lnSpc>
              <a:defRPr sz="3000">
                <a:solidFill>
                  <a:srgbClr val="0070C0"/>
                </a:solidFill>
                <a:latin typeface="方正悠宋 GBK 508R" panose="02000600000000000000" pitchFamily="2" charset="-122"/>
                <a:ea typeface="方正悠宋 GBK 508R" panose="02000600000000000000" pitchFamily="2" charset="-122"/>
                <a:cs typeface="黑体" panose="02010609060101010101" charset="-122"/>
              </a:defRPr>
            </a:lvl1pPr>
          </a:lstStyle>
          <a:p>
            <a:r>
              <a:rPr lang="zh-CN" altLang="en-US" sz="3200" dirty="0"/>
              <a:t>手写识别的挑战主要在于个体书写习惯的多样性和随意性，使得很多传统算法难以达到较高的准确率要求。</a:t>
            </a:r>
            <a:endParaRPr lang="en-US" altLang="zh-CN" sz="3200" dirty="0"/>
          </a:p>
          <a:p>
            <a:r>
              <a:rPr lang="zh-CN" altLang="en-US" sz="3200" dirty="0"/>
              <a:t>为解决这个问题，本文基于</a:t>
            </a:r>
            <a:r>
              <a:rPr lang="en-US" altLang="zh-CN" sz="3200" dirty="0"/>
              <a:t>MNIST</a:t>
            </a:r>
            <a:r>
              <a:rPr lang="zh-CN" altLang="en-US" sz="3200" dirty="0"/>
              <a:t>数据集，研究并实现</a:t>
            </a:r>
            <a:r>
              <a:rPr lang="zh-CN" altLang="en-US" sz="3200" b="1" dirty="0">
                <a:latin typeface="微软雅黑" panose="020B0503020204020204" pitchFamily="34" charset="-122"/>
                <a:ea typeface="微软雅黑" panose="020B0503020204020204" pitchFamily="34" charset="-122"/>
              </a:rPr>
              <a:t>支持向量机</a:t>
            </a:r>
            <a:r>
              <a:rPr lang="zh-CN" altLang="en-US" sz="3200" dirty="0"/>
              <a:t>、</a:t>
            </a:r>
            <a:r>
              <a:rPr lang="zh-CN" altLang="en-US" sz="3200" b="1" dirty="0">
                <a:latin typeface="微软雅黑" panose="020B0503020204020204" pitchFamily="34" charset="-122"/>
                <a:ea typeface="微软雅黑" panose="020B0503020204020204" pitchFamily="34" charset="-122"/>
              </a:rPr>
              <a:t>随机森林、卷积神经网络</a:t>
            </a:r>
            <a:r>
              <a:rPr lang="zh-CN" altLang="en-US" sz="3200" dirty="0"/>
              <a:t>三种常见的分类算法，并评估和改进模型性能，探讨其在手写数字识别应用中的适用性和优势。</a:t>
            </a:r>
            <a:endParaRPr lang="en-US" altLang="zh-CN" sz="3200" dirty="0"/>
          </a:p>
          <a:p>
            <a:r>
              <a:rPr lang="zh-CN" altLang="en-US" sz="3200" dirty="0"/>
              <a:t>最终获得这三种分类模型中的最优模型，应用在</a:t>
            </a:r>
            <a:r>
              <a:rPr lang="en-US" altLang="zh-CN" sz="3200" dirty="0"/>
              <a:t>MNIST</a:t>
            </a:r>
            <a:r>
              <a:rPr lang="zh-CN" altLang="en-US" sz="3200" dirty="0"/>
              <a:t>数据集的分类识别中。</a:t>
            </a:r>
          </a:p>
        </p:txBody>
      </p:sp>
    </p:spTree>
    <p:extLst>
      <p:ext uri="{BB962C8B-B14F-4D97-AF65-F5344CB8AC3E}">
        <p14:creationId xmlns:p14="http://schemas.microsoft.com/office/powerpoint/2010/main" val="1678467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p:cNvGrpSpPr/>
          <p:nvPr/>
        </p:nvGrpSpPr>
        <p:grpSpPr>
          <a:xfrm>
            <a:off x="806026" y="1701434"/>
            <a:ext cx="16675947" cy="7973283"/>
            <a:chOff x="0" y="0"/>
            <a:chExt cx="4847944" cy="2317951"/>
          </a:xfrm>
        </p:grpSpPr>
        <p:sp>
          <p:nvSpPr>
            <p:cNvPr id="4" name="Freeform 4"/>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p:cNvGrpSpPr/>
          <p:nvPr/>
        </p:nvGrpSpPr>
        <p:grpSpPr>
          <a:xfrm>
            <a:off x="5502865" y="590725"/>
            <a:ext cx="7282269" cy="1871826"/>
            <a:chOff x="0" y="0"/>
            <a:chExt cx="9709692" cy="2495768"/>
          </a:xfrm>
        </p:grpSpPr>
        <p:grpSp>
          <p:nvGrpSpPr>
            <p:cNvPr id="7" name="Group 7"/>
            <p:cNvGrpSpPr/>
            <p:nvPr/>
          </p:nvGrpSpPr>
          <p:grpSpPr>
            <a:xfrm>
              <a:off x="0" y="1810139"/>
              <a:ext cx="685629" cy="68562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p:cNvGrpSpPr/>
            <p:nvPr/>
          </p:nvGrpSpPr>
          <p:grpSpPr>
            <a:xfrm>
              <a:off x="190325" y="0"/>
              <a:ext cx="304979" cy="2222244"/>
              <a:chOff x="0" y="0"/>
              <a:chExt cx="44166" cy="321819"/>
            </a:xfrm>
          </p:grpSpPr>
          <p:sp>
            <p:nvSpPr>
              <p:cNvPr id="11" name="Freeform 11"/>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p:cNvGrpSpPr/>
            <p:nvPr/>
          </p:nvGrpSpPr>
          <p:grpSpPr>
            <a:xfrm>
              <a:off x="9024063" y="1810139"/>
              <a:ext cx="685629" cy="68562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p:cNvGrpSpPr/>
            <p:nvPr/>
          </p:nvGrpSpPr>
          <p:grpSpPr>
            <a:xfrm>
              <a:off x="9214389" y="0"/>
              <a:ext cx="304979" cy="2222244"/>
              <a:chOff x="0" y="0"/>
              <a:chExt cx="44166" cy="321819"/>
            </a:xfrm>
          </p:grpSpPr>
          <p:sp>
            <p:nvSpPr>
              <p:cNvPr id="17" name="Freeform 17"/>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p:cNvSpPr txBox="1"/>
          <p:nvPr/>
        </p:nvSpPr>
        <p:spPr>
          <a:xfrm>
            <a:off x="5920450" y="643211"/>
            <a:ext cx="6447101" cy="757555"/>
          </a:xfrm>
          <a:prstGeom prst="rect">
            <a:avLst/>
          </a:prstGeom>
        </p:spPr>
        <p:txBody>
          <a:bodyPr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数据处理</a:t>
            </a:r>
          </a:p>
        </p:txBody>
      </p:sp>
      <p:sp>
        <p:nvSpPr>
          <p:cNvPr id="31" name="文本框 30"/>
          <p:cNvSpPr txBox="1"/>
          <p:nvPr/>
        </p:nvSpPr>
        <p:spPr>
          <a:xfrm>
            <a:off x="1143000" y="3754379"/>
            <a:ext cx="10956334" cy="3317170"/>
          </a:xfrm>
          <a:prstGeom prst="rect">
            <a:avLst/>
          </a:prstGeom>
          <a:noFill/>
        </p:spPr>
        <p:txBody>
          <a:bodyPr wrap="square" rtlCol="0">
            <a:noAutofit/>
          </a:bodyPr>
          <a:lstStyle>
            <a:defPPr>
              <a:defRPr lang="en-US"/>
            </a:defPPr>
            <a:lvl1pPr indent="457200">
              <a:lnSpc>
                <a:spcPct val="125000"/>
              </a:lnSpc>
              <a:defRPr sz="3000">
                <a:solidFill>
                  <a:srgbClr val="0070C0"/>
                </a:solidFill>
                <a:latin typeface="方正悠宋 GBK 508R" panose="02000600000000000000" pitchFamily="2" charset="-122"/>
                <a:ea typeface="方正悠宋 GBK 508R" panose="02000600000000000000" pitchFamily="2" charset="-122"/>
                <a:cs typeface="黑体" panose="02010609060101010101" charset="-122"/>
              </a:defRPr>
            </a:lvl1pPr>
          </a:lstStyle>
          <a:p>
            <a:r>
              <a:rPr lang="zh-CN" altLang="en-US" dirty="0"/>
              <a:t>归一化：</a:t>
            </a:r>
            <a:r>
              <a:rPr lang="zh-CN" altLang="zh-CN" dirty="0"/>
              <a:t>将数值处于</a:t>
            </a:r>
            <a:r>
              <a:rPr lang="en-US" altLang="zh-CN" dirty="0"/>
              <a:t>0~255</a:t>
            </a:r>
            <a:r>
              <a:rPr lang="zh-CN" altLang="zh-CN" dirty="0"/>
              <a:t>间的数据，统一归一化到</a:t>
            </a:r>
            <a:r>
              <a:rPr lang="en-US" altLang="zh-CN" dirty="0"/>
              <a:t>0~1</a:t>
            </a:r>
            <a:r>
              <a:rPr lang="zh-CN" altLang="zh-CN" dirty="0"/>
              <a:t>之间</a:t>
            </a:r>
            <a:endParaRPr lang="en-US" altLang="zh-CN" dirty="0"/>
          </a:p>
          <a:p>
            <a:endParaRPr lang="en-US" altLang="zh-CN" dirty="0"/>
          </a:p>
          <a:p>
            <a:r>
              <a:rPr lang="zh-CN" altLang="en-US" dirty="0"/>
              <a:t>作用：</a:t>
            </a:r>
            <a:r>
              <a:rPr lang="zh-CN" altLang="zh-CN" dirty="0"/>
              <a:t>能够减少数据不同尺度引起的偏差，特别是在特征取值范围差异较大的情况下。对于</a:t>
            </a:r>
            <a:r>
              <a:rPr lang="en-US" altLang="zh-CN" dirty="0"/>
              <a:t>MNIST</a:t>
            </a:r>
            <a:r>
              <a:rPr lang="zh-CN" altLang="zh-CN" dirty="0"/>
              <a:t>数据集，通过归一化处理，有助于在各类模型中达到更快收敛效果。</a:t>
            </a:r>
          </a:p>
          <a:p>
            <a:endParaRPr lang="zh-CN" altLang="en-US" dirty="0"/>
          </a:p>
        </p:txBody>
      </p:sp>
      <p:pic>
        <p:nvPicPr>
          <p:cNvPr id="24" name="图片 23">
            <a:extLst>
              <a:ext uri="{FF2B5EF4-FFF2-40B4-BE49-F238E27FC236}">
                <a16:creationId xmlns:a16="http://schemas.microsoft.com/office/drawing/2014/main" id="{800846B3-3F88-83B2-D484-1826D56AD093}"/>
              </a:ext>
            </a:extLst>
          </p:cNvPr>
          <p:cNvPicPr>
            <a:picLocks noChangeAspect="1"/>
          </p:cNvPicPr>
          <p:nvPr/>
        </p:nvPicPr>
        <p:blipFill>
          <a:blip r:embed="rId3"/>
          <a:stretch>
            <a:fillRect/>
          </a:stretch>
        </p:blipFill>
        <p:spPr>
          <a:xfrm>
            <a:off x="12367551" y="4788523"/>
            <a:ext cx="4301842" cy="17335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54EE0-23CC-3E39-3B2F-18291F796DF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5CF0E5D-7A85-EA73-136B-C1375375915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5661" r="-15661"/>
            </a:stretch>
          </a:blipFill>
        </p:spPr>
      </p:sp>
      <p:grpSp>
        <p:nvGrpSpPr>
          <p:cNvPr id="3" name="Group 3">
            <a:extLst>
              <a:ext uri="{FF2B5EF4-FFF2-40B4-BE49-F238E27FC236}">
                <a16:creationId xmlns:a16="http://schemas.microsoft.com/office/drawing/2014/main" id="{5C4401CF-AECB-E91E-B685-25CD473592C2}"/>
              </a:ext>
            </a:extLst>
          </p:cNvPr>
          <p:cNvGrpSpPr/>
          <p:nvPr/>
        </p:nvGrpSpPr>
        <p:grpSpPr>
          <a:xfrm>
            <a:off x="806026" y="1722992"/>
            <a:ext cx="16675947" cy="7973283"/>
            <a:chOff x="0" y="0"/>
            <a:chExt cx="4847944" cy="2317951"/>
          </a:xfrm>
        </p:grpSpPr>
        <p:sp>
          <p:nvSpPr>
            <p:cNvPr id="4" name="Freeform 4">
              <a:extLst>
                <a:ext uri="{FF2B5EF4-FFF2-40B4-BE49-F238E27FC236}">
                  <a16:creationId xmlns:a16="http://schemas.microsoft.com/office/drawing/2014/main" id="{63FACA3A-987B-5043-A263-B820D9234320}"/>
                </a:ext>
              </a:extLst>
            </p:cNvPr>
            <p:cNvSpPr/>
            <p:nvPr/>
          </p:nvSpPr>
          <p:spPr>
            <a:xfrm>
              <a:off x="0" y="0"/>
              <a:ext cx="4847944" cy="2317951"/>
            </a:xfrm>
            <a:custGeom>
              <a:avLst/>
              <a:gdLst/>
              <a:ahLst/>
              <a:cxnLst/>
              <a:rect l="l" t="t" r="r" b="b"/>
              <a:pathLst>
                <a:path w="4847944" h="2317951">
                  <a:moveTo>
                    <a:pt x="0" y="0"/>
                  </a:moveTo>
                  <a:lnTo>
                    <a:pt x="4847944" y="0"/>
                  </a:lnTo>
                  <a:lnTo>
                    <a:pt x="4847944" y="2317951"/>
                  </a:lnTo>
                  <a:lnTo>
                    <a:pt x="0" y="2317951"/>
                  </a:lnTo>
                  <a:close/>
                </a:path>
              </a:pathLst>
            </a:custGeom>
            <a:solidFill>
              <a:srgbClr val="FAFDFD"/>
            </a:solidFill>
          </p:spPr>
        </p:sp>
        <p:sp>
          <p:nvSpPr>
            <p:cNvPr id="5" name="TextBox 5">
              <a:extLst>
                <a:ext uri="{FF2B5EF4-FFF2-40B4-BE49-F238E27FC236}">
                  <a16:creationId xmlns:a16="http://schemas.microsoft.com/office/drawing/2014/main" id="{7BD3D5BA-9F66-C492-B555-38F9555406D2}"/>
                </a:ext>
              </a:extLst>
            </p:cNvPr>
            <p:cNvSpPr txBox="1"/>
            <p:nvPr/>
          </p:nvSpPr>
          <p:spPr>
            <a:xfrm>
              <a:off x="0" y="-19050"/>
              <a:ext cx="4847944" cy="2337001"/>
            </a:xfrm>
            <a:prstGeom prst="rect">
              <a:avLst/>
            </a:prstGeom>
          </p:spPr>
          <p:txBody>
            <a:bodyPr lIns="16545" tIns="16545" rIns="16545" bIns="16545" rtlCol="0" anchor="ctr"/>
            <a:lstStyle/>
            <a:p>
              <a:pPr algn="ctr">
                <a:lnSpc>
                  <a:spcPts val="865"/>
                </a:lnSpc>
                <a:spcBef>
                  <a:spcPct val="0"/>
                </a:spcBef>
              </a:pPr>
              <a:endParaRPr/>
            </a:p>
          </p:txBody>
        </p:sp>
      </p:grpSp>
      <p:grpSp>
        <p:nvGrpSpPr>
          <p:cNvPr id="6" name="Group 6">
            <a:extLst>
              <a:ext uri="{FF2B5EF4-FFF2-40B4-BE49-F238E27FC236}">
                <a16:creationId xmlns:a16="http://schemas.microsoft.com/office/drawing/2014/main" id="{4D7EAE31-4CEA-F92A-6914-8260A17A2FDC}"/>
              </a:ext>
            </a:extLst>
          </p:cNvPr>
          <p:cNvGrpSpPr/>
          <p:nvPr/>
        </p:nvGrpSpPr>
        <p:grpSpPr>
          <a:xfrm>
            <a:off x="5502865" y="590725"/>
            <a:ext cx="7282269" cy="1871826"/>
            <a:chOff x="0" y="0"/>
            <a:chExt cx="9709692" cy="2495768"/>
          </a:xfrm>
        </p:grpSpPr>
        <p:grpSp>
          <p:nvGrpSpPr>
            <p:cNvPr id="7" name="Group 7">
              <a:extLst>
                <a:ext uri="{FF2B5EF4-FFF2-40B4-BE49-F238E27FC236}">
                  <a16:creationId xmlns:a16="http://schemas.microsoft.com/office/drawing/2014/main" id="{7DE4FF77-E0E9-5280-39B4-61B2AE0714C7}"/>
                </a:ext>
              </a:extLst>
            </p:cNvPr>
            <p:cNvGrpSpPr/>
            <p:nvPr/>
          </p:nvGrpSpPr>
          <p:grpSpPr>
            <a:xfrm>
              <a:off x="0" y="1810139"/>
              <a:ext cx="685629" cy="685629"/>
              <a:chOff x="0" y="0"/>
              <a:chExt cx="812800" cy="812800"/>
            </a:xfrm>
          </p:grpSpPr>
          <p:sp>
            <p:nvSpPr>
              <p:cNvPr id="8" name="Freeform 8">
                <a:extLst>
                  <a:ext uri="{FF2B5EF4-FFF2-40B4-BE49-F238E27FC236}">
                    <a16:creationId xmlns:a16="http://schemas.microsoft.com/office/drawing/2014/main" id="{1EA87420-63FE-8C9A-7212-A721406C826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28575" cap="sq">
                <a:solidFill>
                  <a:srgbClr val="000000"/>
                </a:solidFill>
                <a:prstDash val="solid"/>
                <a:miter/>
              </a:ln>
            </p:spPr>
          </p:sp>
          <p:sp>
            <p:nvSpPr>
              <p:cNvPr id="9" name="TextBox 9">
                <a:extLst>
                  <a:ext uri="{FF2B5EF4-FFF2-40B4-BE49-F238E27FC236}">
                    <a16:creationId xmlns:a16="http://schemas.microsoft.com/office/drawing/2014/main" id="{324E5CA2-9410-27A4-44B2-C02282ABE98B}"/>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0" name="Group 10">
              <a:extLst>
                <a:ext uri="{FF2B5EF4-FFF2-40B4-BE49-F238E27FC236}">
                  <a16:creationId xmlns:a16="http://schemas.microsoft.com/office/drawing/2014/main" id="{A93D9BED-28DB-C359-C07A-C0D3E0EEB355}"/>
                </a:ext>
              </a:extLst>
            </p:cNvPr>
            <p:cNvGrpSpPr/>
            <p:nvPr/>
          </p:nvGrpSpPr>
          <p:grpSpPr>
            <a:xfrm>
              <a:off x="190325" y="0"/>
              <a:ext cx="304979" cy="2222244"/>
              <a:chOff x="0" y="0"/>
              <a:chExt cx="44166" cy="321819"/>
            </a:xfrm>
          </p:grpSpPr>
          <p:sp>
            <p:nvSpPr>
              <p:cNvPr id="11" name="Freeform 11">
                <a:extLst>
                  <a:ext uri="{FF2B5EF4-FFF2-40B4-BE49-F238E27FC236}">
                    <a16:creationId xmlns:a16="http://schemas.microsoft.com/office/drawing/2014/main" id="{3B30356B-3A06-DBA7-87BA-685A7CC132E1}"/>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28575" cap="sq">
                <a:solidFill>
                  <a:srgbClr val="000000"/>
                </a:solidFill>
                <a:prstDash val="solid"/>
                <a:miter/>
              </a:ln>
            </p:spPr>
          </p:sp>
          <p:sp>
            <p:nvSpPr>
              <p:cNvPr id="12" name="TextBox 12">
                <a:extLst>
                  <a:ext uri="{FF2B5EF4-FFF2-40B4-BE49-F238E27FC236}">
                    <a16:creationId xmlns:a16="http://schemas.microsoft.com/office/drawing/2014/main" id="{9A9DBC7B-E94F-FADD-063E-5FD56A38E505}"/>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nvGrpSpPr>
            <p:cNvPr id="13" name="Group 13">
              <a:extLst>
                <a:ext uri="{FF2B5EF4-FFF2-40B4-BE49-F238E27FC236}">
                  <a16:creationId xmlns:a16="http://schemas.microsoft.com/office/drawing/2014/main" id="{B6A6BE63-F143-945C-6F69-D6D35E5D0DB9}"/>
                </a:ext>
              </a:extLst>
            </p:cNvPr>
            <p:cNvGrpSpPr/>
            <p:nvPr/>
          </p:nvGrpSpPr>
          <p:grpSpPr>
            <a:xfrm>
              <a:off x="9024063" y="1810139"/>
              <a:ext cx="685629" cy="685629"/>
              <a:chOff x="0" y="0"/>
              <a:chExt cx="812800" cy="812800"/>
            </a:xfrm>
          </p:grpSpPr>
          <p:sp>
            <p:nvSpPr>
              <p:cNvPr id="14" name="Freeform 14">
                <a:extLst>
                  <a:ext uri="{FF2B5EF4-FFF2-40B4-BE49-F238E27FC236}">
                    <a16:creationId xmlns:a16="http://schemas.microsoft.com/office/drawing/2014/main" id="{11F53A79-B0DD-C186-356A-C33F26998F0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53AB4"/>
              </a:solidFill>
              <a:ln w="19050" cap="sq">
                <a:solidFill>
                  <a:srgbClr val="000000"/>
                </a:solidFill>
                <a:prstDash val="solid"/>
                <a:miter/>
              </a:ln>
            </p:spPr>
          </p:sp>
          <p:sp>
            <p:nvSpPr>
              <p:cNvPr id="15" name="TextBox 15">
                <a:extLst>
                  <a:ext uri="{FF2B5EF4-FFF2-40B4-BE49-F238E27FC236}">
                    <a16:creationId xmlns:a16="http://schemas.microsoft.com/office/drawing/2014/main" id="{BFBA45B7-B858-3D2F-11D1-0D881BF8193C}"/>
                  </a:ext>
                </a:extLst>
              </p:cNvPr>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a:p>
            </p:txBody>
          </p:sp>
        </p:grpSp>
        <p:grpSp>
          <p:nvGrpSpPr>
            <p:cNvPr id="16" name="Group 16">
              <a:extLst>
                <a:ext uri="{FF2B5EF4-FFF2-40B4-BE49-F238E27FC236}">
                  <a16:creationId xmlns:a16="http://schemas.microsoft.com/office/drawing/2014/main" id="{9B844ECF-C32D-95CF-5C43-815BFBBC1624}"/>
                </a:ext>
              </a:extLst>
            </p:cNvPr>
            <p:cNvGrpSpPr/>
            <p:nvPr/>
          </p:nvGrpSpPr>
          <p:grpSpPr>
            <a:xfrm>
              <a:off x="9214389" y="0"/>
              <a:ext cx="304979" cy="2222244"/>
              <a:chOff x="0" y="0"/>
              <a:chExt cx="44166" cy="321819"/>
            </a:xfrm>
          </p:grpSpPr>
          <p:sp>
            <p:nvSpPr>
              <p:cNvPr id="17" name="Freeform 17">
                <a:extLst>
                  <a:ext uri="{FF2B5EF4-FFF2-40B4-BE49-F238E27FC236}">
                    <a16:creationId xmlns:a16="http://schemas.microsoft.com/office/drawing/2014/main" id="{75697E3D-733D-0581-C433-074312521D02}"/>
                  </a:ext>
                </a:extLst>
              </p:cNvPr>
              <p:cNvSpPr/>
              <p:nvPr/>
            </p:nvSpPr>
            <p:spPr>
              <a:xfrm>
                <a:off x="0" y="0"/>
                <a:ext cx="44166" cy="321819"/>
              </a:xfrm>
              <a:custGeom>
                <a:avLst/>
                <a:gdLst/>
                <a:ahLst/>
                <a:cxnLst/>
                <a:rect l="l" t="t" r="r" b="b"/>
                <a:pathLst>
                  <a:path w="44166" h="321819">
                    <a:moveTo>
                      <a:pt x="0" y="0"/>
                    </a:moveTo>
                    <a:lnTo>
                      <a:pt x="44166" y="0"/>
                    </a:lnTo>
                    <a:lnTo>
                      <a:pt x="44166" y="321819"/>
                    </a:lnTo>
                    <a:lnTo>
                      <a:pt x="0" y="321819"/>
                    </a:lnTo>
                    <a:close/>
                  </a:path>
                </a:pathLst>
              </a:custGeom>
              <a:solidFill>
                <a:srgbClr val="FFC801"/>
              </a:solidFill>
              <a:ln w="19050" cap="sq">
                <a:solidFill>
                  <a:srgbClr val="000000"/>
                </a:solidFill>
                <a:prstDash val="solid"/>
                <a:miter/>
              </a:ln>
            </p:spPr>
          </p:sp>
          <p:sp>
            <p:nvSpPr>
              <p:cNvPr id="18" name="TextBox 18">
                <a:extLst>
                  <a:ext uri="{FF2B5EF4-FFF2-40B4-BE49-F238E27FC236}">
                    <a16:creationId xmlns:a16="http://schemas.microsoft.com/office/drawing/2014/main" id="{ECB2BA6D-94E0-9462-2719-AE79D4A6B3BB}"/>
                  </a:ext>
                </a:extLst>
              </p:cNvPr>
              <p:cNvSpPr txBox="1"/>
              <p:nvPr/>
            </p:nvSpPr>
            <p:spPr>
              <a:xfrm>
                <a:off x="0" y="-47625"/>
                <a:ext cx="44166" cy="369444"/>
              </a:xfrm>
              <a:prstGeom prst="rect">
                <a:avLst/>
              </a:prstGeom>
            </p:spPr>
            <p:txBody>
              <a:bodyPr lIns="50800" tIns="50800" rIns="50800" bIns="50800" rtlCol="0" anchor="ctr"/>
              <a:lstStyle/>
              <a:p>
                <a:pPr algn="ctr">
                  <a:lnSpc>
                    <a:spcPts val="2660"/>
                  </a:lnSpc>
                </a:pPr>
                <a:endParaRPr/>
              </a:p>
            </p:txBody>
          </p:sp>
        </p:grpSp>
      </p:grpSp>
      <p:sp>
        <p:nvSpPr>
          <p:cNvPr id="39" name="TextBox 39">
            <a:extLst>
              <a:ext uri="{FF2B5EF4-FFF2-40B4-BE49-F238E27FC236}">
                <a16:creationId xmlns:a16="http://schemas.microsoft.com/office/drawing/2014/main" id="{76AC6EE8-2701-3324-F641-9C60C1269B28}"/>
              </a:ext>
            </a:extLst>
          </p:cNvPr>
          <p:cNvSpPr txBox="1"/>
          <p:nvPr/>
        </p:nvSpPr>
        <p:spPr>
          <a:xfrm>
            <a:off x="5897396" y="802714"/>
            <a:ext cx="6493207" cy="756617"/>
          </a:xfrm>
          <a:prstGeom prst="rect">
            <a:avLst/>
          </a:prstGeom>
        </p:spPr>
        <p:txBody>
          <a:bodyPr wrap="square" lIns="0" tIns="0" rIns="0" bIns="0" rtlCol="0" anchor="t">
            <a:spAutoFit/>
          </a:bodyPr>
          <a:lstStyle/>
          <a:p>
            <a:pPr algn="ctr">
              <a:lnSpc>
                <a:spcPts val="5910"/>
              </a:lnSpc>
            </a:pPr>
            <a:r>
              <a:rPr lang="zh-CN" altLang="en-US" sz="6005" b="1" spc="492" dirty="0">
                <a:solidFill>
                  <a:schemeClr val="bg1"/>
                </a:solidFill>
                <a:latin typeface="微软雅黑" panose="020B0503020204020204" pitchFamily="34" charset="-122"/>
                <a:ea typeface="微软雅黑" panose="020B0503020204020204" pitchFamily="34" charset="-122"/>
                <a:cs typeface="思源黑体-粗体 1 Bold" panose="020B0800000000000000" charset="-122"/>
                <a:sym typeface="思源黑体-粗体 1 Bold" panose="020B0800000000000000" charset="-122"/>
              </a:rPr>
              <a:t>支持向量机模型</a:t>
            </a:r>
          </a:p>
        </p:txBody>
      </p:sp>
      <p:sp>
        <p:nvSpPr>
          <p:cNvPr id="31" name="文本框 30">
            <a:extLst>
              <a:ext uri="{FF2B5EF4-FFF2-40B4-BE49-F238E27FC236}">
                <a16:creationId xmlns:a16="http://schemas.microsoft.com/office/drawing/2014/main" id="{21B651CF-54A5-BF4B-1122-2AC5836FD214}"/>
              </a:ext>
            </a:extLst>
          </p:cNvPr>
          <p:cNvSpPr txBox="1"/>
          <p:nvPr/>
        </p:nvSpPr>
        <p:spPr>
          <a:xfrm>
            <a:off x="1371599" y="2462551"/>
            <a:ext cx="4869105" cy="1323439"/>
          </a:xfrm>
          <a:prstGeom prst="rect">
            <a:avLst/>
          </a:prstGeom>
          <a:noFill/>
        </p:spPr>
        <p:txBody>
          <a:bodyPr wrap="square" rtlCol="0">
            <a:spAutoFit/>
          </a:bodyPr>
          <a:lstStyle/>
          <a:p>
            <a:r>
              <a:rPr lang="zh-CN" altLang="en-US" sz="4000" dirty="0">
                <a:solidFill>
                  <a:srgbClr val="0070C0"/>
                </a:solidFill>
                <a:latin typeface="方正悠宋 GBK 508R" panose="02000600000000000000" pitchFamily="2" charset="-122"/>
                <a:ea typeface="方正悠宋 GBK 508R" panose="02000600000000000000" pitchFamily="2" charset="-122"/>
              </a:rPr>
              <a:t>支持向量机算法简介：</a:t>
            </a:r>
            <a:endParaRPr lang="en-US" altLang="zh-CN" sz="4000" dirty="0">
              <a:solidFill>
                <a:srgbClr val="0070C0"/>
              </a:solidFill>
              <a:latin typeface="方正悠宋 GBK 508R" panose="02000600000000000000" pitchFamily="2" charset="-122"/>
              <a:ea typeface="方正悠宋 GBK 508R" panose="02000600000000000000" pitchFamily="2" charset="-122"/>
            </a:endParaRPr>
          </a:p>
          <a:p>
            <a:endParaRPr lang="zh-CN" altLang="en-US" sz="4000" dirty="0">
              <a:solidFill>
                <a:srgbClr val="0070C0"/>
              </a:solidFill>
              <a:latin typeface="方正悠宋 GBK 508R" panose="02000600000000000000" pitchFamily="2" charset="-122"/>
              <a:ea typeface="方正悠宋 GBK 508R" panose="02000600000000000000" pitchFamily="2" charset="-122"/>
            </a:endParaRPr>
          </a:p>
        </p:txBody>
      </p:sp>
      <p:sp>
        <p:nvSpPr>
          <p:cNvPr id="20" name="文本框 19">
            <a:extLst>
              <a:ext uri="{FF2B5EF4-FFF2-40B4-BE49-F238E27FC236}">
                <a16:creationId xmlns:a16="http://schemas.microsoft.com/office/drawing/2014/main" id="{04FDBF8B-54F2-347E-E59E-BAC9B72AC4F6}"/>
              </a:ext>
            </a:extLst>
          </p:cNvPr>
          <p:cNvSpPr txBox="1"/>
          <p:nvPr/>
        </p:nvSpPr>
        <p:spPr>
          <a:xfrm>
            <a:off x="1384851" y="3512851"/>
            <a:ext cx="14859000" cy="2400657"/>
          </a:xfrm>
          <a:prstGeom prst="rect">
            <a:avLst/>
          </a:prstGeom>
          <a:noFill/>
        </p:spPr>
        <p:txBody>
          <a:bodyPr wrap="square" rtlCol="0">
            <a:spAutoFit/>
          </a:bodyPr>
          <a:lstStyle>
            <a:defPPr>
              <a:defRPr lang="en-US"/>
            </a:defPPr>
            <a:lvl1pPr>
              <a:defRPr sz="3500">
                <a:solidFill>
                  <a:srgbClr val="0070C0"/>
                </a:solidFill>
                <a:latin typeface="方正悠宋 GBK 508R" panose="02000600000000000000" pitchFamily="2" charset="-122"/>
                <a:ea typeface="方正悠宋 GBK 508R" panose="02000600000000000000" pitchFamily="2" charset="-122"/>
              </a:defRPr>
            </a:lvl1pPr>
          </a:lstStyle>
          <a:p>
            <a:pPr indent="457200"/>
            <a:r>
              <a:rPr lang="zh-CN" altLang="en-US" sz="3000" dirty="0"/>
              <a:t>支持向量机（</a:t>
            </a:r>
            <a:r>
              <a:rPr lang="en-US" altLang="zh-CN" sz="3000" dirty="0"/>
              <a:t>SVM</a:t>
            </a:r>
            <a:r>
              <a:rPr lang="zh-CN" altLang="en-US" sz="3000" dirty="0"/>
              <a:t>）是一种监督学习算法，广泛用于分类和回归问题。其核心思想是通过寻找一个最大化两类数据间隔的超平面，实现数据的有效分离；对于非线性问题，通过核函数将数据映射到高维空间处理。</a:t>
            </a:r>
            <a:r>
              <a:rPr lang="en-US" altLang="zh-CN" sz="3000" dirty="0"/>
              <a:t>SVM </a:t>
            </a:r>
            <a:r>
              <a:rPr lang="zh-CN" altLang="en-US" sz="3000" dirty="0"/>
              <a:t>对高维数据表现优秀，适合小样本场景，但对参数和核函数选择较为敏感，计算复杂度较高，常用于文本分类、图像识别和生物信息学等领域。</a:t>
            </a:r>
          </a:p>
        </p:txBody>
      </p:sp>
      <p:pic>
        <p:nvPicPr>
          <p:cNvPr id="1026" name="Picture 2">
            <a:extLst>
              <a:ext uri="{FF2B5EF4-FFF2-40B4-BE49-F238E27FC236}">
                <a16:creationId xmlns:a16="http://schemas.microsoft.com/office/drawing/2014/main" id="{2C28D4D7-FBF3-EB9D-CFB7-EF79F51DC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599" y="5640966"/>
            <a:ext cx="7399504" cy="367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23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YyZTBkNTY0N2M0NTc3OTc3NTAyYmI4MTUwMDczMjM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550.562125984252,&quot;left&quot;:190.42370078740151,&quot;top&quot;:234.84338582677165,&quot;width&quot;:1059.15267716535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2683</Words>
  <Application>Microsoft Office PowerPoint</Application>
  <PresentationFormat>自定义</PresentationFormat>
  <Paragraphs>148</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Calibri</vt:lpstr>
      <vt:lpstr>字由点字倔强黑</vt:lpstr>
      <vt:lpstr>方正悠宋 GBK 508R</vt:lpstr>
      <vt:lpstr>微软雅黑</vt:lpstr>
      <vt:lpstr>黑体</vt:lpstr>
      <vt:lpstr>WenQuanYi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 S</cp:lastModifiedBy>
  <cp:revision>53</cp:revision>
  <dcterms:created xsi:type="dcterms:W3CDTF">2006-08-16T00:00:00Z</dcterms:created>
  <dcterms:modified xsi:type="dcterms:W3CDTF">2024-12-15T02:59:09Z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0214A78223BF4ED1A32160B47D2C1C2C_13</vt:lpwstr>
  </property>
  <property fmtid="{D5CDD505-2E9C-101B-9397-08002B2CF9AE}" pid="3" name="KSOProductBuildVer">
    <vt:lpwstr>2052-12.1.0.18608</vt:lpwstr>
  </property>
</Properties>
</file>