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8" r:id="rId2"/>
    <p:sldId id="283" r:id="rId3"/>
    <p:sldId id="284" r:id="rId4"/>
    <p:sldId id="289" r:id="rId5"/>
    <p:sldId id="286" r:id="rId6"/>
    <p:sldId id="306" r:id="rId7"/>
    <p:sldId id="287" r:id="rId8"/>
    <p:sldId id="307" r:id="rId9"/>
    <p:sldId id="288" r:id="rId10"/>
    <p:sldId id="308" r:id="rId11"/>
    <p:sldId id="309" r:id="rId12"/>
    <p:sldId id="285" r:id="rId13"/>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dministrator" initials="A" lastIdx="1" clrIdx="0">
    <p:extLst>
      <p:ext uri="{19B8F6BF-5375-455C-9EA6-DF929625EA0E}">
        <p15:presenceInfo xmlns:p15="http://schemas.microsoft.com/office/powerpoint/2012/main" userId="Administrato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DDE7F9"/>
    <a:srgbClr val="E9EDF1"/>
    <a:srgbClr val="E5E7EF"/>
    <a:srgbClr val="F2F2F2"/>
    <a:srgbClr val="4E89CB"/>
    <a:srgbClr val="FFFFFF"/>
    <a:srgbClr val="EFEFEF"/>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3" autoAdjust="0"/>
    <p:restoredTop sz="97098" autoAdjust="0"/>
  </p:normalViewPr>
  <p:slideViewPr>
    <p:cSldViewPr snapToGrid="0" showGuides="1">
      <p:cViewPr>
        <p:scale>
          <a:sx n="66" d="100"/>
          <a:sy n="66" d="100"/>
        </p:scale>
        <p:origin x="400" y="484"/>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BBA452-CE0D-45D1-B780-F77C9E3BBE8D}" type="datetimeFigureOut">
              <a:rPr lang="zh-CN" altLang="en-US" smtClean="0"/>
              <a:t>2024/10/26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49EFBA-00BA-4FEA-BEC0-D70D36A955D6}" type="slidenum">
              <a:rPr lang="zh-CN" altLang="en-US" smtClean="0"/>
              <a:t>‹#›</a:t>
            </a:fld>
            <a:endParaRPr lang="zh-CN" altLang="en-US"/>
          </a:p>
        </p:txBody>
      </p:sp>
    </p:spTree>
    <p:extLst>
      <p:ext uri="{BB962C8B-B14F-4D97-AF65-F5344CB8AC3E}">
        <p14:creationId xmlns:p14="http://schemas.microsoft.com/office/powerpoint/2010/main" val="41773987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a:t>
            </a:fld>
            <a:endParaRPr lang="zh-CN" altLang="en-US"/>
          </a:p>
        </p:txBody>
      </p:sp>
    </p:spTree>
    <p:extLst>
      <p:ext uri="{BB962C8B-B14F-4D97-AF65-F5344CB8AC3E}">
        <p14:creationId xmlns:p14="http://schemas.microsoft.com/office/powerpoint/2010/main" val="2226983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2</a:t>
            </a:fld>
            <a:endParaRPr lang="zh-CN" altLang="en-US"/>
          </a:p>
        </p:txBody>
      </p:sp>
    </p:spTree>
    <p:extLst>
      <p:ext uri="{BB962C8B-B14F-4D97-AF65-F5344CB8AC3E}">
        <p14:creationId xmlns:p14="http://schemas.microsoft.com/office/powerpoint/2010/main" val="557519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49EFBA-00BA-4FEA-BEC0-D70D36A955D6}" type="slidenum">
              <a:rPr lang="zh-CN" altLang="en-US" smtClean="0"/>
              <a:t>12</a:t>
            </a:fld>
            <a:endParaRPr lang="zh-CN" altLang="en-US"/>
          </a:p>
        </p:txBody>
      </p:sp>
    </p:spTree>
    <p:extLst>
      <p:ext uri="{BB962C8B-B14F-4D97-AF65-F5344CB8AC3E}">
        <p14:creationId xmlns:p14="http://schemas.microsoft.com/office/powerpoint/2010/main" val="206551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323685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2519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2742193"/>
      </p:ext>
    </p:extLst>
  </p:cSld>
  <p:clrMap bg1="lt1" tx1="dk1" bg2="lt2" tx2="dk2" accent1="accent1" accent2="accent2" accent3="accent3" accent4="accent4" accent5="accent5" accent6="accent6" hlink="hlink" folHlink="folHlink"/>
  <p:sldLayoutIdLst>
    <p:sldLayoutId id="2147483661" r:id="rId1"/>
    <p:sldLayoutId id="2147483660" r:id="rId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68" userDrawn="1">
          <p15:clr>
            <a:srgbClr val="F26B43"/>
          </p15:clr>
        </p15:guide>
        <p15:guide id="6" orient="horz" pos="390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B9F980AD-E9B1-C017-3F9E-70F623D2FE3C}"/>
              </a:ext>
            </a:extLst>
          </p:cNvPr>
          <p:cNvGrpSpPr>
            <a:grpSpLocks noChangeAspect="1"/>
          </p:cNvGrpSpPr>
          <p:nvPr/>
        </p:nvGrpSpPr>
        <p:grpSpPr>
          <a:xfrm>
            <a:off x="1675366" y="3600592"/>
            <a:ext cx="8828567" cy="3257408"/>
            <a:chOff x="1681717" y="3600592"/>
            <a:chExt cx="8828567" cy="3257408"/>
          </a:xfrm>
        </p:grpSpPr>
        <p:sp>
          <p:nvSpPr>
            <p:cNvPr id="34" name="任意多边形: 形状 33">
              <a:extLst>
                <a:ext uri="{FF2B5EF4-FFF2-40B4-BE49-F238E27FC236}">
                  <a16:creationId xmlns:a16="http://schemas.microsoft.com/office/drawing/2014/main" id="{F09B765C-4717-872A-1736-34ED370CEABE}"/>
                </a:ext>
              </a:extLst>
            </p:cNvPr>
            <p:cNvSpPr/>
            <p:nvPr/>
          </p:nvSpPr>
          <p:spPr>
            <a:xfrm>
              <a:off x="1681717" y="5042916"/>
              <a:ext cx="8828567" cy="1815084"/>
            </a:xfrm>
            <a:custGeom>
              <a:avLst/>
              <a:gdLst>
                <a:gd name="connsiteX0" fmla="*/ 11105007 w 11582400"/>
                <a:gd name="connsiteY0" fmla="*/ 0 h 2381250"/>
                <a:gd name="connsiteX1" fmla="*/ 6941344 w 11582400"/>
                <a:gd name="connsiteY1" fmla="*/ 0 h 2381250"/>
                <a:gd name="connsiteX2" fmla="*/ 5795963 w 11582400"/>
                <a:gd name="connsiteY2" fmla="*/ 1145381 h 2381250"/>
                <a:gd name="connsiteX3" fmla="*/ 5786438 w 11582400"/>
                <a:gd name="connsiteY3" fmla="*/ 1145381 h 2381250"/>
                <a:gd name="connsiteX4" fmla="*/ 4641056 w 11582400"/>
                <a:gd name="connsiteY4" fmla="*/ 0 h 2381250"/>
                <a:gd name="connsiteX5" fmla="*/ 477393 w 11582400"/>
                <a:gd name="connsiteY5" fmla="*/ 0 h 2381250"/>
                <a:gd name="connsiteX6" fmla="*/ 0 w 11582400"/>
                <a:gd name="connsiteY6" fmla="*/ 396812 h 2381250"/>
                <a:gd name="connsiteX7" fmla="*/ 0 w 11582400"/>
                <a:gd name="connsiteY7" fmla="*/ 2381250 h 2381250"/>
                <a:gd name="connsiteX8" fmla="*/ 11582400 w 11582400"/>
                <a:gd name="connsiteY8" fmla="*/ 2381250 h 2381250"/>
                <a:gd name="connsiteX9" fmla="*/ 11582400 w 11582400"/>
                <a:gd name="connsiteY9" fmla="*/ 396812 h 2381250"/>
                <a:gd name="connsiteX10" fmla="*/ 11105007 w 11582400"/>
                <a:gd name="connsiteY10"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82400" h="2381250">
                  <a:moveTo>
                    <a:pt x="11105007" y="0"/>
                  </a:moveTo>
                  <a:lnTo>
                    <a:pt x="6941344" y="0"/>
                  </a:lnTo>
                  <a:cubicBezTo>
                    <a:pt x="6308770" y="0"/>
                    <a:pt x="5795963" y="512807"/>
                    <a:pt x="5795963" y="1145381"/>
                  </a:cubicBezTo>
                  <a:lnTo>
                    <a:pt x="5786438" y="1145381"/>
                  </a:lnTo>
                  <a:cubicBezTo>
                    <a:pt x="5786438" y="512807"/>
                    <a:pt x="5273631" y="0"/>
                    <a:pt x="4641056" y="0"/>
                  </a:cubicBezTo>
                  <a:lnTo>
                    <a:pt x="477393" y="0"/>
                  </a:lnTo>
                  <a:cubicBezTo>
                    <a:pt x="213741" y="0"/>
                    <a:pt x="0" y="177641"/>
                    <a:pt x="0" y="396812"/>
                  </a:cubicBezTo>
                  <a:lnTo>
                    <a:pt x="0" y="2381250"/>
                  </a:lnTo>
                  <a:lnTo>
                    <a:pt x="11582400" y="2381250"/>
                  </a:lnTo>
                  <a:lnTo>
                    <a:pt x="11582400" y="396812"/>
                  </a:lnTo>
                  <a:cubicBezTo>
                    <a:pt x="11582400" y="177641"/>
                    <a:pt x="11368660" y="0"/>
                    <a:pt x="11105007" y="0"/>
                  </a:cubicBezTo>
                  <a:close/>
                </a:path>
              </a:pathLst>
            </a:custGeom>
            <a:gradFill>
              <a:gsLst>
                <a:gs pos="15000">
                  <a:schemeClr val="accent1">
                    <a:lumMod val="60000"/>
                    <a:lumOff val="4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sp>
          <p:nvSpPr>
            <p:cNvPr id="35" name="任意多边形: 形状 34">
              <a:extLst>
                <a:ext uri="{FF2B5EF4-FFF2-40B4-BE49-F238E27FC236}">
                  <a16:creationId xmlns:a16="http://schemas.microsoft.com/office/drawing/2014/main" id="{3F0D2642-E175-7F5E-1ABC-04433E211F0D}"/>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20000">
                  <a:schemeClr val="accent1">
                    <a:lumMod val="40000"/>
                    <a:lumOff val="6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任意多边形: 形状 35">
              <a:extLst>
                <a:ext uri="{FF2B5EF4-FFF2-40B4-BE49-F238E27FC236}">
                  <a16:creationId xmlns:a16="http://schemas.microsoft.com/office/drawing/2014/main" id="{7AD83AC1-3264-077B-F9E0-B599499CF3DE}"/>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5000">
                  <a:schemeClr val="accent1">
                    <a:lumMod val="20000"/>
                    <a:lumOff val="8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8" name="矩形 17">
            <a:extLst>
              <a:ext uri="{FF2B5EF4-FFF2-40B4-BE49-F238E27FC236}">
                <a16:creationId xmlns:a16="http://schemas.microsoft.com/office/drawing/2014/main" id="{A390DD08-E739-E8A4-ED59-230FC2FBF805}"/>
              </a:ext>
            </a:extLst>
          </p:cNvPr>
          <p:cNvSpPr/>
          <p:nvPr/>
        </p:nvSpPr>
        <p:spPr>
          <a:xfrm>
            <a:off x="696000" y="1404511"/>
            <a:ext cx="10800000" cy="1245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zh-CN" altLang="en-US" sz="8000" dirty="0">
                <a:solidFill>
                  <a:schemeClr val="bg1"/>
                </a:solidFill>
                <a:latin typeface="+mj-lt"/>
                <a:ea typeface="+mj-ea"/>
                <a:cs typeface="OPPOSans L" panose="00020600040101010101" pitchFamily="18" charset="-122"/>
              </a:rPr>
              <a:t>机器学习实践选题报告</a:t>
            </a:r>
            <a:endParaRPr lang="en-US" altLang="zh-CN" sz="8000" dirty="0">
              <a:solidFill>
                <a:schemeClr val="bg1"/>
              </a:solidFill>
              <a:latin typeface="+mj-lt"/>
              <a:ea typeface="+mj-ea"/>
              <a:cs typeface="OPPOSans L" panose="00020600040101010101" pitchFamily="18" charset="-122"/>
            </a:endParaRPr>
          </a:p>
        </p:txBody>
      </p:sp>
      <p:sp>
        <p:nvSpPr>
          <p:cNvPr id="39" name="矩形: 圆角 38">
            <a:extLst>
              <a:ext uri="{FF2B5EF4-FFF2-40B4-BE49-F238E27FC236}">
                <a16:creationId xmlns:a16="http://schemas.microsoft.com/office/drawing/2014/main" id="{36325DE2-85F2-A9EE-A7B5-8E0CE598E293}"/>
              </a:ext>
            </a:extLst>
          </p:cNvPr>
          <p:cNvSpPr/>
          <p:nvPr/>
        </p:nvSpPr>
        <p:spPr>
          <a:xfrm>
            <a:off x="4648200" y="2897408"/>
            <a:ext cx="2895600" cy="360000"/>
          </a:xfrm>
          <a:prstGeom prst="roundRect">
            <a:avLst>
              <a:gd name="adj" fmla="val 50000"/>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383137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F9F53-B389-5DA9-00B5-E72E67168A4E}"/>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FC231CE8-17D0-1AE0-EE7F-6A8B186E94AF}"/>
              </a:ext>
            </a:extLst>
          </p:cNvPr>
          <p:cNvGrpSpPr/>
          <p:nvPr/>
        </p:nvGrpSpPr>
        <p:grpSpPr>
          <a:xfrm>
            <a:off x="200026" y="153662"/>
            <a:ext cx="1285874" cy="567833"/>
            <a:chOff x="-3972922" y="2209270"/>
            <a:chExt cx="9031695" cy="3988330"/>
          </a:xfrm>
        </p:grpSpPr>
        <p:sp>
          <p:nvSpPr>
            <p:cNvPr id="24" name="任意多边形: 形状 23">
              <a:extLst>
                <a:ext uri="{FF2B5EF4-FFF2-40B4-BE49-F238E27FC236}">
                  <a16:creationId xmlns:a16="http://schemas.microsoft.com/office/drawing/2014/main" id="{EB9FE8CF-A141-3A19-FF33-09665B9682DE}"/>
                </a:ext>
              </a:extLst>
            </p:cNvPr>
            <p:cNvSpPr/>
            <p:nvPr/>
          </p:nvSpPr>
          <p:spPr>
            <a:xfrm>
              <a:off x="-3972922" y="3173988"/>
              <a:ext cx="9031695" cy="3023611"/>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20000"/>
                    <a:lumOff val="80000"/>
                    <a:alpha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81EDEE01-EB2A-32D7-A4D4-FC816851C344}"/>
                </a:ext>
              </a:extLst>
            </p:cNvPr>
            <p:cNvSpPr/>
            <p:nvPr/>
          </p:nvSpPr>
          <p:spPr>
            <a:xfrm>
              <a:off x="-2588388" y="2209270"/>
              <a:ext cx="6262626" cy="3988330"/>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sp>
        <p:nvSpPr>
          <p:cNvPr id="10" name="文本框 9">
            <a:extLst>
              <a:ext uri="{FF2B5EF4-FFF2-40B4-BE49-F238E27FC236}">
                <a16:creationId xmlns:a16="http://schemas.microsoft.com/office/drawing/2014/main" id="{114A72B5-6798-0CFE-6278-F637B8AD3A3E}"/>
              </a:ext>
            </a:extLst>
          </p:cNvPr>
          <p:cNvSpPr txBox="1"/>
          <p:nvPr/>
        </p:nvSpPr>
        <p:spPr>
          <a:xfrm>
            <a:off x="660400" y="472422"/>
            <a:ext cx="3060000" cy="46800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3">
                    <a:lumMod val="40000"/>
                    <a:lumOff val="60000"/>
                  </a:schemeClr>
                </a:solidFill>
                <a:effectLst/>
                <a:uLnTx/>
                <a:uFillTx/>
                <a:cs typeface="OPPOSans B" panose="00020600040101010101" pitchFamily="18" charset="-122"/>
              </a:rPr>
              <a:t>问题与解决</a:t>
            </a:r>
          </a:p>
        </p:txBody>
      </p:sp>
      <p:sp>
        <p:nvSpPr>
          <p:cNvPr id="2" name="矩形: 圆角 1">
            <a:extLst>
              <a:ext uri="{FF2B5EF4-FFF2-40B4-BE49-F238E27FC236}">
                <a16:creationId xmlns:a16="http://schemas.microsoft.com/office/drawing/2014/main" id="{D02A925B-D6D3-6698-1F36-E1DD33429D82}"/>
              </a:ext>
            </a:extLst>
          </p:cNvPr>
          <p:cNvSpPr/>
          <p:nvPr/>
        </p:nvSpPr>
        <p:spPr>
          <a:xfrm>
            <a:off x="329807" y="1121832"/>
            <a:ext cx="11532386" cy="5210810"/>
          </a:xfrm>
          <a:prstGeom prst="roundRect">
            <a:avLst>
              <a:gd name="adj" fmla="val 4822"/>
            </a:avLst>
          </a:prstGeom>
          <a:solidFill>
            <a:schemeClr val="bg1"/>
          </a:solidFill>
          <a:ln>
            <a:noFill/>
          </a:ln>
          <a:effectLst>
            <a:outerShdw blurRad="317500" dist="635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在模型选择时，我们遇到了如下的问题：</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模型选择标准：确定了任务类型（分类）之后，我们又对模型的应用过程有了进一步的探索，平衡模型的复杂度和我们小组综合意愿的情况下，我们选择了卷积神经网络，随机森林和</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SVM</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模型解释性：由于随机森林属于易于解释的模型，再继续通过资料查找了解到可以通过模型解释工具（如</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SHAP</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LIME</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）来解释黑盒模型，这样模型的可解释性也得到了一定程度上的解决。</a:t>
            </a:r>
          </a:p>
        </p:txBody>
      </p:sp>
    </p:spTree>
    <p:extLst>
      <p:ext uri="{BB962C8B-B14F-4D97-AF65-F5344CB8AC3E}">
        <p14:creationId xmlns:p14="http://schemas.microsoft.com/office/powerpoint/2010/main" val="16744553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6D89B-9B45-3BD6-EA91-A04BE13B0308}"/>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4D3CC23F-F49B-24E6-61DB-F77A4DD56D6C}"/>
              </a:ext>
            </a:extLst>
          </p:cNvPr>
          <p:cNvGrpSpPr/>
          <p:nvPr/>
        </p:nvGrpSpPr>
        <p:grpSpPr>
          <a:xfrm>
            <a:off x="200026" y="153662"/>
            <a:ext cx="1285874" cy="567833"/>
            <a:chOff x="-3972922" y="2209270"/>
            <a:chExt cx="9031695" cy="3988330"/>
          </a:xfrm>
        </p:grpSpPr>
        <p:sp>
          <p:nvSpPr>
            <p:cNvPr id="24" name="任意多边形: 形状 23">
              <a:extLst>
                <a:ext uri="{FF2B5EF4-FFF2-40B4-BE49-F238E27FC236}">
                  <a16:creationId xmlns:a16="http://schemas.microsoft.com/office/drawing/2014/main" id="{0DF47970-A019-839E-7EF2-92A9F795AF84}"/>
                </a:ext>
              </a:extLst>
            </p:cNvPr>
            <p:cNvSpPr/>
            <p:nvPr/>
          </p:nvSpPr>
          <p:spPr>
            <a:xfrm>
              <a:off x="-3972922" y="3173988"/>
              <a:ext cx="9031695" cy="3023611"/>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20000"/>
                    <a:lumOff val="80000"/>
                    <a:alpha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3CE59BFF-7F4A-7F19-91A2-C0D225B52037}"/>
                </a:ext>
              </a:extLst>
            </p:cNvPr>
            <p:cNvSpPr/>
            <p:nvPr/>
          </p:nvSpPr>
          <p:spPr>
            <a:xfrm>
              <a:off x="-2588388" y="2209270"/>
              <a:ext cx="6262626" cy="3988330"/>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sp>
        <p:nvSpPr>
          <p:cNvPr id="10" name="文本框 9">
            <a:extLst>
              <a:ext uri="{FF2B5EF4-FFF2-40B4-BE49-F238E27FC236}">
                <a16:creationId xmlns:a16="http://schemas.microsoft.com/office/drawing/2014/main" id="{65481969-7B23-5FF5-9398-21E36A1C541C}"/>
              </a:ext>
            </a:extLst>
          </p:cNvPr>
          <p:cNvSpPr txBox="1"/>
          <p:nvPr/>
        </p:nvSpPr>
        <p:spPr>
          <a:xfrm>
            <a:off x="660400" y="472422"/>
            <a:ext cx="3060000" cy="46800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3">
                    <a:lumMod val="40000"/>
                    <a:lumOff val="60000"/>
                  </a:schemeClr>
                </a:solidFill>
                <a:effectLst/>
                <a:uLnTx/>
                <a:uFillTx/>
                <a:cs typeface="OPPOSans B" panose="00020600040101010101" pitchFamily="18" charset="-122"/>
              </a:rPr>
              <a:t>问题与解决</a:t>
            </a:r>
          </a:p>
        </p:txBody>
      </p:sp>
      <p:sp>
        <p:nvSpPr>
          <p:cNvPr id="2" name="矩形: 圆角 1">
            <a:extLst>
              <a:ext uri="{FF2B5EF4-FFF2-40B4-BE49-F238E27FC236}">
                <a16:creationId xmlns:a16="http://schemas.microsoft.com/office/drawing/2014/main" id="{D79C95DE-1231-D0FC-724D-0886DDBAF730}"/>
              </a:ext>
            </a:extLst>
          </p:cNvPr>
          <p:cNvSpPr/>
          <p:nvPr/>
        </p:nvSpPr>
        <p:spPr>
          <a:xfrm>
            <a:off x="329807" y="1121832"/>
            <a:ext cx="11532386" cy="5210810"/>
          </a:xfrm>
          <a:prstGeom prst="roundRect">
            <a:avLst>
              <a:gd name="adj" fmla="val 4822"/>
            </a:avLst>
          </a:prstGeom>
          <a:solidFill>
            <a:schemeClr val="bg1"/>
          </a:solidFill>
          <a:ln>
            <a:noFill/>
          </a:ln>
          <a:effectLst>
            <a:outerShdw blurRad="317500" dist="635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其他改进内容：</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神经网络</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选择或设计合适任务的损失函数，例如在语义分割中使用</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Dice Loss</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随机森林：特征降维、并行处理、调优超参数。</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SVM</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：基于智能优化算法的参数优化、优化核函数的选择，应用交叉验证来选择最佳的核函数及其参数、</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SMOTE</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等采样技术对数据预处理。</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endParaRPr lang="zh-CN" altLang="en-US" sz="2400" dirty="0">
              <a:solidFill>
                <a:schemeClr val="accent3">
                  <a:lumMod val="40000"/>
                  <a:lumOff val="60000"/>
                </a:schemeClr>
              </a:solidFill>
              <a:latin typeface="Aa楷宋" panose="00020600040101010101" pitchFamily="18" charset="-122"/>
              <a:ea typeface="Aa楷宋" panose="00020600040101010101" pitchFamily="18" charset="-122"/>
            </a:endParaRPr>
          </a:p>
        </p:txBody>
      </p:sp>
    </p:spTree>
    <p:extLst>
      <p:ext uri="{BB962C8B-B14F-4D97-AF65-F5344CB8AC3E}">
        <p14:creationId xmlns:p14="http://schemas.microsoft.com/office/powerpoint/2010/main" val="24985168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grpSp>
        <p:nvGrpSpPr>
          <p:cNvPr id="41" name="组合 40">
            <a:extLst>
              <a:ext uri="{FF2B5EF4-FFF2-40B4-BE49-F238E27FC236}">
                <a16:creationId xmlns:a16="http://schemas.microsoft.com/office/drawing/2014/main" id="{B9F980AD-E9B1-C017-3F9E-70F623D2FE3C}"/>
              </a:ext>
            </a:extLst>
          </p:cNvPr>
          <p:cNvGrpSpPr>
            <a:grpSpLocks noChangeAspect="1"/>
          </p:cNvGrpSpPr>
          <p:nvPr/>
        </p:nvGrpSpPr>
        <p:grpSpPr>
          <a:xfrm>
            <a:off x="1681717" y="3600592"/>
            <a:ext cx="8828567" cy="3257408"/>
            <a:chOff x="1681717" y="3600592"/>
            <a:chExt cx="8828567" cy="3257408"/>
          </a:xfrm>
        </p:grpSpPr>
        <p:sp>
          <p:nvSpPr>
            <p:cNvPr id="34" name="任意多边形: 形状 33">
              <a:extLst>
                <a:ext uri="{FF2B5EF4-FFF2-40B4-BE49-F238E27FC236}">
                  <a16:creationId xmlns:a16="http://schemas.microsoft.com/office/drawing/2014/main" id="{F09B765C-4717-872A-1736-34ED370CEABE}"/>
                </a:ext>
              </a:extLst>
            </p:cNvPr>
            <p:cNvSpPr/>
            <p:nvPr/>
          </p:nvSpPr>
          <p:spPr>
            <a:xfrm>
              <a:off x="1681717" y="5042916"/>
              <a:ext cx="8828567" cy="1815084"/>
            </a:xfrm>
            <a:custGeom>
              <a:avLst/>
              <a:gdLst>
                <a:gd name="connsiteX0" fmla="*/ 11105007 w 11582400"/>
                <a:gd name="connsiteY0" fmla="*/ 0 h 2381250"/>
                <a:gd name="connsiteX1" fmla="*/ 6941344 w 11582400"/>
                <a:gd name="connsiteY1" fmla="*/ 0 h 2381250"/>
                <a:gd name="connsiteX2" fmla="*/ 5795963 w 11582400"/>
                <a:gd name="connsiteY2" fmla="*/ 1145381 h 2381250"/>
                <a:gd name="connsiteX3" fmla="*/ 5786438 w 11582400"/>
                <a:gd name="connsiteY3" fmla="*/ 1145381 h 2381250"/>
                <a:gd name="connsiteX4" fmla="*/ 4641056 w 11582400"/>
                <a:gd name="connsiteY4" fmla="*/ 0 h 2381250"/>
                <a:gd name="connsiteX5" fmla="*/ 477393 w 11582400"/>
                <a:gd name="connsiteY5" fmla="*/ 0 h 2381250"/>
                <a:gd name="connsiteX6" fmla="*/ 0 w 11582400"/>
                <a:gd name="connsiteY6" fmla="*/ 396812 h 2381250"/>
                <a:gd name="connsiteX7" fmla="*/ 0 w 11582400"/>
                <a:gd name="connsiteY7" fmla="*/ 2381250 h 2381250"/>
                <a:gd name="connsiteX8" fmla="*/ 11582400 w 11582400"/>
                <a:gd name="connsiteY8" fmla="*/ 2381250 h 2381250"/>
                <a:gd name="connsiteX9" fmla="*/ 11582400 w 11582400"/>
                <a:gd name="connsiteY9" fmla="*/ 396812 h 2381250"/>
                <a:gd name="connsiteX10" fmla="*/ 11105007 w 11582400"/>
                <a:gd name="connsiteY10" fmla="*/ 0 h 2381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582400" h="2381250">
                  <a:moveTo>
                    <a:pt x="11105007" y="0"/>
                  </a:moveTo>
                  <a:lnTo>
                    <a:pt x="6941344" y="0"/>
                  </a:lnTo>
                  <a:cubicBezTo>
                    <a:pt x="6308770" y="0"/>
                    <a:pt x="5795963" y="512807"/>
                    <a:pt x="5795963" y="1145381"/>
                  </a:cubicBezTo>
                  <a:lnTo>
                    <a:pt x="5786438" y="1145381"/>
                  </a:lnTo>
                  <a:cubicBezTo>
                    <a:pt x="5786438" y="512807"/>
                    <a:pt x="5273631" y="0"/>
                    <a:pt x="4641056" y="0"/>
                  </a:cubicBezTo>
                  <a:lnTo>
                    <a:pt x="477393" y="0"/>
                  </a:lnTo>
                  <a:cubicBezTo>
                    <a:pt x="213741" y="0"/>
                    <a:pt x="0" y="177641"/>
                    <a:pt x="0" y="396812"/>
                  </a:cubicBezTo>
                  <a:lnTo>
                    <a:pt x="0" y="2381250"/>
                  </a:lnTo>
                  <a:lnTo>
                    <a:pt x="11582400" y="2381250"/>
                  </a:lnTo>
                  <a:lnTo>
                    <a:pt x="11582400" y="396812"/>
                  </a:lnTo>
                  <a:cubicBezTo>
                    <a:pt x="11582400" y="177641"/>
                    <a:pt x="11368660" y="0"/>
                    <a:pt x="11105007" y="0"/>
                  </a:cubicBezTo>
                  <a:close/>
                </a:path>
              </a:pathLst>
            </a:custGeom>
            <a:gradFill>
              <a:gsLst>
                <a:gs pos="15000">
                  <a:schemeClr val="accent1">
                    <a:lumMod val="60000"/>
                    <a:lumOff val="4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5" name="任意多边形: 形状 34">
              <a:extLst>
                <a:ext uri="{FF2B5EF4-FFF2-40B4-BE49-F238E27FC236}">
                  <a16:creationId xmlns:a16="http://schemas.microsoft.com/office/drawing/2014/main" id="{3F0D2642-E175-7F5E-1ABC-04433E211F0D}"/>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20000">
                  <a:schemeClr val="accent1">
                    <a:lumMod val="40000"/>
                    <a:lumOff val="6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36" name="任意多边形: 形状 35">
              <a:extLst>
                <a:ext uri="{FF2B5EF4-FFF2-40B4-BE49-F238E27FC236}">
                  <a16:creationId xmlns:a16="http://schemas.microsoft.com/office/drawing/2014/main" id="{7AD83AC1-3264-077B-F9E0-B599499CF3DE}"/>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5000">
                  <a:schemeClr val="accent1">
                    <a:lumMod val="20000"/>
                    <a:lumOff val="8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8" name="矩形 17">
            <a:extLst>
              <a:ext uri="{FF2B5EF4-FFF2-40B4-BE49-F238E27FC236}">
                <a16:creationId xmlns:a16="http://schemas.microsoft.com/office/drawing/2014/main" id="{A390DD08-E739-E8A4-ED59-230FC2FBF805}"/>
              </a:ext>
            </a:extLst>
          </p:cNvPr>
          <p:cNvSpPr/>
          <p:nvPr/>
        </p:nvSpPr>
        <p:spPr>
          <a:xfrm>
            <a:off x="695999" y="1846529"/>
            <a:ext cx="10800000" cy="12459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p>
            <a:pPr algn="ctr"/>
            <a:r>
              <a:rPr lang="en-US" altLang="zh-CN" sz="9600" dirty="0">
                <a:solidFill>
                  <a:schemeClr val="bg1"/>
                </a:solidFill>
                <a:latin typeface="+mj-lt"/>
                <a:ea typeface="+mj-ea"/>
                <a:cs typeface="OPPOSans L" panose="00020600040101010101" pitchFamily="18" charset="-122"/>
              </a:rPr>
              <a:t>THANKS</a:t>
            </a:r>
            <a:endParaRPr lang="zh-CN" altLang="en-US" sz="9600" dirty="0">
              <a:solidFill>
                <a:schemeClr val="bg1"/>
              </a:solidFill>
              <a:latin typeface="+mj-lt"/>
              <a:ea typeface="+mj-ea"/>
              <a:cs typeface="OPPOSans L" panose="00020600040101010101" pitchFamily="18" charset="-122"/>
            </a:endParaRPr>
          </a:p>
        </p:txBody>
      </p:sp>
    </p:spTree>
    <p:extLst>
      <p:ext uri="{BB962C8B-B14F-4D97-AF65-F5344CB8AC3E}">
        <p14:creationId xmlns:p14="http://schemas.microsoft.com/office/powerpoint/2010/main" val="5349081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grpSp>
        <p:nvGrpSpPr>
          <p:cNvPr id="45" name="组合 44">
            <a:extLst>
              <a:ext uri="{FF2B5EF4-FFF2-40B4-BE49-F238E27FC236}">
                <a16:creationId xmlns:a16="http://schemas.microsoft.com/office/drawing/2014/main" id="{193E416A-DCB5-7495-0F5A-D8A4105D11B1}"/>
              </a:ext>
            </a:extLst>
          </p:cNvPr>
          <p:cNvGrpSpPr>
            <a:grpSpLocks/>
          </p:cNvGrpSpPr>
          <p:nvPr/>
        </p:nvGrpSpPr>
        <p:grpSpPr>
          <a:xfrm>
            <a:off x="0" y="394372"/>
            <a:ext cx="4176000" cy="5995516"/>
            <a:chOff x="3789428" y="154"/>
            <a:chExt cx="4610211" cy="6855300"/>
          </a:xfrm>
        </p:grpSpPr>
        <p:sp>
          <p:nvSpPr>
            <p:cNvPr id="42" name="任意多边形: 形状 41">
              <a:extLst>
                <a:ext uri="{FF2B5EF4-FFF2-40B4-BE49-F238E27FC236}">
                  <a16:creationId xmlns:a16="http://schemas.microsoft.com/office/drawing/2014/main" id="{82E8A8A6-48F0-B659-BA7C-15EA4E778219}"/>
                </a:ext>
              </a:extLst>
            </p:cNvPr>
            <p:cNvSpPr/>
            <p:nvPr/>
          </p:nvSpPr>
          <p:spPr>
            <a:xfrm>
              <a:off x="3789428" y="1532597"/>
              <a:ext cx="4610211" cy="5322857"/>
            </a:xfrm>
            <a:custGeom>
              <a:avLst/>
              <a:gdLst>
                <a:gd name="connsiteX0" fmla="*/ 4223649 w 4610211"/>
                <a:gd name="connsiteY0" fmla="*/ 0 h 5322857"/>
                <a:gd name="connsiteX1" fmla="*/ 928646 w 4610211"/>
                <a:gd name="connsiteY1" fmla="*/ 0 h 5322857"/>
                <a:gd name="connsiteX2" fmla="*/ 926 w 4610211"/>
                <a:gd name="connsiteY2" fmla="*/ 927643 h 5322857"/>
                <a:gd name="connsiteX3" fmla="*/ 0 w 4610211"/>
                <a:gd name="connsiteY3" fmla="*/ 5322857 h 5322857"/>
                <a:gd name="connsiteX4" fmla="*/ 4610212 w 4610211"/>
                <a:gd name="connsiteY4" fmla="*/ 5322857 h 5322857"/>
                <a:gd name="connsiteX5" fmla="*/ 4610212 w 4610211"/>
                <a:gd name="connsiteY5" fmla="*/ 321377 h 5322857"/>
                <a:gd name="connsiteX6" fmla="*/ 4223649 w 4610211"/>
                <a:gd name="connsiteY6" fmla="*/ 0 h 532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610211" h="5322857">
                  <a:moveTo>
                    <a:pt x="4223649" y="0"/>
                  </a:moveTo>
                  <a:lnTo>
                    <a:pt x="928646" y="0"/>
                  </a:lnTo>
                  <a:cubicBezTo>
                    <a:pt x="416310" y="0"/>
                    <a:pt x="968" y="415306"/>
                    <a:pt x="926" y="927643"/>
                  </a:cubicBezTo>
                  <a:lnTo>
                    <a:pt x="0" y="5322857"/>
                  </a:lnTo>
                  <a:lnTo>
                    <a:pt x="4610212" y="5322857"/>
                  </a:lnTo>
                  <a:lnTo>
                    <a:pt x="4610212" y="321377"/>
                  </a:lnTo>
                  <a:cubicBezTo>
                    <a:pt x="4610212" y="143872"/>
                    <a:pt x="4437180" y="0"/>
                    <a:pt x="4223649" y="0"/>
                  </a:cubicBezTo>
                  <a:close/>
                </a:path>
              </a:pathLst>
            </a:custGeom>
            <a:gradFill>
              <a:gsLst>
                <a:gs pos="15000">
                  <a:schemeClr val="accent1">
                    <a:lumMod val="60000"/>
                    <a:lumOff val="4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3" name="任意多边形: 形状 42">
              <a:extLst>
                <a:ext uri="{FF2B5EF4-FFF2-40B4-BE49-F238E27FC236}">
                  <a16:creationId xmlns:a16="http://schemas.microsoft.com/office/drawing/2014/main" id="{F7FA123C-54BC-12C5-BA6B-CF3CD55067F8}"/>
                </a:ext>
              </a:extLst>
            </p:cNvPr>
            <p:cNvSpPr/>
            <p:nvPr/>
          </p:nvSpPr>
          <p:spPr>
            <a:xfrm>
              <a:off x="3789428" y="837275"/>
              <a:ext cx="4224497" cy="6018178"/>
            </a:xfrm>
            <a:custGeom>
              <a:avLst/>
              <a:gdLst>
                <a:gd name="connsiteX0" fmla="*/ 3837935 w 4224497"/>
                <a:gd name="connsiteY0" fmla="*/ 1036 h 6018178"/>
                <a:gd name="connsiteX1" fmla="*/ 928646 w 4224497"/>
                <a:gd name="connsiteY1" fmla="*/ 232464 h 6018178"/>
                <a:gd name="connsiteX2" fmla="*/ 926 w 4224497"/>
                <a:gd name="connsiteY2" fmla="*/ 1160107 h 6018178"/>
                <a:gd name="connsiteX3" fmla="*/ 0 w 4224497"/>
                <a:gd name="connsiteY3" fmla="*/ 6018179 h 6018178"/>
                <a:gd name="connsiteX4" fmla="*/ 4224497 w 4224497"/>
                <a:gd name="connsiteY4" fmla="*/ 6018179 h 6018178"/>
                <a:gd name="connsiteX5" fmla="*/ 4224497 w 4224497"/>
                <a:gd name="connsiteY5" fmla="*/ 322413 h 6018178"/>
                <a:gd name="connsiteX6" fmla="*/ 3837935 w 4224497"/>
                <a:gd name="connsiteY6" fmla="*/ 1036 h 6018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24497" h="6018178">
                  <a:moveTo>
                    <a:pt x="3837935" y="1036"/>
                  </a:moveTo>
                  <a:lnTo>
                    <a:pt x="928646" y="232464"/>
                  </a:lnTo>
                  <a:cubicBezTo>
                    <a:pt x="416310" y="232464"/>
                    <a:pt x="968" y="647771"/>
                    <a:pt x="926" y="1160107"/>
                  </a:cubicBezTo>
                  <a:lnTo>
                    <a:pt x="0" y="6018179"/>
                  </a:lnTo>
                  <a:lnTo>
                    <a:pt x="4224497" y="6018179"/>
                  </a:lnTo>
                  <a:lnTo>
                    <a:pt x="4224497" y="322413"/>
                  </a:lnTo>
                  <a:cubicBezTo>
                    <a:pt x="4224497" y="144907"/>
                    <a:pt x="4057715" y="-14393"/>
                    <a:pt x="3837935" y="1036"/>
                  </a:cubicBezTo>
                  <a:close/>
                </a:path>
              </a:pathLst>
            </a:custGeom>
            <a:gradFill>
              <a:gsLst>
                <a:gs pos="20000">
                  <a:schemeClr val="accent1">
                    <a:lumMod val="40000"/>
                    <a:lumOff val="6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4" name="任意多边形: 形状 43">
              <a:extLst>
                <a:ext uri="{FF2B5EF4-FFF2-40B4-BE49-F238E27FC236}">
                  <a16:creationId xmlns:a16="http://schemas.microsoft.com/office/drawing/2014/main" id="{B52A5E79-890F-FD9F-BD55-36F932A30467}"/>
                </a:ext>
              </a:extLst>
            </p:cNvPr>
            <p:cNvSpPr/>
            <p:nvPr/>
          </p:nvSpPr>
          <p:spPr>
            <a:xfrm>
              <a:off x="3789428" y="154"/>
              <a:ext cx="3720214" cy="6855299"/>
            </a:xfrm>
            <a:custGeom>
              <a:avLst/>
              <a:gdLst>
                <a:gd name="connsiteX0" fmla="*/ 3414112 w 3720214"/>
                <a:gd name="connsiteY0" fmla="*/ 9566 h 6855299"/>
                <a:gd name="connsiteX1" fmla="*/ 638280 w 3720214"/>
                <a:gd name="connsiteY1" fmla="*/ 527657 h 6855299"/>
                <a:gd name="connsiteX2" fmla="*/ 0 w 3720214"/>
                <a:gd name="connsiteY2" fmla="*/ 1325854 h 6855299"/>
                <a:gd name="connsiteX3" fmla="*/ 0 w 3720214"/>
                <a:gd name="connsiteY3" fmla="*/ 6855300 h 6855299"/>
                <a:gd name="connsiteX4" fmla="*/ 3720215 w 3720214"/>
                <a:gd name="connsiteY4" fmla="*/ 6855300 h 6855299"/>
                <a:gd name="connsiteX5" fmla="*/ 3720215 w 3720214"/>
                <a:gd name="connsiteY5" fmla="*/ 238989 h 6855299"/>
                <a:gd name="connsiteX6" fmla="*/ 3480917 w 3720214"/>
                <a:gd name="connsiteY6" fmla="*/ 0 h 6855299"/>
                <a:gd name="connsiteX7" fmla="*/ 3414112 w 3720214"/>
                <a:gd name="connsiteY7" fmla="*/ 9566 h 685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0214" h="6855299">
                  <a:moveTo>
                    <a:pt x="3414112" y="9566"/>
                  </a:moveTo>
                  <a:lnTo>
                    <a:pt x="638280" y="527657"/>
                  </a:lnTo>
                  <a:cubicBezTo>
                    <a:pt x="276866" y="633266"/>
                    <a:pt x="0" y="969300"/>
                    <a:pt x="0" y="1325854"/>
                  </a:cubicBezTo>
                  <a:lnTo>
                    <a:pt x="0" y="6855300"/>
                  </a:lnTo>
                  <a:lnTo>
                    <a:pt x="3720215" y="6855300"/>
                  </a:lnTo>
                  <a:lnTo>
                    <a:pt x="3720215" y="238989"/>
                  </a:lnTo>
                  <a:cubicBezTo>
                    <a:pt x="3720130" y="106914"/>
                    <a:pt x="3612994" y="-85"/>
                    <a:pt x="3480917" y="0"/>
                  </a:cubicBezTo>
                  <a:cubicBezTo>
                    <a:pt x="3458307" y="15"/>
                    <a:pt x="3435820" y="3235"/>
                    <a:pt x="3414112" y="9566"/>
                  </a:cubicBezTo>
                  <a:close/>
                </a:path>
              </a:pathLst>
            </a:custGeom>
            <a:gradFill>
              <a:gsLst>
                <a:gs pos="25000">
                  <a:schemeClr val="accent1">
                    <a:lumMod val="20000"/>
                    <a:lumOff val="80000"/>
                  </a:schemeClr>
                </a:gs>
                <a:gs pos="100000">
                  <a:schemeClr val="accent1"/>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21" name="矩形 20">
            <a:extLst>
              <a:ext uri="{FF2B5EF4-FFF2-40B4-BE49-F238E27FC236}">
                <a16:creationId xmlns:a16="http://schemas.microsoft.com/office/drawing/2014/main" id="{BD69B0D9-7B4E-30EF-A0F6-17D37A3AB728}"/>
              </a:ext>
            </a:extLst>
          </p:cNvPr>
          <p:cNvSpPr/>
          <p:nvPr/>
        </p:nvSpPr>
        <p:spPr>
          <a:xfrm>
            <a:off x="1274106" y="1906233"/>
            <a:ext cx="1231106" cy="279481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eaVert" wrap="square" lIns="0" tIns="0" rIns="0" bIns="0" rtlCol="0" anchor="ctr">
            <a:spAutoFit/>
          </a:bodyPr>
          <a:lstStyle/>
          <a:p>
            <a:pPr algn="ctr"/>
            <a:r>
              <a:rPr lang="zh-CN" altLang="en-US" sz="8000" dirty="0">
                <a:solidFill>
                  <a:schemeClr val="bg1"/>
                </a:solidFill>
                <a:latin typeface="+mj-lt"/>
                <a:ea typeface="+mj-ea"/>
                <a:cs typeface="OPPOSans R" panose="00020600040101010101" pitchFamily="18" charset="-122"/>
              </a:rPr>
              <a:t>目 录</a:t>
            </a:r>
          </a:p>
        </p:txBody>
      </p:sp>
      <p:sp>
        <p:nvSpPr>
          <p:cNvPr id="62" name="文本框 61">
            <a:extLst>
              <a:ext uri="{FF2B5EF4-FFF2-40B4-BE49-F238E27FC236}">
                <a16:creationId xmlns:a16="http://schemas.microsoft.com/office/drawing/2014/main" id="{7579564B-A80A-A037-ACF6-2356E3B71AD1}"/>
              </a:ext>
            </a:extLst>
          </p:cNvPr>
          <p:cNvSpPr txBox="1"/>
          <p:nvPr/>
        </p:nvSpPr>
        <p:spPr>
          <a:xfrm>
            <a:off x="6891528" y="1039860"/>
            <a:ext cx="4627371" cy="55399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600" i="0" u="none" strike="noStrike" kern="1200" cap="none" spc="0" normalizeH="0" baseline="0" noProof="0" dirty="0">
                <a:ln>
                  <a:noFill/>
                </a:ln>
                <a:solidFill>
                  <a:schemeClr val="bg1"/>
                </a:solidFill>
                <a:effectLst/>
                <a:uLnTx/>
                <a:uFillTx/>
                <a:latin typeface="+mj-lt"/>
                <a:cs typeface="阿里巴巴普惠体 2.0 95 ExtraBold" panose="00020600040101010101" pitchFamily="18" charset="-122"/>
              </a:rPr>
              <a:t>选题背景介绍</a:t>
            </a:r>
          </a:p>
        </p:txBody>
      </p:sp>
      <p:sp>
        <p:nvSpPr>
          <p:cNvPr id="64" name="文本框 63">
            <a:extLst>
              <a:ext uri="{FF2B5EF4-FFF2-40B4-BE49-F238E27FC236}">
                <a16:creationId xmlns:a16="http://schemas.microsoft.com/office/drawing/2014/main" id="{8C4590EE-F3B1-C67D-302D-6C9A2C1E9569}"/>
              </a:ext>
            </a:extLst>
          </p:cNvPr>
          <p:cNvSpPr txBox="1"/>
          <p:nvPr/>
        </p:nvSpPr>
        <p:spPr>
          <a:xfrm>
            <a:off x="6879534" y="2365880"/>
            <a:ext cx="4627371" cy="55399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3600" i="0" u="none" strike="noStrike" kern="1200" cap="none" spc="0" normalizeH="0" baseline="0" noProof="0" dirty="0">
                <a:ln>
                  <a:noFill/>
                </a:ln>
                <a:solidFill>
                  <a:schemeClr val="bg1"/>
                </a:solidFill>
                <a:effectLst/>
                <a:uLnTx/>
                <a:uFillTx/>
                <a:latin typeface="+mj-lt"/>
                <a:cs typeface="阿里巴巴普惠体 2.0 95 ExtraBold" panose="00020600040101010101" pitchFamily="18" charset="-122"/>
              </a:rPr>
              <a:t>数据集介绍</a:t>
            </a:r>
          </a:p>
        </p:txBody>
      </p:sp>
      <p:sp>
        <p:nvSpPr>
          <p:cNvPr id="66" name="文本框 65">
            <a:extLst>
              <a:ext uri="{FF2B5EF4-FFF2-40B4-BE49-F238E27FC236}">
                <a16:creationId xmlns:a16="http://schemas.microsoft.com/office/drawing/2014/main" id="{1EDADF42-CA6D-47AC-7EC6-9B14A355411D}"/>
              </a:ext>
            </a:extLst>
          </p:cNvPr>
          <p:cNvSpPr txBox="1"/>
          <p:nvPr/>
        </p:nvSpPr>
        <p:spPr>
          <a:xfrm>
            <a:off x="6879532" y="3691900"/>
            <a:ext cx="4627371" cy="55399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600" spc="0" dirty="0">
                <a:solidFill>
                  <a:schemeClr val="bg1"/>
                </a:solidFill>
                <a:latin typeface="+mj-lt"/>
                <a:cs typeface="阿里巴巴普惠体 2.0 95 ExtraBold" panose="00020600040101010101" pitchFamily="18" charset="-122"/>
              </a:rPr>
              <a:t>模型选择与结果</a:t>
            </a:r>
          </a:p>
        </p:txBody>
      </p:sp>
      <p:sp>
        <p:nvSpPr>
          <p:cNvPr id="68" name="文本框 67">
            <a:extLst>
              <a:ext uri="{FF2B5EF4-FFF2-40B4-BE49-F238E27FC236}">
                <a16:creationId xmlns:a16="http://schemas.microsoft.com/office/drawing/2014/main" id="{28E092F3-7D23-6B0F-AB31-A554EC71505C}"/>
              </a:ext>
            </a:extLst>
          </p:cNvPr>
          <p:cNvSpPr txBox="1"/>
          <p:nvPr/>
        </p:nvSpPr>
        <p:spPr>
          <a:xfrm>
            <a:off x="6879534" y="5017921"/>
            <a:ext cx="4627371" cy="553998"/>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3600" spc="0" dirty="0">
                <a:solidFill>
                  <a:schemeClr val="bg1"/>
                </a:solidFill>
                <a:latin typeface="+mj-lt"/>
                <a:cs typeface="阿里巴巴普惠体 2.0 95 ExtraBold" panose="00020600040101010101" pitchFamily="18" charset="-122"/>
              </a:rPr>
              <a:t>问题与注意要点</a:t>
            </a:r>
          </a:p>
        </p:txBody>
      </p:sp>
      <p:sp>
        <p:nvSpPr>
          <p:cNvPr id="75" name="文本框 74">
            <a:extLst>
              <a:ext uri="{FF2B5EF4-FFF2-40B4-BE49-F238E27FC236}">
                <a16:creationId xmlns:a16="http://schemas.microsoft.com/office/drawing/2014/main" id="{DB0568CA-4483-8572-FD70-4E174400380B}"/>
              </a:ext>
            </a:extLst>
          </p:cNvPr>
          <p:cNvSpPr txBox="1"/>
          <p:nvPr/>
        </p:nvSpPr>
        <p:spPr>
          <a:xfrm>
            <a:off x="5469079" y="964824"/>
            <a:ext cx="1260000" cy="900000"/>
          </a:xfrm>
          <a:prstGeom prst="rect">
            <a:avLst/>
          </a:prstGeom>
          <a:noFill/>
        </p:spPr>
        <p:txBody>
          <a:bodyPr wrap="square" lIns="0" tIns="0" rIns="0" bIns="0" rtlCol="0" anchor="ctr">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rPr>
              <a:t>01</a:t>
            </a:r>
            <a:endParaRPr kumimoji="0" lang="zh-CN" altLang="en-US"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endParaRPr>
          </a:p>
        </p:txBody>
      </p:sp>
      <p:sp>
        <p:nvSpPr>
          <p:cNvPr id="77" name="文本框 76">
            <a:extLst>
              <a:ext uri="{FF2B5EF4-FFF2-40B4-BE49-F238E27FC236}">
                <a16:creationId xmlns:a16="http://schemas.microsoft.com/office/drawing/2014/main" id="{386A2B49-F5DD-C85C-7330-95789901C809}"/>
              </a:ext>
            </a:extLst>
          </p:cNvPr>
          <p:cNvSpPr txBox="1"/>
          <p:nvPr/>
        </p:nvSpPr>
        <p:spPr>
          <a:xfrm>
            <a:off x="5469079" y="2290844"/>
            <a:ext cx="1260000" cy="900000"/>
          </a:xfrm>
          <a:prstGeom prst="rect">
            <a:avLst/>
          </a:prstGeom>
          <a:noFill/>
        </p:spPr>
        <p:txBody>
          <a:bodyPr wrap="square" lIns="0" tIns="0" rIns="0" bIns="0" rtlCol="0" anchor="ctr">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rPr>
              <a:t>02</a:t>
            </a:r>
            <a:endParaRPr kumimoji="0" lang="zh-CN" altLang="en-US"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endParaRPr>
          </a:p>
        </p:txBody>
      </p:sp>
      <p:sp>
        <p:nvSpPr>
          <p:cNvPr id="79" name="文本框 78">
            <a:extLst>
              <a:ext uri="{FF2B5EF4-FFF2-40B4-BE49-F238E27FC236}">
                <a16:creationId xmlns:a16="http://schemas.microsoft.com/office/drawing/2014/main" id="{113D54B7-FF2F-ED16-B629-DA01D84BC2ED}"/>
              </a:ext>
            </a:extLst>
          </p:cNvPr>
          <p:cNvSpPr txBox="1"/>
          <p:nvPr/>
        </p:nvSpPr>
        <p:spPr>
          <a:xfrm>
            <a:off x="5469079" y="3626076"/>
            <a:ext cx="1260000" cy="900000"/>
          </a:xfrm>
          <a:prstGeom prst="rect">
            <a:avLst/>
          </a:prstGeom>
          <a:noFill/>
        </p:spPr>
        <p:txBody>
          <a:bodyPr wrap="square" lIns="0" tIns="0" rIns="0" bIns="0" rtlCol="0" anchor="ctr">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rPr>
              <a:t>03</a:t>
            </a:r>
            <a:endParaRPr kumimoji="0" lang="zh-CN" altLang="en-US"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endParaRPr>
          </a:p>
        </p:txBody>
      </p:sp>
      <p:sp>
        <p:nvSpPr>
          <p:cNvPr id="81" name="文本框 80">
            <a:extLst>
              <a:ext uri="{FF2B5EF4-FFF2-40B4-BE49-F238E27FC236}">
                <a16:creationId xmlns:a16="http://schemas.microsoft.com/office/drawing/2014/main" id="{8FF27E42-3FAB-2D6B-C5E7-621F244D9830}"/>
              </a:ext>
            </a:extLst>
          </p:cNvPr>
          <p:cNvSpPr txBox="1"/>
          <p:nvPr/>
        </p:nvSpPr>
        <p:spPr>
          <a:xfrm>
            <a:off x="5469079" y="4952097"/>
            <a:ext cx="1260000" cy="900000"/>
          </a:xfrm>
          <a:prstGeom prst="rect">
            <a:avLst/>
          </a:prstGeom>
          <a:noFill/>
        </p:spPr>
        <p:txBody>
          <a:bodyPr wrap="square" lIns="0" tIns="0" rIns="0" bIns="0" rtlCol="0" anchor="ctr">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rPr>
              <a:t>04</a:t>
            </a:r>
            <a:endParaRPr kumimoji="0" lang="zh-CN" altLang="en-US" sz="5400" b="1" i="0" u="none" strike="noStrike" kern="1200" cap="none" spc="0" normalizeH="0" baseline="0" noProof="0" dirty="0">
              <a:ln w="12700">
                <a:gradFill>
                  <a:gsLst>
                    <a:gs pos="20000">
                      <a:schemeClr val="bg1"/>
                    </a:gs>
                    <a:gs pos="100000">
                      <a:schemeClr val="accent1">
                        <a:alpha val="50000"/>
                      </a:schemeClr>
                    </a:gs>
                  </a:gsLst>
                  <a:lin ang="5400000" scaled="1"/>
                </a:gradFill>
              </a:ln>
              <a:noFill/>
              <a:effectLst/>
              <a:uLnTx/>
              <a:uFillTx/>
              <a:cs typeface="阿里巴巴普惠体 2.0 95 ExtraBold" panose="00020600040101010101" pitchFamily="18" charset="-122"/>
            </a:endParaRPr>
          </a:p>
        </p:txBody>
      </p:sp>
      <p:sp>
        <p:nvSpPr>
          <p:cNvPr id="36" name="半闭框 35">
            <a:extLst>
              <a:ext uri="{FF2B5EF4-FFF2-40B4-BE49-F238E27FC236}">
                <a16:creationId xmlns:a16="http://schemas.microsoft.com/office/drawing/2014/main" id="{08AF5A2F-3B3C-C2DA-8EC2-12FA17021860}"/>
              </a:ext>
            </a:extLst>
          </p:cNvPr>
          <p:cNvSpPr>
            <a:spLocks noChangeAspect="1"/>
          </p:cNvSpPr>
          <p:nvPr/>
        </p:nvSpPr>
        <p:spPr>
          <a:xfrm>
            <a:off x="1164048" y="1845501"/>
            <a:ext cx="288000" cy="288000"/>
          </a:xfrm>
          <a:prstGeom prst="halfFrame">
            <a:avLst>
              <a:gd name="adj1" fmla="val 33333"/>
              <a:gd name="adj2" fmla="val 33333"/>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37" name="半闭框 36">
            <a:extLst>
              <a:ext uri="{FF2B5EF4-FFF2-40B4-BE49-F238E27FC236}">
                <a16:creationId xmlns:a16="http://schemas.microsoft.com/office/drawing/2014/main" id="{59B1DC2E-C00E-8701-7F39-3DFE209D8270}"/>
              </a:ext>
            </a:extLst>
          </p:cNvPr>
          <p:cNvSpPr>
            <a:spLocks/>
          </p:cNvSpPr>
          <p:nvPr/>
        </p:nvSpPr>
        <p:spPr>
          <a:xfrm flipH="1" flipV="1">
            <a:off x="2255270" y="4473783"/>
            <a:ext cx="360000" cy="288000"/>
          </a:xfrm>
          <a:prstGeom prst="halfFrame">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Tree>
    <p:extLst>
      <p:ext uri="{BB962C8B-B14F-4D97-AF65-F5344CB8AC3E}">
        <p14:creationId xmlns:p14="http://schemas.microsoft.com/office/powerpoint/2010/main" val="8908012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50D906D-2BDA-2376-26A8-7561BA4BBCB4}"/>
              </a:ext>
            </a:extLst>
          </p:cNvPr>
          <p:cNvSpPr txBox="1"/>
          <p:nvPr/>
        </p:nvSpPr>
        <p:spPr>
          <a:xfrm>
            <a:off x="4135978" y="914400"/>
            <a:ext cx="3920044" cy="1846465"/>
          </a:xfrm>
          <a:prstGeom prst="rect">
            <a:avLst/>
          </a:prstGeom>
          <a:noFill/>
        </p:spPr>
        <p:txBody>
          <a:bodyPr wrap="square" lIns="0" tIns="0" rIns="0" bIns="0" rtlCol="0" anchor="ctr">
            <a:noAutofit/>
          </a:bodyPr>
          <a:lstStyle>
            <a:defPPr>
              <a:defRPr lang="zh-CN"/>
            </a:defPPr>
            <a:lvl1pPr marR="0" lvl="0" indent="0" algn="ctr" fontAlgn="auto">
              <a:lnSpc>
                <a:spcPct val="100000"/>
              </a:lnSpc>
              <a:spcBef>
                <a:spcPts val="0"/>
              </a:spcBef>
              <a:spcAft>
                <a:spcPts val="0"/>
              </a:spcAft>
              <a:buClrTx/>
              <a:buSzTx/>
              <a:buFontTx/>
              <a:buNone/>
              <a:tabLst/>
              <a:defRPr kumimoji="0" sz="5400" b="1" i="0" u="none" strike="noStrike" cap="none" spc="0" normalizeH="0" baseline="0">
                <a:ln w="12700">
                  <a:gradFill>
                    <a:gsLst>
                      <a:gs pos="20000">
                        <a:schemeClr val="bg1"/>
                      </a:gs>
                      <a:gs pos="100000">
                        <a:schemeClr val="accent1">
                          <a:alpha val="50000"/>
                        </a:schemeClr>
                      </a:gs>
                    </a:gsLst>
                    <a:lin ang="5400000" scaled="1"/>
                  </a:gradFill>
                </a:ln>
                <a:noFill/>
                <a:effectLst/>
                <a:uLnTx/>
                <a:uFillTx/>
                <a:latin typeface="+mj-ea"/>
                <a:ea typeface="+mj-ea"/>
                <a:cs typeface="阿里巴巴普惠体 2.0 95 ExtraBold" panose="00020600040101010101" pitchFamily="18" charset="-122"/>
              </a:defRPr>
            </a:lvl1pPr>
          </a:lstStyle>
          <a:p>
            <a:r>
              <a:rPr lang="en-US" altLang="zh-CN" sz="13800" dirty="0">
                <a:ln w="15875">
                  <a:gradFill>
                    <a:gsLst>
                      <a:gs pos="20000">
                        <a:schemeClr val="bg1"/>
                      </a:gs>
                      <a:gs pos="100000">
                        <a:schemeClr val="accent1">
                          <a:alpha val="50000"/>
                        </a:schemeClr>
                      </a:gs>
                    </a:gsLst>
                    <a:lin ang="5400000" scaled="1"/>
                  </a:gradFill>
                </a:ln>
                <a:latin typeface="+mj-lt"/>
              </a:rPr>
              <a:t>01</a:t>
            </a:r>
            <a:endParaRPr lang="zh-CN" altLang="en-US" sz="13800" dirty="0">
              <a:ln w="15875">
                <a:gradFill>
                  <a:gsLst>
                    <a:gs pos="20000">
                      <a:schemeClr val="bg1"/>
                    </a:gs>
                    <a:gs pos="100000">
                      <a:schemeClr val="accent1">
                        <a:alpha val="50000"/>
                      </a:schemeClr>
                    </a:gs>
                  </a:gsLst>
                  <a:lin ang="5400000" scaled="1"/>
                </a:gradFill>
              </a:ln>
              <a:latin typeface="+mj-lt"/>
            </a:endParaRPr>
          </a:p>
        </p:txBody>
      </p:sp>
      <p:grpSp>
        <p:nvGrpSpPr>
          <p:cNvPr id="5" name="组合 4">
            <a:extLst>
              <a:ext uri="{FF2B5EF4-FFF2-40B4-BE49-F238E27FC236}">
                <a16:creationId xmlns:a16="http://schemas.microsoft.com/office/drawing/2014/main" id="{EA964622-525A-0BEE-BFAF-2BACD118E9FF}"/>
              </a:ext>
            </a:extLst>
          </p:cNvPr>
          <p:cNvGrpSpPr/>
          <p:nvPr/>
        </p:nvGrpSpPr>
        <p:grpSpPr>
          <a:xfrm>
            <a:off x="1580153" y="1703737"/>
            <a:ext cx="9031695" cy="3988330"/>
            <a:chOff x="2407750" y="3600592"/>
            <a:chExt cx="7376500" cy="3257408"/>
          </a:xfrm>
        </p:grpSpPr>
        <p:sp>
          <p:nvSpPr>
            <p:cNvPr id="3" name="任意多边形: 形状 2">
              <a:extLst>
                <a:ext uri="{FF2B5EF4-FFF2-40B4-BE49-F238E27FC236}">
                  <a16:creationId xmlns:a16="http://schemas.microsoft.com/office/drawing/2014/main" id="{E7C61255-54CB-7BEB-AC3C-DB446CA75955}"/>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40000"/>
                    <a:lumOff val="6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任意多边形: 形状 3">
              <a:extLst>
                <a:ext uri="{FF2B5EF4-FFF2-40B4-BE49-F238E27FC236}">
                  <a16:creationId xmlns:a16="http://schemas.microsoft.com/office/drawing/2014/main" id="{1ACBEEA0-042D-ED7B-3F09-CFC084FD54C6}"/>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6" name="文本框 15">
            <a:extLst>
              <a:ext uri="{FF2B5EF4-FFF2-40B4-BE49-F238E27FC236}">
                <a16:creationId xmlns:a16="http://schemas.microsoft.com/office/drawing/2014/main" id="{756B8D44-F34D-AE8B-257C-220968E00E0F}"/>
              </a:ext>
            </a:extLst>
          </p:cNvPr>
          <p:cNvSpPr txBox="1"/>
          <p:nvPr/>
        </p:nvSpPr>
        <p:spPr>
          <a:xfrm>
            <a:off x="2958337" y="3660509"/>
            <a:ext cx="6262626" cy="83099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spc="0" dirty="0">
                <a:solidFill>
                  <a:schemeClr val="bg1"/>
                </a:solidFill>
                <a:latin typeface="+mj-lt"/>
                <a:cs typeface="OPPOSans H" panose="00020600040101010101" pitchFamily="18" charset="-122"/>
              </a:rPr>
              <a:t>选题背景介绍</a:t>
            </a:r>
            <a:endParaRPr kumimoji="0" lang="zh-CN" altLang="en-US" sz="5400" i="0" u="none" strike="noStrike" kern="1200" cap="none" spc="0" normalizeH="0" baseline="0" noProof="0" dirty="0">
              <a:ln>
                <a:noFill/>
              </a:ln>
              <a:solidFill>
                <a:schemeClr val="bg1"/>
              </a:solidFill>
              <a:effectLst/>
              <a:uLnTx/>
              <a:uFillTx/>
              <a:latin typeface="+mj-lt"/>
              <a:cs typeface="OPPOSans H" panose="00020600040101010101" pitchFamily="18" charset="-122"/>
            </a:endParaRPr>
          </a:p>
        </p:txBody>
      </p:sp>
    </p:spTree>
    <p:extLst>
      <p:ext uri="{BB962C8B-B14F-4D97-AF65-F5344CB8AC3E}">
        <p14:creationId xmlns:p14="http://schemas.microsoft.com/office/powerpoint/2010/main" val="34168179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bg1"/>
            </a:gs>
            <a:gs pos="100000">
              <a:schemeClr val="accent1">
                <a:lumMod val="40000"/>
                <a:lumOff val="60000"/>
              </a:schemeClr>
            </a:gs>
          </a:gsLst>
          <a:lin ang="5400000" scaled="1"/>
        </a:gradFill>
        <a:effectLst/>
      </p:bgPr>
    </p:bg>
    <p:spTree>
      <p:nvGrpSpPr>
        <p:cNvPr id="1" name=""/>
        <p:cNvGrpSpPr/>
        <p:nvPr/>
      </p:nvGrpSpPr>
      <p:grpSpPr>
        <a:xfrm>
          <a:off x="0" y="0"/>
          <a:ext cx="0" cy="0"/>
          <a:chOff x="0" y="0"/>
          <a:chExt cx="0" cy="0"/>
        </a:xfrm>
      </p:grpSpPr>
      <p:grpSp>
        <p:nvGrpSpPr>
          <p:cNvPr id="26" name="组合 25">
            <a:extLst>
              <a:ext uri="{FF2B5EF4-FFF2-40B4-BE49-F238E27FC236}">
                <a16:creationId xmlns:a16="http://schemas.microsoft.com/office/drawing/2014/main" id="{466A7CF3-79EC-B88F-5B48-2D1C04D09F95}"/>
              </a:ext>
            </a:extLst>
          </p:cNvPr>
          <p:cNvGrpSpPr/>
          <p:nvPr/>
        </p:nvGrpSpPr>
        <p:grpSpPr>
          <a:xfrm>
            <a:off x="200026" y="153662"/>
            <a:ext cx="1285874" cy="567833"/>
            <a:chOff x="-3972922" y="2209270"/>
            <a:chExt cx="9031695" cy="3988330"/>
          </a:xfrm>
        </p:grpSpPr>
        <p:sp>
          <p:nvSpPr>
            <p:cNvPr id="24" name="任意多边形: 形状 23">
              <a:extLst>
                <a:ext uri="{FF2B5EF4-FFF2-40B4-BE49-F238E27FC236}">
                  <a16:creationId xmlns:a16="http://schemas.microsoft.com/office/drawing/2014/main" id="{DF79E962-DCE5-E5FC-D9B0-5A51FE5732D9}"/>
                </a:ext>
              </a:extLst>
            </p:cNvPr>
            <p:cNvSpPr/>
            <p:nvPr/>
          </p:nvSpPr>
          <p:spPr>
            <a:xfrm>
              <a:off x="-3972922" y="3173988"/>
              <a:ext cx="9031695" cy="3023611"/>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20000"/>
                    <a:lumOff val="80000"/>
                    <a:alpha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CC3A9B4C-01CF-8110-7C52-9F3833E154FB}"/>
                </a:ext>
              </a:extLst>
            </p:cNvPr>
            <p:cNvSpPr/>
            <p:nvPr/>
          </p:nvSpPr>
          <p:spPr>
            <a:xfrm>
              <a:off x="-2588388" y="2209270"/>
              <a:ext cx="6262626" cy="3988330"/>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sp>
        <p:nvSpPr>
          <p:cNvPr id="10" name="文本框 9">
            <a:extLst>
              <a:ext uri="{FF2B5EF4-FFF2-40B4-BE49-F238E27FC236}">
                <a16:creationId xmlns:a16="http://schemas.microsoft.com/office/drawing/2014/main" id="{4E433059-60F2-6D36-32F2-F95B76667EAF}"/>
              </a:ext>
            </a:extLst>
          </p:cNvPr>
          <p:cNvSpPr txBox="1"/>
          <p:nvPr/>
        </p:nvSpPr>
        <p:spPr>
          <a:xfrm>
            <a:off x="660400" y="472422"/>
            <a:ext cx="3060000" cy="46800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chemeClr val="accent3">
                    <a:lumMod val="40000"/>
                    <a:lumOff val="60000"/>
                  </a:schemeClr>
                </a:solidFill>
                <a:effectLst/>
                <a:uLnTx/>
                <a:uFillTx/>
                <a:cs typeface="OPPOSans B" panose="00020600040101010101" pitchFamily="18" charset="-122"/>
              </a:rPr>
              <a:t>选题背景介绍</a:t>
            </a:r>
          </a:p>
        </p:txBody>
      </p:sp>
      <p:sp>
        <p:nvSpPr>
          <p:cNvPr id="2" name="矩形: 圆角 1">
            <a:extLst>
              <a:ext uri="{FF2B5EF4-FFF2-40B4-BE49-F238E27FC236}">
                <a16:creationId xmlns:a16="http://schemas.microsoft.com/office/drawing/2014/main" id="{28C051F9-355A-47A3-5D56-CBDC4240D954}"/>
              </a:ext>
            </a:extLst>
          </p:cNvPr>
          <p:cNvSpPr/>
          <p:nvPr/>
        </p:nvSpPr>
        <p:spPr>
          <a:xfrm>
            <a:off x="329807" y="1121832"/>
            <a:ext cx="11532386" cy="5210810"/>
          </a:xfrm>
          <a:prstGeom prst="roundRect">
            <a:avLst>
              <a:gd name="adj" fmla="val 4822"/>
            </a:avLst>
          </a:prstGeom>
          <a:solidFill>
            <a:schemeClr val="bg1"/>
          </a:solidFill>
          <a:ln>
            <a:noFill/>
          </a:ln>
          <a:effectLst>
            <a:outerShdw blurRad="317500" dist="635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科技高速发展至今，人工智能识别技术在多个领域均有广泛的应用。其中手写字符识别在金融、教育、邮政等多方面与民生息息相关领域的大规模信息化建设中，影响深远。</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手写字符其很难彻底被印刷字体代替、变化多样和对识别准确率的高要求的等等特点，使得研究有关分类算法具有重要的现实价值。</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如今，手写数字识别在我们日常生活早已普遍，但是其具体分类实现原理却少有人知，因此我们小组选择了基于</a:t>
            </a:r>
            <a:r>
              <a:rPr lang="en-US" altLang="zh-CN" sz="2400" dirty="0" err="1">
                <a:solidFill>
                  <a:schemeClr val="accent3">
                    <a:lumMod val="40000"/>
                    <a:lumOff val="60000"/>
                  </a:schemeClr>
                </a:solidFill>
                <a:latin typeface="Aa楷宋" panose="00020600040101010101" pitchFamily="18" charset="-122"/>
                <a:ea typeface="Aa楷宋" panose="00020600040101010101" pitchFamily="18" charset="-122"/>
              </a:rPr>
              <a:t>Mnist</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手写数字数据集的分类模型构建和实现这个选题。</a:t>
            </a:r>
          </a:p>
        </p:txBody>
      </p:sp>
    </p:spTree>
    <p:extLst>
      <p:ext uri="{BB962C8B-B14F-4D97-AF65-F5344CB8AC3E}">
        <p14:creationId xmlns:p14="http://schemas.microsoft.com/office/powerpoint/2010/main" val="19571596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50D906D-2BDA-2376-26A8-7561BA4BBCB4}"/>
              </a:ext>
            </a:extLst>
          </p:cNvPr>
          <p:cNvSpPr txBox="1"/>
          <p:nvPr/>
        </p:nvSpPr>
        <p:spPr>
          <a:xfrm>
            <a:off x="4135978" y="914400"/>
            <a:ext cx="3920044" cy="1846465"/>
          </a:xfrm>
          <a:prstGeom prst="rect">
            <a:avLst/>
          </a:prstGeom>
          <a:noFill/>
        </p:spPr>
        <p:txBody>
          <a:bodyPr wrap="square" lIns="0" tIns="0" rIns="0" bIns="0" rtlCol="0" anchor="ctr">
            <a:noAutofit/>
          </a:bodyPr>
          <a:lstStyle>
            <a:defPPr>
              <a:defRPr lang="zh-CN"/>
            </a:defPPr>
            <a:lvl1pPr marR="0" lvl="0" indent="0" algn="ctr" fontAlgn="auto">
              <a:lnSpc>
                <a:spcPct val="100000"/>
              </a:lnSpc>
              <a:spcBef>
                <a:spcPts val="0"/>
              </a:spcBef>
              <a:spcAft>
                <a:spcPts val="0"/>
              </a:spcAft>
              <a:buClrTx/>
              <a:buSzTx/>
              <a:buFontTx/>
              <a:buNone/>
              <a:tabLst/>
              <a:defRPr kumimoji="0" sz="5400" b="1" i="0" u="none" strike="noStrike" cap="none" spc="0" normalizeH="0" baseline="0">
                <a:ln w="12700">
                  <a:gradFill>
                    <a:gsLst>
                      <a:gs pos="20000">
                        <a:schemeClr val="bg1"/>
                      </a:gs>
                      <a:gs pos="100000">
                        <a:schemeClr val="accent1">
                          <a:alpha val="50000"/>
                        </a:schemeClr>
                      </a:gs>
                    </a:gsLst>
                    <a:lin ang="5400000" scaled="1"/>
                  </a:gradFill>
                </a:ln>
                <a:noFill/>
                <a:effectLst/>
                <a:uLnTx/>
                <a:uFillTx/>
                <a:latin typeface="+mj-ea"/>
                <a:ea typeface="+mj-ea"/>
                <a:cs typeface="阿里巴巴普惠体 2.0 95 ExtraBold" panose="00020600040101010101" pitchFamily="18" charset="-122"/>
              </a:defRPr>
            </a:lvl1pPr>
          </a:lstStyle>
          <a:p>
            <a:r>
              <a:rPr lang="en-US" altLang="zh-CN" sz="13800" dirty="0">
                <a:ln w="15875">
                  <a:gradFill>
                    <a:gsLst>
                      <a:gs pos="20000">
                        <a:schemeClr val="bg1"/>
                      </a:gs>
                      <a:gs pos="100000">
                        <a:schemeClr val="accent1">
                          <a:alpha val="50000"/>
                        </a:schemeClr>
                      </a:gs>
                    </a:gsLst>
                    <a:lin ang="5400000" scaled="1"/>
                  </a:gradFill>
                </a:ln>
                <a:latin typeface="+mj-lt"/>
              </a:rPr>
              <a:t>02</a:t>
            </a:r>
            <a:endParaRPr lang="zh-CN" altLang="en-US" sz="13800" dirty="0">
              <a:ln w="15875">
                <a:gradFill>
                  <a:gsLst>
                    <a:gs pos="20000">
                      <a:schemeClr val="bg1"/>
                    </a:gs>
                    <a:gs pos="100000">
                      <a:schemeClr val="accent1">
                        <a:alpha val="50000"/>
                      </a:schemeClr>
                    </a:gs>
                  </a:gsLst>
                  <a:lin ang="5400000" scaled="1"/>
                </a:gradFill>
              </a:ln>
              <a:latin typeface="+mj-lt"/>
            </a:endParaRPr>
          </a:p>
        </p:txBody>
      </p:sp>
      <p:grpSp>
        <p:nvGrpSpPr>
          <p:cNvPr id="5" name="组合 4">
            <a:extLst>
              <a:ext uri="{FF2B5EF4-FFF2-40B4-BE49-F238E27FC236}">
                <a16:creationId xmlns:a16="http://schemas.microsoft.com/office/drawing/2014/main" id="{EA964622-525A-0BEE-BFAF-2BACD118E9FF}"/>
              </a:ext>
            </a:extLst>
          </p:cNvPr>
          <p:cNvGrpSpPr/>
          <p:nvPr/>
        </p:nvGrpSpPr>
        <p:grpSpPr>
          <a:xfrm>
            <a:off x="1580153" y="1703737"/>
            <a:ext cx="9031695" cy="3988330"/>
            <a:chOff x="2407750" y="3600592"/>
            <a:chExt cx="7376500" cy="3257408"/>
          </a:xfrm>
        </p:grpSpPr>
        <p:sp>
          <p:nvSpPr>
            <p:cNvPr id="3" name="任意多边形: 形状 2">
              <a:extLst>
                <a:ext uri="{FF2B5EF4-FFF2-40B4-BE49-F238E27FC236}">
                  <a16:creationId xmlns:a16="http://schemas.microsoft.com/office/drawing/2014/main" id="{E7C61255-54CB-7BEB-AC3C-DB446CA75955}"/>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40000"/>
                    <a:lumOff val="6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任意多边形: 形状 3">
              <a:extLst>
                <a:ext uri="{FF2B5EF4-FFF2-40B4-BE49-F238E27FC236}">
                  <a16:creationId xmlns:a16="http://schemas.microsoft.com/office/drawing/2014/main" id="{1ACBEEA0-042D-ED7B-3F09-CFC084FD54C6}"/>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6" name="文本框 15">
            <a:extLst>
              <a:ext uri="{FF2B5EF4-FFF2-40B4-BE49-F238E27FC236}">
                <a16:creationId xmlns:a16="http://schemas.microsoft.com/office/drawing/2014/main" id="{756B8D44-F34D-AE8B-257C-220968E00E0F}"/>
              </a:ext>
            </a:extLst>
          </p:cNvPr>
          <p:cNvSpPr txBox="1"/>
          <p:nvPr/>
        </p:nvSpPr>
        <p:spPr>
          <a:xfrm>
            <a:off x="2958337" y="3660509"/>
            <a:ext cx="6262626" cy="83099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5400" spc="0" dirty="0">
                <a:solidFill>
                  <a:schemeClr val="bg1"/>
                </a:solidFill>
                <a:latin typeface="+mj-lt"/>
                <a:cs typeface="OPPOSans H" panose="00020600040101010101" pitchFamily="18" charset="-122"/>
              </a:rPr>
              <a:t>数据集介绍</a:t>
            </a:r>
            <a:endParaRPr kumimoji="0" lang="zh-CN" altLang="en-US" sz="5400" i="0" u="none" strike="noStrike" kern="1200" cap="none" spc="0" normalizeH="0" baseline="0" noProof="0" dirty="0">
              <a:ln>
                <a:noFill/>
              </a:ln>
              <a:solidFill>
                <a:schemeClr val="bg1"/>
              </a:solidFill>
              <a:effectLst/>
              <a:uLnTx/>
              <a:uFillTx/>
              <a:latin typeface="+mj-lt"/>
              <a:cs typeface="OPPOSans H" panose="00020600040101010101" pitchFamily="18" charset="-122"/>
            </a:endParaRPr>
          </a:p>
        </p:txBody>
      </p:sp>
    </p:spTree>
    <p:extLst>
      <p:ext uri="{BB962C8B-B14F-4D97-AF65-F5344CB8AC3E}">
        <p14:creationId xmlns:p14="http://schemas.microsoft.com/office/powerpoint/2010/main" val="39499100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F59AA-A4D5-5DB7-1361-B12B7B4C035E}"/>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911C45FF-0C2E-FE4D-593A-963FAF0B0C30}"/>
              </a:ext>
            </a:extLst>
          </p:cNvPr>
          <p:cNvGrpSpPr/>
          <p:nvPr/>
        </p:nvGrpSpPr>
        <p:grpSpPr>
          <a:xfrm>
            <a:off x="200026" y="153662"/>
            <a:ext cx="1285874" cy="567833"/>
            <a:chOff x="-3972922" y="2209270"/>
            <a:chExt cx="9031695" cy="3988330"/>
          </a:xfrm>
        </p:grpSpPr>
        <p:sp>
          <p:nvSpPr>
            <p:cNvPr id="24" name="任意多边形: 形状 23">
              <a:extLst>
                <a:ext uri="{FF2B5EF4-FFF2-40B4-BE49-F238E27FC236}">
                  <a16:creationId xmlns:a16="http://schemas.microsoft.com/office/drawing/2014/main" id="{21011300-D0BE-51D4-2EAB-A6B79DD913B8}"/>
                </a:ext>
              </a:extLst>
            </p:cNvPr>
            <p:cNvSpPr/>
            <p:nvPr/>
          </p:nvSpPr>
          <p:spPr>
            <a:xfrm>
              <a:off x="-3972922" y="3173988"/>
              <a:ext cx="9031695" cy="3023611"/>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20000"/>
                    <a:lumOff val="80000"/>
                    <a:alpha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9AF11EDE-BB6D-722F-E890-92E47857EEC3}"/>
                </a:ext>
              </a:extLst>
            </p:cNvPr>
            <p:cNvSpPr/>
            <p:nvPr/>
          </p:nvSpPr>
          <p:spPr>
            <a:xfrm>
              <a:off x="-2588388" y="2209270"/>
              <a:ext cx="6262626" cy="3988330"/>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sp>
        <p:nvSpPr>
          <p:cNvPr id="10" name="文本框 9">
            <a:extLst>
              <a:ext uri="{FF2B5EF4-FFF2-40B4-BE49-F238E27FC236}">
                <a16:creationId xmlns:a16="http://schemas.microsoft.com/office/drawing/2014/main" id="{7973E888-21C8-F8B1-EA8A-23695C5875F5}"/>
              </a:ext>
            </a:extLst>
          </p:cNvPr>
          <p:cNvSpPr txBox="1"/>
          <p:nvPr/>
        </p:nvSpPr>
        <p:spPr>
          <a:xfrm>
            <a:off x="660400" y="472422"/>
            <a:ext cx="3060000" cy="46800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b="1" spc="0" dirty="0">
                <a:solidFill>
                  <a:schemeClr val="accent3">
                    <a:lumMod val="40000"/>
                    <a:lumOff val="60000"/>
                  </a:schemeClr>
                </a:solidFill>
                <a:cs typeface="OPPOSans B" panose="00020600040101010101" pitchFamily="18" charset="-122"/>
              </a:rPr>
              <a:t>数据集</a:t>
            </a:r>
            <a:r>
              <a:rPr kumimoji="0" lang="zh-CN" altLang="en-US" sz="2800" b="1" i="0" u="none" strike="noStrike" kern="1200" cap="none" spc="0" normalizeH="0" baseline="0" noProof="0" dirty="0">
                <a:ln>
                  <a:noFill/>
                </a:ln>
                <a:solidFill>
                  <a:schemeClr val="accent3">
                    <a:lumMod val="40000"/>
                    <a:lumOff val="60000"/>
                  </a:schemeClr>
                </a:solidFill>
                <a:effectLst/>
                <a:uLnTx/>
                <a:uFillTx/>
                <a:cs typeface="OPPOSans B" panose="00020600040101010101" pitchFamily="18" charset="-122"/>
              </a:rPr>
              <a:t>介绍</a:t>
            </a:r>
          </a:p>
        </p:txBody>
      </p:sp>
      <p:sp>
        <p:nvSpPr>
          <p:cNvPr id="2" name="矩形: 圆角 1">
            <a:extLst>
              <a:ext uri="{FF2B5EF4-FFF2-40B4-BE49-F238E27FC236}">
                <a16:creationId xmlns:a16="http://schemas.microsoft.com/office/drawing/2014/main" id="{EA504501-7CD6-D2FE-563D-6B363F7C5C7F}"/>
              </a:ext>
            </a:extLst>
          </p:cNvPr>
          <p:cNvSpPr/>
          <p:nvPr/>
        </p:nvSpPr>
        <p:spPr>
          <a:xfrm>
            <a:off x="329806" y="1121832"/>
            <a:ext cx="7763932" cy="5051455"/>
          </a:xfrm>
          <a:prstGeom prst="roundRect">
            <a:avLst>
              <a:gd name="adj" fmla="val 4822"/>
            </a:avLst>
          </a:prstGeom>
          <a:solidFill>
            <a:schemeClr val="bg1"/>
          </a:solidFill>
          <a:ln>
            <a:noFill/>
          </a:ln>
          <a:effectLst>
            <a:outerShdw blurRad="317500" dist="635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MNIST</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数据集是一个用于手写数字识别的经典机器学习数据集，含有</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60,000</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个训练样本和</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10,000</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个测试样本，每样本为</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28x28</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像素的灰度图像。数据集分为训练集和测试集，用于训练和评估机器学习模型。</a:t>
            </a:r>
            <a:endParaRPr lang="en-US" altLang="zh-CN" sz="2400"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MNIST</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数据集最初设计用于研究手写数字识别算法，其设计初衷是为了提供一个通用的基准，以促进算法之间的比较。在机器学习领域，</a:t>
            </a:r>
            <a:r>
              <a:rPr lang="en-US" altLang="zh-CN" sz="2400" dirty="0">
                <a:solidFill>
                  <a:schemeClr val="accent3">
                    <a:lumMod val="40000"/>
                    <a:lumOff val="60000"/>
                  </a:schemeClr>
                </a:solidFill>
                <a:latin typeface="Aa楷宋" panose="00020600040101010101" pitchFamily="18" charset="-122"/>
                <a:ea typeface="Aa楷宋" panose="00020600040101010101" pitchFamily="18" charset="-122"/>
              </a:rPr>
              <a:t>MNIST</a:t>
            </a:r>
            <a:r>
              <a:rPr lang="zh-CN" altLang="en-US" sz="2400" dirty="0">
                <a:solidFill>
                  <a:schemeClr val="accent3">
                    <a:lumMod val="40000"/>
                    <a:lumOff val="60000"/>
                  </a:schemeClr>
                </a:solidFill>
                <a:latin typeface="Aa楷宋" panose="00020600040101010101" pitchFamily="18" charset="-122"/>
                <a:ea typeface="Aa楷宋" panose="00020600040101010101" pitchFamily="18" charset="-122"/>
              </a:rPr>
              <a:t>常被用来评估学习算法的性能，特别是那些用于分类的算法。</a:t>
            </a:r>
          </a:p>
        </p:txBody>
      </p:sp>
      <p:pic>
        <p:nvPicPr>
          <p:cNvPr id="1026" name="Picture 2" descr="mnist_dataset.zip">
            <a:extLst>
              <a:ext uri="{FF2B5EF4-FFF2-40B4-BE49-F238E27FC236}">
                <a16:creationId xmlns:a16="http://schemas.microsoft.com/office/drawing/2014/main" id="{CF5DDAAA-BEA9-536F-4078-0977C807C0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7349" r="17939"/>
          <a:stretch/>
        </p:blipFill>
        <p:spPr bwMode="auto">
          <a:xfrm>
            <a:off x="8188498" y="1970617"/>
            <a:ext cx="3673696" cy="3153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19296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50D906D-2BDA-2376-26A8-7561BA4BBCB4}"/>
              </a:ext>
            </a:extLst>
          </p:cNvPr>
          <p:cNvSpPr txBox="1"/>
          <p:nvPr/>
        </p:nvSpPr>
        <p:spPr>
          <a:xfrm>
            <a:off x="4135978" y="914400"/>
            <a:ext cx="3920044" cy="1846465"/>
          </a:xfrm>
          <a:prstGeom prst="rect">
            <a:avLst/>
          </a:prstGeom>
          <a:noFill/>
        </p:spPr>
        <p:txBody>
          <a:bodyPr wrap="square" lIns="0" tIns="0" rIns="0" bIns="0" rtlCol="0" anchor="ctr">
            <a:noAutofit/>
          </a:bodyPr>
          <a:lstStyle>
            <a:defPPr>
              <a:defRPr lang="zh-CN"/>
            </a:defPPr>
            <a:lvl1pPr marR="0" lvl="0" indent="0" algn="ctr" fontAlgn="auto">
              <a:lnSpc>
                <a:spcPct val="100000"/>
              </a:lnSpc>
              <a:spcBef>
                <a:spcPts val="0"/>
              </a:spcBef>
              <a:spcAft>
                <a:spcPts val="0"/>
              </a:spcAft>
              <a:buClrTx/>
              <a:buSzTx/>
              <a:buFontTx/>
              <a:buNone/>
              <a:tabLst/>
              <a:defRPr kumimoji="0" sz="5400" b="1" i="0" u="none" strike="noStrike" cap="none" spc="0" normalizeH="0" baseline="0">
                <a:ln w="12700">
                  <a:gradFill>
                    <a:gsLst>
                      <a:gs pos="20000">
                        <a:schemeClr val="bg1"/>
                      </a:gs>
                      <a:gs pos="100000">
                        <a:schemeClr val="accent1">
                          <a:alpha val="50000"/>
                        </a:schemeClr>
                      </a:gs>
                    </a:gsLst>
                    <a:lin ang="5400000" scaled="1"/>
                  </a:gradFill>
                </a:ln>
                <a:noFill/>
                <a:effectLst/>
                <a:uLnTx/>
                <a:uFillTx/>
                <a:latin typeface="+mj-ea"/>
                <a:ea typeface="+mj-ea"/>
                <a:cs typeface="阿里巴巴普惠体 2.0 95 ExtraBold" panose="00020600040101010101" pitchFamily="18" charset="-122"/>
              </a:defRPr>
            </a:lvl1pPr>
          </a:lstStyle>
          <a:p>
            <a:r>
              <a:rPr lang="en-US" altLang="zh-CN" sz="13800" dirty="0">
                <a:ln w="15875">
                  <a:gradFill>
                    <a:gsLst>
                      <a:gs pos="20000">
                        <a:schemeClr val="bg1"/>
                      </a:gs>
                      <a:gs pos="100000">
                        <a:schemeClr val="accent1">
                          <a:alpha val="50000"/>
                        </a:schemeClr>
                      </a:gs>
                    </a:gsLst>
                    <a:lin ang="5400000" scaled="1"/>
                  </a:gradFill>
                </a:ln>
                <a:latin typeface="+mj-lt"/>
              </a:rPr>
              <a:t>03</a:t>
            </a:r>
            <a:endParaRPr lang="zh-CN" altLang="en-US" sz="13800" dirty="0">
              <a:ln w="15875">
                <a:gradFill>
                  <a:gsLst>
                    <a:gs pos="20000">
                      <a:schemeClr val="bg1"/>
                    </a:gs>
                    <a:gs pos="100000">
                      <a:schemeClr val="accent1">
                        <a:alpha val="50000"/>
                      </a:schemeClr>
                    </a:gs>
                  </a:gsLst>
                  <a:lin ang="5400000" scaled="1"/>
                </a:gradFill>
              </a:ln>
              <a:latin typeface="+mj-lt"/>
            </a:endParaRPr>
          </a:p>
        </p:txBody>
      </p:sp>
      <p:grpSp>
        <p:nvGrpSpPr>
          <p:cNvPr id="5" name="组合 4">
            <a:extLst>
              <a:ext uri="{FF2B5EF4-FFF2-40B4-BE49-F238E27FC236}">
                <a16:creationId xmlns:a16="http://schemas.microsoft.com/office/drawing/2014/main" id="{EA964622-525A-0BEE-BFAF-2BACD118E9FF}"/>
              </a:ext>
            </a:extLst>
          </p:cNvPr>
          <p:cNvGrpSpPr/>
          <p:nvPr/>
        </p:nvGrpSpPr>
        <p:grpSpPr>
          <a:xfrm>
            <a:off x="1580153" y="1703737"/>
            <a:ext cx="9031695" cy="3988330"/>
            <a:chOff x="2407750" y="3600592"/>
            <a:chExt cx="7376500" cy="3257408"/>
          </a:xfrm>
        </p:grpSpPr>
        <p:sp>
          <p:nvSpPr>
            <p:cNvPr id="3" name="任意多边形: 形状 2">
              <a:extLst>
                <a:ext uri="{FF2B5EF4-FFF2-40B4-BE49-F238E27FC236}">
                  <a16:creationId xmlns:a16="http://schemas.microsoft.com/office/drawing/2014/main" id="{E7C61255-54CB-7BEB-AC3C-DB446CA75955}"/>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40000"/>
                    <a:lumOff val="6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任意多边形: 形状 3">
              <a:extLst>
                <a:ext uri="{FF2B5EF4-FFF2-40B4-BE49-F238E27FC236}">
                  <a16:creationId xmlns:a16="http://schemas.microsoft.com/office/drawing/2014/main" id="{1ACBEEA0-042D-ED7B-3F09-CFC084FD54C6}"/>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6" name="文本框 15">
            <a:extLst>
              <a:ext uri="{FF2B5EF4-FFF2-40B4-BE49-F238E27FC236}">
                <a16:creationId xmlns:a16="http://schemas.microsoft.com/office/drawing/2014/main" id="{756B8D44-F34D-AE8B-257C-220968E00E0F}"/>
              </a:ext>
            </a:extLst>
          </p:cNvPr>
          <p:cNvSpPr txBox="1"/>
          <p:nvPr/>
        </p:nvSpPr>
        <p:spPr>
          <a:xfrm>
            <a:off x="2958337" y="3660509"/>
            <a:ext cx="6262626" cy="83099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i="0" u="none" strike="noStrike" kern="1200" cap="none" spc="0" normalizeH="0" baseline="0" noProof="0" dirty="0">
                <a:ln>
                  <a:noFill/>
                </a:ln>
                <a:solidFill>
                  <a:schemeClr val="bg1"/>
                </a:solidFill>
                <a:effectLst/>
                <a:uLnTx/>
                <a:uFillTx/>
                <a:latin typeface="+mj-lt"/>
                <a:cs typeface="OPPOSans H" panose="00020600040101010101" pitchFamily="18" charset="-122"/>
              </a:rPr>
              <a:t>模型选择与结果</a:t>
            </a:r>
          </a:p>
        </p:txBody>
      </p:sp>
    </p:spTree>
    <p:extLst>
      <p:ext uri="{BB962C8B-B14F-4D97-AF65-F5344CB8AC3E}">
        <p14:creationId xmlns:p14="http://schemas.microsoft.com/office/powerpoint/2010/main" val="27020075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430C-F37E-59B1-80C0-9FF11692EAA6}"/>
            </a:ext>
          </a:extLst>
        </p:cNvPr>
        <p:cNvGrpSpPr/>
        <p:nvPr/>
      </p:nvGrpSpPr>
      <p:grpSpPr>
        <a:xfrm>
          <a:off x="0" y="0"/>
          <a:ext cx="0" cy="0"/>
          <a:chOff x="0" y="0"/>
          <a:chExt cx="0" cy="0"/>
        </a:xfrm>
      </p:grpSpPr>
      <p:grpSp>
        <p:nvGrpSpPr>
          <p:cNvPr id="26" name="组合 25">
            <a:extLst>
              <a:ext uri="{FF2B5EF4-FFF2-40B4-BE49-F238E27FC236}">
                <a16:creationId xmlns:a16="http://schemas.microsoft.com/office/drawing/2014/main" id="{B57902BF-A5BE-09B2-E400-14E7C8B0D120}"/>
              </a:ext>
            </a:extLst>
          </p:cNvPr>
          <p:cNvGrpSpPr/>
          <p:nvPr/>
        </p:nvGrpSpPr>
        <p:grpSpPr>
          <a:xfrm>
            <a:off x="200026" y="153662"/>
            <a:ext cx="1285874" cy="567833"/>
            <a:chOff x="-3972922" y="2209270"/>
            <a:chExt cx="9031695" cy="3988330"/>
          </a:xfrm>
        </p:grpSpPr>
        <p:sp>
          <p:nvSpPr>
            <p:cNvPr id="24" name="任意多边形: 形状 23">
              <a:extLst>
                <a:ext uri="{FF2B5EF4-FFF2-40B4-BE49-F238E27FC236}">
                  <a16:creationId xmlns:a16="http://schemas.microsoft.com/office/drawing/2014/main" id="{0E760B8D-10A1-872D-6B82-6C8DC236562F}"/>
                </a:ext>
              </a:extLst>
            </p:cNvPr>
            <p:cNvSpPr/>
            <p:nvPr/>
          </p:nvSpPr>
          <p:spPr>
            <a:xfrm>
              <a:off x="-3972922" y="3173988"/>
              <a:ext cx="9031695" cy="3023611"/>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20000"/>
                    <a:lumOff val="80000"/>
                    <a:alpha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25" name="任意多边形: 形状 24">
              <a:extLst>
                <a:ext uri="{FF2B5EF4-FFF2-40B4-BE49-F238E27FC236}">
                  <a16:creationId xmlns:a16="http://schemas.microsoft.com/office/drawing/2014/main" id="{7E8703C9-5BD7-127F-F7C5-DDD7046FB32C}"/>
                </a:ext>
              </a:extLst>
            </p:cNvPr>
            <p:cNvSpPr/>
            <p:nvPr/>
          </p:nvSpPr>
          <p:spPr>
            <a:xfrm>
              <a:off x="-2588388" y="2209270"/>
              <a:ext cx="6262626" cy="3988330"/>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bg1">
                    <a:alpha val="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a:p>
          </p:txBody>
        </p:sp>
      </p:grpSp>
      <p:sp>
        <p:nvSpPr>
          <p:cNvPr id="10" name="文本框 9">
            <a:extLst>
              <a:ext uri="{FF2B5EF4-FFF2-40B4-BE49-F238E27FC236}">
                <a16:creationId xmlns:a16="http://schemas.microsoft.com/office/drawing/2014/main" id="{6C8A8162-1A28-5D60-117D-55448373F1F6}"/>
              </a:ext>
            </a:extLst>
          </p:cNvPr>
          <p:cNvSpPr txBox="1"/>
          <p:nvPr/>
        </p:nvSpPr>
        <p:spPr>
          <a:xfrm>
            <a:off x="660400" y="472422"/>
            <a:ext cx="3060000" cy="468000"/>
          </a:xfrm>
          <a:prstGeom prst="rect">
            <a:avLst/>
          </a:prstGeom>
          <a:noFill/>
        </p:spPr>
        <p:txBody>
          <a:bodyPr wrap="square" lIns="0" tIns="0" rIns="0" bIns="0" rtlCol="0">
            <a:no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defTabSz="914400" rtl="0" eaLnBrk="1" fontAlgn="auto" latinLnBrk="0" hangingPunct="1">
              <a:lnSpc>
                <a:spcPct val="100000"/>
              </a:lnSpc>
              <a:spcBef>
                <a:spcPts val="0"/>
              </a:spcBef>
              <a:spcAft>
                <a:spcPts val="0"/>
              </a:spcAft>
              <a:buClrTx/>
              <a:buSzTx/>
              <a:buFontTx/>
              <a:buNone/>
              <a:tabLst/>
              <a:defRPr/>
            </a:pPr>
            <a:r>
              <a:rPr lang="zh-CN" altLang="en-US" sz="2800" b="1" spc="0" dirty="0">
                <a:solidFill>
                  <a:schemeClr val="accent3">
                    <a:lumMod val="40000"/>
                    <a:lumOff val="60000"/>
                  </a:schemeClr>
                </a:solidFill>
                <a:cs typeface="OPPOSans B" panose="00020600040101010101" pitchFamily="18" charset="-122"/>
              </a:rPr>
              <a:t>模型选择与结果</a:t>
            </a:r>
            <a:endParaRPr kumimoji="0" lang="zh-CN" altLang="en-US" sz="2800" b="1" i="0" u="none" strike="noStrike" kern="1200" cap="none" spc="0" normalizeH="0" baseline="0" noProof="0" dirty="0">
              <a:ln>
                <a:noFill/>
              </a:ln>
              <a:solidFill>
                <a:schemeClr val="accent3">
                  <a:lumMod val="40000"/>
                  <a:lumOff val="60000"/>
                </a:schemeClr>
              </a:solidFill>
              <a:effectLst/>
              <a:uLnTx/>
              <a:uFillTx/>
              <a:cs typeface="OPPOSans B" panose="00020600040101010101" pitchFamily="18" charset="-122"/>
            </a:endParaRPr>
          </a:p>
        </p:txBody>
      </p:sp>
      <p:sp>
        <p:nvSpPr>
          <p:cNvPr id="2" name="矩形: 圆角 1">
            <a:extLst>
              <a:ext uri="{FF2B5EF4-FFF2-40B4-BE49-F238E27FC236}">
                <a16:creationId xmlns:a16="http://schemas.microsoft.com/office/drawing/2014/main" id="{8D1F2302-FF3D-4F99-0B69-AF780AE70005}"/>
              </a:ext>
            </a:extLst>
          </p:cNvPr>
          <p:cNvSpPr/>
          <p:nvPr/>
        </p:nvSpPr>
        <p:spPr>
          <a:xfrm>
            <a:off x="329807" y="1121832"/>
            <a:ext cx="11532386" cy="5210810"/>
          </a:xfrm>
          <a:prstGeom prst="roundRect">
            <a:avLst>
              <a:gd name="adj" fmla="val 4822"/>
            </a:avLst>
          </a:prstGeom>
          <a:solidFill>
            <a:schemeClr val="bg1"/>
          </a:solidFill>
          <a:ln>
            <a:noFill/>
          </a:ln>
          <a:effectLst>
            <a:outerShdw blurRad="317500" dist="63500" dir="5400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indent="457200">
              <a:lnSpc>
                <a:spcPct val="150000"/>
              </a:lnSpc>
            </a:pP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我们小组决定选择三个复杂分类器模型分别训练并进行交叉比对，综合评估得出分类效果最好的模型，并在此基础进一步进行优化改进。</a:t>
            </a:r>
            <a:endParaRPr lang="en-US" altLang="zh-CN"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常见的复杂模型有贝叶斯网络、随机森林、卷积神经网络、多层感知器、支持向量机等模型。小组通过查阅相关文献和讨论，决定选择随机森林、卷积神经网络和支持向量机这三个模型进行训练分类器。</a:t>
            </a:r>
            <a:endParaRPr lang="en-US" altLang="zh-CN"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b="1" u="sng" dirty="0">
                <a:solidFill>
                  <a:schemeClr val="accent3">
                    <a:lumMod val="40000"/>
                    <a:lumOff val="60000"/>
                  </a:schemeClr>
                </a:solidFill>
                <a:latin typeface="Aa楷宋" panose="00020600040101010101" pitchFamily="18" charset="-122"/>
                <a:ea typeface="Aa楷宋" panose="00020600040101010101" pitchFamily="18" charset="-122"/>
              </a:rPr>
              <a:t>卷积神经网络</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：卷积神经网络跟图像识别领域非常相关，其卷积和池化操作能提取特征并降低维度是一个非常合适手写数字识别的模型。</a:t>
            </a:r>
            <a:endParaRPr lang="en-US" altLang="zh-CN"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zh-CN" altLang="en-US" b="1" u="sng" dirty="0">
                <a:solidFill>
                  <a:schemeClr val="accent3">
                    <a:lumMod val="40000"/>
                    <a:lumOff val="60000"/>
                  </a:schemeClr>
                </a:solidFill>
                <a:latin typeface="Aa楷宋" panose="00020600040101010101" pitchFamily="18" charset="-122"/>
                <a:ea typeface="Aa楷宋" panose="00020600040101010101" pitchFamily="18" charset="-122"/>
              </a:rPr>
              <a:t>随机森林</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：随机森林通过构建多棵决策树进行投票分类，对手写数字中的噪声和细微差异有较强的鲁棒性。它可以自动选择重要特征，因此在特征提取后也能得到较好的分类效果</a:t>
            </a:r>
            <a:endParaRPr lang="en-US" altLang="zh-CN" dirty="0">
              <a:solidFill>
                <a:schemeClr val="accent3">
                  <a:lumMod val="40000"/>
                  <a:lumOff val="60000"/>
                </a:schemeClr>
              </a:solidFill>
              <a:latin typeface="Aa楷宋" panose="00020600040101010101" pitchFamily="18" charset="-122"/>
              <a:ea typeface="Aa楷宋" panose="00020600040101010101" pitchFamily="18" charset="-122"/>
            </a:endParaRPr>
          </a:p>
          <a:p>
            <a:pPr indent="457200">
              <a:lnSpc>
                <a:spcPct val="150000"/>
              </a:lnSpc>
            </a:pPr>
            <a:r>
              <a:rPr lang="en-US" altLang="zh-CN" b="1" u="sng" dirty="0">
                <a:solidFill>
                  <a:schemeClr val="accent3">
                    <a:lumMod val="40000"/>
                    <a:lumOff val="60000"/>
                  </a:schemeClr>
                </a:solidFill>
                <a:latin typeface="Aa楷宋" panose="00020600040101010101" pitchFamily="18" charset="-122"/>
                <a:ea typeface="Aa楷宋" panose="00020600040101010101" pitchFamily="18" charset="-122"/>
              </a:rPr>
              <a:t>SVM</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：对于较小规模的手写数字数据集，</a:t>
            </a:r>
            <a:r>
              <a:rPr lang="en-US" altLang="zh-CN" dirty="0">
                <a:solidFill>
                  <a:schemeClr val="accent3">
                    <a:lumMod val="40000"/>
                    <a:lumOff val="60000"/>
                  </a:schemeClr>
                </a:solidFill>
                <a:latin typeface="Aa楷宋" panose="00020600040101010101" pitchFamily="18" charset="-122"/>
                <a:ea typeface="Aa楷宋" panose="00020600040101010101" pitchFamily="18" charset="-122"/>
              </a:rPr>
              <a:t>SVM</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能在高维空间中找到最优的决策边界，适合使用线性或</a:t>
            </a:r>
            <a:r>
              <a:rPr lang="en-US" altLang="zh-CN" dirty="0">
                <a:solidFill>
                  <a:schemeClr val="accent3">
                    <a:lumMod val="40000"/>
                    <a:lumOff val="60000"/>
                  </a:schemeClr>
                </a:solidFill>
                <a:latin typeface="Aa楷宋" panose="00020600040101010101" pitchFamily="18" charset="-122"/>
                <a:ea typeface="Aa楷宋" panose="00020600040101010101" pitchFamily="18" charset="-122"/>
              </a:rPr>
              <a:t>RBF</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核函数处理手写数字分类。</a:t>
            </a:r>
            <a:r>
              <a:rPr lang="en-US" altLang="zh-CN" dirty="0">
                <a:solidFill>
                  <a:schemeClr val="accent3">
                    <a:lumMod val="40000"/>
                    <a:lumOff val="60000"/>
                  </a:schemeClr>
                </a:solidFill>
                <a:latin typeface="Aa楷宋" panose="00020600040101010101" pitchFamily="18" charset="-122"/>
                <a:ea typeface="Aa楷宋" panose="00020600040101010101" pitchFamily="18" charset="-122"/>
              </a:rPr>
              <a:t>SVM</a:t>
            </a:r>
            <a:r>
              <a:rPr lang="zh-CN" altLang="en-US" dirty="0">
                <a:solidFill>
                  <a:schemeClr val="accent3">
                    <a:lumMod val="40000"/>
                    <a:lumOff val="60000"/>
                  </a:schemeClr>
                </a:solidFill>
                <a:latin typeface="Aa楷宋" panose="00020600040101010101" pitchFamily="18" charset="-122"/>
                <a:ea typeface="Aa楷宋" panose="00020600040101010101" pitchFamily="18" charset="-122"/>
              </a:rPr>
              <a:t>对于简单的数字特征有较高的识别精度，计算效率较高。</a:t>
            </a:r>
          </a:p>
        </p:txBody>
      </p:sp>
    </p:spTree>
    <p:extLst>
      <p:ext uri="{BB962C8B-B14F-4D97-AF65-F5344CB8AC3E}">
        <p14:creationId xmlns:p14="http://schemas.microsoft.com/office/powerpoint/2010/main" val="769325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0000"/>
                <a:lumOff val="40000"/>
              </a:schemeClr>
            </a:gs>
            <a:gs pos="70000">
              <a:schemeClr val="accent1"/>
            </a:gs>
          </a:gsLst>
          <a:lin ang="5400000" scaled="1"/>
        </a:gradFill>
        <a:effectLst/>
      </p:bgPr>
    </p:bg>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D50D906D-2BDA-2376-26A8-7561BA4BBCB4}"/>
              </a:ext>
            </a:extLst>
          </p:cNvPr>
          <p:cNvSpPr txBox="1"/>
          <p:nvPr/>
        </p:nvSpPr>
        <p:spPr>
          <a:xfrm>
            <a:off x="4135978" y="914400"/>
            <a:ext cx="3920044" cy="1846465"/>
          </a:xfrm>
          <a:prstGeom prst="rect">
            <a:avLst/>
          </a:prstGeom>
          <a:noFill/>
        </p:spPr>
        <p:txBody>
          <a:bodyPr wrap="square" lIns="0" tIns="0" rIns="0" bIns="0" rtlCol="0" anchor="ctr">
            <a:noAutofit/>
          </a:bodyPr>
          <a:lstStyle>
            <a:defPPr>
              <a:defRPr lang="zh-CN"/>
            </a:defPPr>
            <a:lvl1pPr marR="0" lvl="0" indent="0" algn="ctr" fontAlgn="auto">
              <a:lnSpc>
                <a:spcPct val="100000"/>
              </a:lnSpc>
              <a:spcBef>
                <a:spcPts val="0"/>
              </a:spcBef>
              <a:spcAft>
                <a:spcPts val="0"/>
              </a:spcAft>
              <a:buClrTx/>
              <a:buSzTx/>
              <a:buFontTx/>
              <a:buNone/>
              <a:tabLst/>
              <a:defRPr kumimoji="0" sz="5400" b="1" i="0" u="none" strike="noStrike" cap="none" spc="0" normalizeH="0" baseline="0">
                <a:ln w="12700">
                  <a:gradFill>
                    <a:gsLst>
                      <a:gs pos="20000">
                        <a:schemeClr val="bg1"/>
                      </a:gs>
                      <a:gs pos="100000">
                        <a:schemeClr val="accent1">
                          <a:alpha val="50000"/>
                        </a:schemeClr>
                      </a:gs>
                    </a:gsLst>
                    <a:lin ang="5400000" scaled="1"/>
                  </a:gradFill>
                </a:ln>
                <a:noFill/>
                <a:effectLst/>
                <a:uLnTx/>
                <a:uFillTx/>
                <a:latin typeface="+mj-ea"/>
                <a:ea typeface="+mj-ea"/>
                <a:cs typeface="阿里巴巴普惠体 2.0 95 ExtraBold" panose="00020600040101010101" pitchFamily="18" charset="-122"/>
              </a:defRPr>
            </a:lvl1pPr>
          </a:lstStyle>
          <a:p>
            <a:r>
              <a:rPr lang="en-US" altLang="zh-CN" sz="13800" dirty="0">
                <a:ln w="15875">
                  <a:gradFill>
                    <a:gsLst>
                      <a:gs pos="20000">
                        <a:schemeClr val="bg1"/>
                      </a:gs>
                      <a:gs pos="100000">
                        <a:schemeClr val="accent1">
                          <a:alpha val="50000"/>
                        </a:schemeClr>
                      </a:gs>
                    </a:gsLst>
                    <a:lin ang="5400000" scaled="1"/>
                  </a:gradFill>
                </a:ln>
                <a:latin typeface="+mj-lt"/>
              </a:rPr>
              <a:t>04</a:t>
            </a:r>
            <a:endParaRPr lang="zh-CN" altLang="en-US" sz="13800" dirty="0">
              <a:ln w="15875">
                <a:gradFill>
                  <a:gsLst>
                    <a:gs pos="20000">
                      <a:schemeClr val="bg1"/>
                    </a:gs>
                    <a:gs pos="100000">
                      <a:schemeClr val="accent1">
                        <a:alpha val="50000"/>
                      </a:schemeClr>
                    </a:gs>
                  </a:gsLst>
                  <a:lin ang="5400000" scaled="1"/>
                </a:gradFill>
              </a:ln>
              <a:latin typeface="+mj-lt"/>
            </a:endParaRPr>
          </a:p>
        </p:txBody>
      </p:sp>
      <p:grpSp>
        <p:nvGrpSpPr>
          <p:cNvPr id="5" name="组合 4">
            <a:extLst>
              <a:ext uri="{FF2B5EF4-FFF2-40B4-BE49-F238E27FC236}">
                <a16:creationId xmlns:a16="http://schemas.microsoft.com/office/drawing/2014/main" id="{EA964622-525A-0BEE-BFAF-2BACD118E9FF}"/>
              </a:ext>
            </a:extLst>
          </p:cNvPr>
          <p:cNvGrpSpPr/>
          <p:nvPr/>
        </p:nvGrpSpPr>
        <p:grpSpPr>
          <a:xfrm>
            <a:off x="1580153" y="1703737"/>
            <a:ext cx="9031695" cy="3988330"/>
            <a:chOff x="2407750" y="3600592"/>
            <a:chExt cx="7376500" cy="3257408"/>
          </a:xfrm>
        </p:grpSpPr>
        <p:sp>
          <p:nvSpPr>
            <p:cNvPr id="3" name="任意多边形: 形状 2">
              <a:extLst>
                <a:ext uri="{FF2B5EF4-FFF2-40B4-BE49-F238E27FC236}">
                  <a16:creationId xmlns:a16="http://schemas.microsoft.com/office/drawing/2014/main" id="{E7C61255-54CB-7BEB-AC3C-DB446CA75955}"/>
                </a:ext>
              </a:extLst>
            </p:cNvPr>
            <p:cNvSpPr/>
            <p:nvPr/>
          </p:nvSpPr>
          <p:spPr>
            <a:xfrm>
              <a:off x="2407750" y="4388511"/>
              <a:ext cx="7376500" cy="2469488"/>
            </a:xfrm>
            <a:custGeom>
              <a:avLst/>
              <a:gdLst>
                <a:gd name="connsiteX0" fmla="*/ 9200007 w 9677400"/>
                <a:gd name="connsiteY0" fmla="*/ 1279 h 3239778"/>
                <a:gd name="connsiteX1" fmla="*/ 5988844 w 9677400"/>
                <a:gd name="connsiteY1" fmla="*/ 287029 h 3239778"/>
                <a:gd name="connsiteX2" fmla="*/ 4843463 w 9677400"/>
                <a:gd name="connsiteY2" fmla="*/ 1432410 h 3239778"/>
                <a:gd name="connsiteX3" fmla="*/ 4833938 w 9677400"/>
                <a:gd name="connsiteY3" fmla="*/ 1432410 h 3239778"/>
                <a:gd name="connsiteX4" fmla="*/ 3688556 w 9677400"/>
                <a:gd name="connsiteY4" fmla="*/ 287029 h 3239778"/>
                <a:gd name="connsiteX5" fmla="*/ 477393 w 9677400"/>
                <a:gd name="connsiteY5" fmla="*/ 1279 h 3239778"/>
                <a:gd name="connsiteX6" fmla="*/ 0 w 9677400"/>
                <a:gd name="connsiteY6" fmla="*/ 398090 h 3239778"/>
                <a:gd name="connsiteX7" fmla="*/ 0 w 9677400"/>
                <a:gd name="connsiteY7" fmla="*/ 3239779 h 3239778"/>
                <a:gd name="connsiteX8" fmla="*/ 9677400 w 9677400"/>
                <a:gd name="connsiteY8" fmla="*/ 3239779 h 3239778"/>
                <a:gd name="connsiteX9" fmla="*/ 9677400 w 9677400"/>
                <a:gd name="connsiteY9" fmla="*/ 398090 h 3239778"/>
                <a:gd name="connsiteX10" fmla="*/ 9200007 w 9677400"/>
                <a:gd name="connsiteY10" fmla="*/ 1279 h 3239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677400" h="3239778">
                  <a:moveTo>
                    <a:pt x="9200007" y="1279"/>
                  </a:moveTo>
                  <a:lnTo>
                    <a:pt x="5988844" y="287029"/>
                  </a:lnTo>
                  <a:cubicBezTo>
                    <a:pt x="5356270" y="287029"/>
                    <a:pt x="4843463" y="799836"/>
                    <a:pt x="4843463" y="1432410"/>
                  </a:cubicBezTo>
                  <a:lnTo>
                    <a:pt x="4833938" y="1432410"/>
                  </a:lnTo>
                  <a:cubicBezTo>
                    <a:pt x="4833938" y="799836"/>
                    <a:pt x="4321131" y="287029"/>
                    <a:pt x="3688556" y="287029"/>
                  </a:cubicBezTo>
                  <a:lnTo>
                    <a:pt x="477393" y="1279"/>
                  </a:lnTo>
                  <a:cubicBezTo>
                    <a:pt x="203644" y="-17771"/>
                    <a:pt x="0" y="178920"/>
                    <a:pt x="0" y="398090"/>
                  </a:cubicBezTo>
                  <a:lnTo>
                    <a:pt x="0" y="3239779"/>
                  </a:lnTo>
                  <a:lnTo>
                    <a:pt x="9677400" y="3239779"/>
                  </a:lnTo>
                  <a:lnTo>
                    <a:pt x="9677400" y="398090"/>
                  </a:lnTo>
                  <a:cubicBezTo>
                    <a:pt x="9677400" y="178920"/>
                    <a:pt x="9471470" y="-17771"/>
                    <a:pt x="9200007" y="1279"/>
                  </a:cubicBezTo>
                  <a:close/>
                </a:path>
              </a:pathLst>
            </a:custGeom>
            <a:gradFill>
              <a:gsLst>
                <a:gs pos="10000">
                  <a:schemeClr val="accent1">
                    <a:lumMod val="40000"/>
                    <a:lumOff val="6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sp>
          <p:nvSpPr>
            <p:cNvPr id="4" name="任意多边形: 形状 3">
              <a:extLst>
                <a:ext uri="{FF2B5EF4-FFF2-40B4-BE49-F238E27FC236}">
                  <a16:creationId xmlns:a16="http://schemas.microsoft.com/office/drawing/2014/main" id="{1ACBEEA0-042D-ED7B-3F09-CFC084FD54C6}"/>
                </a:ext>
              </a:extLst>
            </p:cNvPr>
            <p:cNvSpPr/>
            <p:nvPr/>
          </p:nvSpPr>
          <p:spPr>
            <a:xfrm>
              <a:off x="3538547" y="3600592"/>
              <a:ext cx="5114905" cy="3257408"/>
            </a:xfrm>
            <a:custGeom>
              <a:avLst/>
              <a:gdLst>
                <a:gd name="connsiteX0" fmla="*/ 6332411 w 6710362"/>
                <a:gd name="connsiteY0" fmla="*/ 11888 h 4273468"/>
                <a:gd name="connsiteX1" fmla="*/ 4143280 w 6710362"/>
                <a:gd name="connsiteY1" fmla="*/ 651587 h 4273468"/>
                <a:gd name="connsiteX2" fmla="*/ 3355181 w 6710362"/>
                <a:gd name="connsiteY2" fmla="*/ 1637139 h 4273468"/>
                <a:gd name="connsiteX3" fmla="*/ 2567083 w 6710362"/>
                <a:gd name="connsiteY3" fmla="*/ 651587 h 4273468"/>
                <a:gd name="connsiteX4" fmla="*/ 377952 w 6710362"/>
                <a:gd name="connsiteY4" fmla="*/ 11888 h 4273468"/>
                <a:gd name="connsiteX5" fmla="*/ 11811 w 6710362"/>
                <a:gd name="connsiteY5" fmla="*/ 212675 h 4273468"/>
                <a:gd name="connsiteX6" fmla="*/ 0 w 6710362"/>
                <a:gd name="connsiteY6" fmla="*/ 295161 h 4273468"/>
                <a:gd name="connsiteX7" fmla="*/ 0 w 6710362"/>
                <a:gd name="connsiteY7" fmla="*/ 4273468 h 4273468"/>
                <a:gd name="connsiteX8" fmla="*/ 6710363 w 6710362"/>
                <a:gd name="connsiteY8" fmla="*/ 4273468 h 4273468"/>
                <a:gd name="connsiteX9" fmla="*/ 6710363 w 6710362"/>
                <a:gd name="connsiteY9" fmla="*/ 295161 h 4273468"/>
                <a:gd name="connsiteX10" fmla="*/ 6414897 w 6710362"/>
                <a:gd name="connsiteY10" fmla="*/ 77 h 4273468"/>
                <a:gd name="connsiteX11" fmla="*/ 6332411 w 6710362"/>
                <a:gd name="connsiteY11" fmla="*/ 11888 h 4273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10362" h="4273468">
                  <a:moveTo>
                    <a:pt x="6332411" y="11888"/>
                  </a:moveTo>
                  <a:lnTo>
                    <a:pt x="4143280" y="651587"/>
                  </a:lnTo>
                  <a:cubicBezTo>
                    <a:pt x="3699253" y="781374"/>
                    <a:pt x="3384137" y="1175443"/>
                    <a:pt x="3355181" y="1637139"/>
                  </a:cubicBezTo>
                  <a:cubicBezTo>
                    <a:pt x="3326226" y="1175443"/>
                    <a:pt x="3011110" y="781374"/>
                    <a:pt x="2567083" y="651587"/>
                  </a:cubicBezTo>
                  <a:lnTo>
                    <a:pt x="377952" y="11888"/>
                  </a:lnTo>
                  <a:cubicBezTo>
                    <a:pt x="221399" y="-33774"/>
                    <a:pt x="57474" y="56122"/>
                    <a:pt x="11811" y="212675"/>
                  </a:cubicBezTo>
                  <a:cubicBezTo>
                    <a:pt x="3991" y="239473"/>
                    <a:pt x="19" y="267245"/>
                    <a:pt x="0" y="295161"/>
                  </a:cubicBezTo>
                  <a:lnTo>
                    <a:pt x="0" y="4273468"/>
                  </a:lnTo>
                  <a:lnTo>
                    <a:pt x="6710363" y="4273468"/>
                  </a:lnTo>
                  <a:lnTo>
                    <a:pt x="6710363" y="295161"/>
                  </a:lnTo>
                  <a:cubicBezTo>
                    <a:pt x="6710258" y="132086"/>
                    <a:pt x="6577975" y="-28"/>
                    <a:pt x="6414897" y="77"/>
                  </a:cubicBezTo>
                  <a:cubicBezTo>
                    <a:pt x="6386980" y="95"/>
                    <a:pt x="6359205" y="4071"/>
                    <a:pt x="6332411" y="11888"/>
                  </a:cubicBezTo>
                  <a:close/>
                </a:path>
              </a:pathLst>
            </a:custGeom>
            <a:gradFill>
              <a:gsLst>
                <a:gs pos="20000">
                  <a:schemeClr val="accent1">
                    <a:lumMod val="20000"/>
                    <a:lumOff val="80000"/>
                  </a:schemeClr>
                </a:gs>
                <a:gs pos="100000">
                  <a:schemeClr val="accent1">
                    <a:alpha val="50000"/>
                  </a:schemeClr>
                </a:gs>
              </a:gsLst>
              <a:lin ang="5400000" scaled="1"/>
            </a:gra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a:p>
          </p:txBody>
        </p:sp>
      </p:grpSp>
      <p:sp>
        <p:nvSpPr>
          <p:cNvPr id="16" name="文本框 15">
            <a:extLst>
              <a:ext uri="{FF2B5EF4-FFF2-40B4-BE49-F238E27FC236}">
                <a16:creationId xmlns:a16="http://schemas.microsoft.com/office/drawing/2014/main" id="{756B8D44-F34D-AE8B-257C-220968E00E0F}"/>
              </a:ext>
            </a:extLst>
          </p:cNvPr>
          <p:cNvSpPr txBox="1"/>
          <p:nvPr/>
        </p:nvSpPr>
        <p:spPr>
          <a:xfrm>
            <a:off x="2958337" y="3660509"/>
            <a:ext cx="6262626" cy="830997"/>
          </a:xfrm>
          <a:prstGeom prst="rect">
            <a:avLst/>
          </a:prstGeom>
          <a:noFill/>
        </p:spPr>
        <p:txBody>
          <a:bodyPr wrap="square" lIns="0" tIns="0" rIns="0" bIns="0" rtlCol="0">
            <a:spAutoFit/>
          </a:bodyPr>
          <a:lstStyle>
            <a:defPPr>
              <a:defRPr lang="zh-CN"/>
            </a:defPPr>
            <a:lvl1pPr>
              <a:defRPr sz="3200" spc="300">
                <a:gradFill>
                  <a:gsLst>
                    <a:gs pos="0">
                      <a:schemeClr val="bg1"/>
                    </a:gs>
                    <a:gs pos="100000">
                      <a:schemeClr val="accent4"/>
                    </a:gs>
                  </a:gsLst>
                  <a:lin ang="2700000" scaled="0"/>
                </a:gradFill>
                <a:latin typeface="+mj-ea"/>
                <a:ea typeface="+mj-ea"/>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zh-CN" altLang="en-US" sz="5400" i="0" u="none" strike="noStrike" kern="1200" cap="none" spc="0" normalizeH="0" baseline="0" noProof="0" dirty="0">
                <a:ln>
                  <a:noFill/>
                </a:ln>
                <a:solidFill>
                  <a:schemeClr val="bg1"/>
                </a:solidFill>
                <a:effectLst/>
                <a:uLnTx/>
                <a:uFillTx/>
                <a:latin typeface="+mj-lt"/>
                <a:cs typeface="OPPOSans H" panose="00020600040101010101" pitchFamily="18" charset="-122"/>
              </a:rPr>
              <a:t>问题与解决要点</a:t>
            </a:r>
          </a:p>
        </p:txBody>
      </p:sp>
    </p:spTree>
    <p:extLst>
      <p:ext uri="{BB962C8B-B14F-4D97-AF65-F5344CB8AC3E}">
        <p14:creationId xmlns:p14="http://schemas.microsoft.com/office/powerpoint/2010/main" val="232487912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d8869e94-5835-41a3-9f8b-188461fc3dec&quot;,&quot;Name&quot;:null,&quot;Kind&quot;:&quot;Custom&quot;,&quot;OldGuidesSetting&quot;:{&quot;HeaderHeight&quot;:15.0,&quot;FooterHeight&quot;:9.0,&quot;SideMargin&quot;:5.5,&quot;TopMargin&quot;:0.0,&quot;BottomMargin&quot;:0.0,&quot;IntervalMargin&quot;:1.5}}"/>
</p:tagLst>
</file>

<file path=ppt/theme/theme1.xml><?xml version="1.0" encoding="utf-8"?>
<a:theme xmlns:a="http://schemas.openxmlformats.org/drawingml/2006/main" name="Office 主题​​">
  <a:themeElements>
    <a:clrScheme name="自定义 7">
      <a:dk1>
        <a:srgbClr val="000000"/>
      </a:dk1>
      <a:lt1>
        <a:srgbClr val="FFFFFF"/>
      </a:lt1>
      <a:dk2>
        <a:srgbClr val="778495"/>
      </a:dk2>
      <a:lt2>
        <a:srgbClr val="F0F0F0"/>
      </a:lt2>
      <a:accent1>
        <a:srgbClr val="256CD5"/>
      </a:accent1>
      <a:accent2>
        <a:srgbClr val="17A9A9"/>
      </a:accent2>
      <a:accent3>
        <a:srgbClr val="172551"/>
      </a:accent3>
      <a:accent4>
        <a:srgbClr val="62B466"/>
      </a:accent4>
      <a:accent5>
        <a:srgbClr val="61C44A"/>
      </a:accent5>
      <a:accent6>
        <a:srgbClr val="002060"/>
      </a:accent6>
      <a:hlink>
        <a:srgbClr val="7030A0"/>
      </a:hlink>
      <a:folHlink>
        <a:srgbClr val="BFBFBF"/>
      </a:folHlink>
    </a:clrScheme>
    <a:fontScheme name="font">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 Presentation Template</Template>
  <TotalTime>7209</TotalTime>
  <Words>684</Words>
  <Application>Microsoft Office PowerPoint</Application>
  <PresentationFormat>宽屏</PresentationFormat>
  <Paragraphs>44</Paragraphs>
  <Slides>12</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12</vt:i4>
      </vt:variant>
    </vt:vector>
  </HeadingPairs>
  <TitlesOfParts>
    <vt:vector size="18" baseType="lpstr">
      <vt:lpstr>Aa楷宋</vt:lpstr>
      <vt:lpstr>OPPOSans B</vt:lpstr>
      <vt:lpstr>阿里巴巴普惠体 2.0 95 ExtraBold</vt:lpstr>
      <vt:lpstr>等线</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梅梅</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梅梅</dc:creator>
  <cp:lastModifiedBy>W S</cp:lastModifiedBy>
  <cp:revision>16</cp:revision>
  <cp:lastPrinted>2024-02-01T16:00:00Z</cp:lastPrinted>
  <dcterms:created xsi:type="dcterms:W3CDTF">2024-02-01T16:00:00Z</dcterms:created>
  <dcterms:modified xsi:type="dcterms:W3CDTF">2024-10-26T08:00:19Z</dcterms:modified>
</cp:coreProperties>
</file>