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E412-42E8-682D-0E97-37FA9DD876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10B1FA-D8D9-44BC-51CA-A3E6595F8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F9F854-086B-CED7-B5CE-6534531A9628}"/>
              </a:ext>
            </a:extLst>
          </p:cNvPr>
          <p:cNvSpPr>
            <a:spLocks noGrp="1"/>
          </p:cNvSpPr>
          <p:nvPr>
            <p:ph type="dt" sz="half" idx="10"/>
          </p:nvPr>
        </p:nvSpPr>
        <p:spPr/>
        <p:txBody>
          <a:bodyPr/>
          <a:lstStyle/>
          <a:p>
            <a:fld id="{E7EE0F40-53CB-4142-8708-460A3B9B5038}" type="datetimeFigureOut">
              <a:rPr lang="en-IN" smtClean="0"/>
              <a:t>08-10-2023</a:t>
            </a:fld>
            <a:endParaRPr lang="en-IN"/>
          </a:p>
        </p:txBody>
      </p:sp>
      <p:sp>
        <p:nvSpPr>
          <p:cNvPr id="5" name="Footer Placeholder 4">
            <a:extLst>
              <a:ext uri="{FF2B5EF4-FFF2-40B4-BE49-F238E27FC236}">
                <a16:creationId xmlns:a16="http://schemas.microsoft.com/office/drawing/2014/main" id="{BFDF0529-FB31-E8BB-6BF1-CA39BBA952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E6618-A0DF-BED1-D120-B851442D83B4}"/>
              </a:ext>
            </a:extLst>
          </p:cNvPr>
          <p:cNvSpPr>
            <a:spLocks noGrp="1"/>
          </p:cNvSpPr>
          <p:nvPr>
            <p:ph type="sldNum" sz="quarter" idx="12"/>
          </p:nvPr>
        </p:nvSpPr>
        <p:spPr/>
        <p:txBody>
          <a:bodyPr/>
          <a:lstStyle/>
          <a:p>
            <a:fld id="{724DC726-3A71-4E10-9D50-29F999923886}" type="slidenum">
              <a:rPr lang="en-IN" smtClean="0"/>
              <a:t>‹#›</a:t>
            </a:fld>
            <a:endParaRPr lang="en-IN"/>
          </a:p>
        </p:txBody>
      </p:sp>
    </p:spTree>
    <p:extLst>
      <p:ext uri="{BB962C8B-B14F-4D97-AF65-F5344CB8AC3E}">
        <p14:creationId xmlns:p14="http://schemas.microsoft.com/office/powerpoint/2010/main" val="191203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BDB0-4F1D-FDFE-B6C2-F0727166F6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E2EAAF-9071-DDA9-E2AE-118C574B39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20B70-7BD8-0A15-FAA4-C89668858C2C}"/>
              </a:ext>
            </a:extLst>
          </p:cNvPr>
          <p:cNvSpPr>
            <a:spLocks noGrp="1"/>
          </p:cNvSpPr>
          <p:nvPr>
            <p:ph type="dt" sz="half" idx="10"/>
          </p:nvPr>
        </p:nvSpPr>
        <p:spPr/>
        <p:txBody>
          <a:bodyPr/>
          <a:lstStyle/>
          <a:p>
            <a:fld id="{E7EE0F40-53CB-4142-8708-460A3B9B5038}" type="datetimeFigureOut">
              <a:rPr lang="en-IN" smtClean="0"/>
              <a:t>08-10-2023</a:t>
            </a:fld>
            <a:endParaRPr lang="en-IN"/>
          </a:p>
        </p:txBody>
      </p:sp>
      <p:sp>
        <p:nvSpPr>
          <p:cNvPr id="5" name="Footer Placeholder 4">
            <a:extLst>
              <a:ext uri="{FF2B5EF4-FFF2-40B4-BE49-F238E27FC236}">
                <a16:creationId xmlns:a16="http://schemas.microsoft.com/office/drawing/2014/main" id="{7A1E63AE-F36A-DAAC-FEF0-CA51FE2895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70BEA-0900-7118-44E8-5FDB396C2AAB}"/>
              </a:ext>
            </a:extLst>
          </p:cNvPr>
          <p:cNvSpPr>
            <a:spLocks noGrp="1"/>
          </p:cNvSpPr>
          <p:nvPr>
            <p:ph type="sldNum" sz="quarter" idx="12"/>
          </p:nvPr>
        </p:nvSpPr>
        <p:spPr/>
        <p:txBody>
          <a:bodyPr/>
          <a:lstStyle/>
          <a:p>
            <a:fld id="{724DC726-3A71-4E10-9D50-29F999923886}" type="slidenum">
              <a:rPr lang="en-IN" smtClean="0"/>
              <a:t>‹#›</a:t>
            </a:fld>
            <a:endParaRPr lang="en-IN"/>
          </a:p>
        </p:txBody>
      </p:sp>
    </p:spTree>
    <p:extLst>
      <p:ext uri="{BB962C8B-B14F-4D97-AF65-F5344CB8AC3E}">
        <p14:creationId xmlns:p14="http://schemas.microsoft.com/office/powerpoint/2010/main" val="357566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0C7C3-63AA-69FB-AAC5-281C809A60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D4988E-279E-304F-AD3B-1E2EFA277F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5D8973-5431-F696-7FCB-E0B7ECFFBC97}"/>
              </a:ext>
            </a:extLst>
          </p:cNvPr>
          <p:cNvSpPr>
            <a:spLocks noGrp="1"/>
          </p:cNvSpPr>
          <p:nvPr>
            <p:ph type="dt" sz="half" idx="10"/>
          </p:nvPr>
        </p:nvSpPr>
        <p:spPr/>
        <p:txBody>
          <a:bodyPr/>
          <a:lstStyle/>
          <a:p>
            <a:fld id="{E7EE0F40-53CB-4142-8708-460A3B9B5038}" type="datetimeFigureOut">
              <a:rPr lang="en-IN" smtClean="0"/>
              <a:t>08-10-2023</a:t>
            </a:fld>
            <a:endParaRPr lang="en-IN"/>
          </a:p>
        </p:txBody>
      </p:sp>
      <p:sp>
        <p:nvSpPr>
          <p:cNvPr id="5" name="Footer Placeholder 4">
            <a:extLst>
              <a:ext uri="{FF2B5EF4-FFF2-40B4-BE49-F238E27FC236}">
                <a16:creationId xmlns:a16="http://schemas.microsoft.com/office/drawing/2014/main" id="{CD2089EE-07E8-6A4E-230F-849B809CA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78439-153B-5768-33E6-36EF63FA6FE6}"/>
              </a:ext>
            </a:extLst>
          </p:cNvPr>
          <p:cNvSpPr>
            <a:spLocks noGrp="1"/>
          </p:cNvSpPr>
          <p:nvPr>
            <p:ph type="sldNum" sz="quarter" idx="12"/>
          </p:nvPr>
        </p:nvSpPr>
        <p:spPr/>
        <p:txBody>
          <a:bodyPr/>
          <a:lstStyle/>
          <a:p>
            <a:fld id="{724DC726-3A71-4E10-9D50-29F999923886}" type="slidenum">
              <a:rPr lang="en-IN" smtClean="0"/>
              <a:t>‹#›</a:t>
            </a:fld>
            <a:endParaRPr lang="en-IN"/>
          </a:p>
        </p:txBody>
      </p:sp>
    </p:spTree>
    <p:extLst>
      <p:ext uri="{BB962C8B-B14F-4D97-AF65-F5344CB8AC3E}">
        <p14:creationId xmlns:p14="http://schemas.microsoft.com/office/powerpoint/2010/main" val="417997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C15F-5EA0-1F17-3B70-8729210913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FC9C81-486D-76B2-DA6D-11EE501806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C840FE-1F65-63D2-18F0-CBBFAAC80AE0}"/>
              </a:ext>
            </a:extLst>
          </p:cNvPr>
          <p:cNvSpPr>
            <a:spLocks noGrp="1"/>
          </p:cNvSpPr>
          <p:nvPr>
            <p:ph type="dt" sz="half" idx="10"/>
          </p:nvPr>
        </p:nvSpPr>
        <p:spPr/>
        <p:txBody>
          <a:bodyPr/>
          <a:lstStyle/>
          <a:p>
            <a:fld id="{E7EE0F40-53CB-4142-8708-460A3B9B5038}" type="datetimeFigureOut">
              <a:rPr lang="en-IN" smtClean="0"/>
              <a:t>08-10-2023</a:t>
            </a:fld>
            <a:endParaRPr lang="en-IN"/>
          </a:p>
        </p:txBody>
      </p:sp>
      <p:sp>
        <p:nvSpPr>
          <p:cNvPr id="5" name="Footer Placeholder 4">
            <a:extLst>
              <a:ext uri="{FF2B5EF4-FFF2-40B4-BE49-F238E27FC236}">
                <a16:creationId xmlns:a16="http://schemas.microsoft.com/office/drawing/2014/main" id="{1BD772E1-FB06-E5B3-9507-1D9A6EC5A5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48D70-A6BB-8C0F-7546-CE7D21D13036}"/>
              </a:ext>
            </a:extLst>
          </p:cNvPr>
          <p:cNvSpPr>
            <a:spLocks noGrp="1"/>
          </p:cNvSpPr>
          <p:nvPr>
            <p:ph type="sldNum" sz="quarter" idx="12"/>
          </p:nvPr>
        </p:nvSpPr>
        <p:spPr/>
        <p:txBody>
          <a:bodyPr/>
          <a:lstStyle/>
          <a:p>
            <a:fld id="{724DC726-3A71-4E10-9D50-29F999923886}" type="slidenum">
              <a:rPr lang="en-IN" smtClean="0"/>
              <a:t>‹#›</a:t>
            </a:fld>
            <a:endParaRPr lang="en-IN"/>
          </a:p>
        </p:txBody>
      </p:sp>
    </p:spTree>
    <p:extLst>
      <p:ext uri="{BB962C8B-B14F-4D97-AF65-F5344CB8AC3E}">
        <p14:creationId xmlns:p14="http://schemas.microsoft.com/office/powerpoint/2010/main" val="320433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7653-02F2-18D8-573A-7519100C7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6ACE3E-4C97-1667-B628-9C90BDAE5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E3AEF9-2096-C68F-5B48-CC852A10CC23}"/>
              </a:ext>
            </a:extLst>
          </p:cNvPr>
          <p:cNvSpPr>
            <a:spLocks noGrp="1"/>
          </p:cNvSpPr>
          <p:nvPr>
            <p:ph type="dt" sz="half" idx="10"/>
          </p:nvPr>
        </p:nvSpPr>
        <p:spPr/>
        <p:txBody>
          <a:bodyPr/>
          <a:lstStyle/>
          <a:p>
            <a:fld id="{E7EE0F40-53CB-4142-8708-460A3B9B5038}" type="datetimeFigureOut">
              <a:rPr lang="en-IN" smtClean="0"/>
              <a:t>08-10-2023</a:t>
            </a:fld>
            <a:endParaRPr lang="en-IN"/>
          </a:p>
        </p:txBody>
      </p:sp>
      <p:sp>
        <p:nvSpPr>
          <p:cNvPr id="5" name="Footer Placeholder 4">
            <a:extLst>
              <a:ext uri="{FF2B5EF4-FFF2-40B4-BE49-F238E27FC236}">
                <a16:creationId xmlns:a16="http://schemas.microsoft.com/office/drawing/2014/main" id="{3BFB70B2-7105-9F57-EAF9-001B95DE4A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6D515-342A-9D10-2BED-1F9EDE0E1D4D}"/>
              </a:ext>
            </a:extLst>
          </p:cNvPr>
          <p:cNvSpPr>
            <a:spLocks noGrp="1"/>
          </p:cNvSpPr>
          <p:nvPr>
            <p:ph type="sldNum" sz="quarter" idx="12"/>
          </p:nvPr>
        </p:nvSpPr>
        <p:spPr/>
        <p:txBody>
          <a:bodyPr/>
          <a:lstStyle/>
          <a:p>
            <a:fld id="{724DC726-3A71-4E10-9D50-29F999923886}" type="slidenum">
              <a:rPr lang="en-IN" smtClean="0"/>
              <a:t>‹#›</a:t>
            </a:fld>
            <a:endParaRPr lang="en-IN"/>
          </a:p>
        </p:txBody>
      </p:sp>
    </p:spTree>
    <p:extLst>
      <p:ext uri="{BB962C8B-B14F-4D97-AF65-F5344CB8AC3E}">
        <p14:creationId xmlns:p14="http://schemas.microsoft.com/office/powerpoint/2010/main" val="408004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0A20-6006-99B0-9A06-3608914B0A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47A1BD-F584-AD31-C046-8CCADF026B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C9C381-E266-5802-6D5D-763952B80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70F286-031E-A3BE-D60B-4DBCFE93C8B7}"/>
              </a:ext>
            </a:extLst>
          </p:cNvPr>
          <p:cNvSpPr>
            <a:spLocks noGrp="1"/>
          </p:cNvSpPr>
          <p:nvPr>
            <p:ph type="dt" sz="half" idx="10"/>
          </p:nvPr>
        </p:nvSpPr>
        <p:spPr/>
        <p:txBody>
          <a:bodyPr/>
          <a:lstStyle/>
          <a:p>
            <a:fld id="{E7EE0F40-53CB-4142-8708-460A3B9B5038}" type="datetimeFigureOut">
              <a:rPr lang="en-IN" smtClean="0"/>
              <a:t>08-10-2023</a:t>
            </a:fld>
            <a:endParaRPr lang="en-IN"/>
          </a:p>
        </p:txBody>
      </p:sp>
      <p:sp>
        <p:nvSpPr>
          <p:cNvPr id="6" name="Footer Placeholder 5">
            <a:extLst>
              <a:ext uri="{FF2B5EF4-FFF2-40B4-BE49-F238E27FC236}">
                <a16:creationId xmlns:a16="http://schemas.microsoft.com/office/drawing/2014/main" id="{A298F858-82A2-52E7-0F03-4B2B9341DF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1CA59A-5CF2-FFED-1BAC-E581DBBAA9D3}"/>
              </a:ext>
            </a:extLst>
          </p:cNvPr>
          <p:cNvSpPr>
            <a:spLocks noGrp="1"/>
          </p:cNvSpPr>
          <p:nvPr>
            <p:ph type="sldNum" sz="quarter" idx="12"/>
          </p:nvPr>
        </p:nvSpPr>
        <p:spPr/>
        <p:txBody>
          <a:bodyPr/>
          <a:lstStyle/>
          <a:p>
            <a:fld id="{724DC726-3A71-4E10-9D50-29F999923886}" type="slidenum">
              <a:rPr lang="en-IN" smtClean="0"/>
              <a:t>‹#›</a:t>
            </a:fld>
            <a:endParaRPr lang="en-IN"/>
          </a:p>
        </p:txBody>
      </p:sp>
    </p:spTree>
    <p:extLst>
      <p:ext uri="{BB962C8B-B14F-4D97-AF65-F5344CB8AC3E}">
        <p14:creationId xmlns:p14="http://schemas.microsoft.com/office/powerpoint/2010/main" val="291796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2736-07B4-18F7-5B9F-3AF82D0023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CD3B7F-36B5-BA32-3E45-9E8E4F272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393EEE-8304-CDF8-41A4-48F333CFF4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911574-DA5C-AE93-AD3F-73A4DF8A1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0EA1AC-8DA8-1532-CF1B-456A97125A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A2AA41-8028-65A4-AB26-16116711B367}"/>
              </a:ext>
            </a:extLst>
          </p:cNvPr>
          <p:cNvSpPr>
            <a:spLocks noGrp="1"/>
          </p:cNvSpPr>
          <p:nvPr>
            <p:ph type="dt" sz="half" idx="10"/>
          </p:nvPr>
        </p:nvSpPr>
        <p:spPr/>
        <p:txBody>
          <a:bodyPr/>
          <a:lstStyle/>
          <a:p>
            <a:fld id="{E7EE0F40-53CB-4142-8708-460A3B9B5038}" type="datetimeFigureOut">
              <a:rPr lang="en-IN" smtClean="0"/>
              <a:t>08-10-2023</a:t>
            </a:fld>
            <a:endParaRPr lang="en-IN"/>
          </a:p>
        </p:txBody>
      </p:sp>
      <p:sp>
        <p:nvSpPr>
          <p:cNvPr id="8" name="Footer Placeholder 7">
            <a:extLst>
              <a:ext uri="{FF2B5EF4-FFF2-40B4-BE49-F238E27FC236}">
                <a16:creationId xmlns:a16="http://schemas.microsoft.com/office/drawing/2014/main" id="{9AEB943D-84AB-57BC-8A28-5462654D5C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57BB14-24B0-9746-337F-2CA556FD3D69}"/>
              </a:ext>
            </a:extLst>
          </p:cNvPr>
          <p:cNvSpPr>
            <a:spLocks noGrp="1"/>
          </p:cNvSpPr>
          <p:nvPr>
            <p:ph type="sldNum" sz="quarter" idx="12"/>
          </p:nvPr>
        </p:nvSpPr>
        <p:spPr/>
        <p:txBody>
          <a:bodyPr/>
          <a:lstStyle/>
          <a:p>
            <a:fld id="{724DC726-3A71-4E10-9D50-29F999923886}" type="slidenum">
              <a:rPr lang="en-IN" smtClean="0"/>
              <a:t>‹#›</a:t>
            </a:fld>
            <a:endParaRPr lang="en-IN"/>
          </a:p>
        </p:txBody>
      </p:sp>
    </p:spTree>
    <p:extLst>
      <p:ext uri="{BB962C8B-B14F-4D97-AF65-F5344CB8AC3E}">
        <p14:creationId xmlns:p14="http://schemas.microsoft.com/office/powerpoint/2010/main" val="373240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C067-0AFD-351E-32F7-42042B8432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F7B43D-E65F-7962-5F73-FE206AC38336}"/>
              </a:ext>
            </a:extLst>
          </p:cNvPr>
          <p:cNvSpPr>
            <a:spLocks noGrp="1"/>
          </p:cNvSpPr>
          <p:nvPr>
            <p:ph type="dt" sz="half" idx="10"/>
          </p:nvPr>
        </p:nvSpPr>
        <p:spPr/>
        <p:txBody>
          <a:bodyPr/>
          <a:lstStyle/>
          <a:p>
            <a:fld id="{E7EE0F40-53CB-4142-8708-460A3B9B5038}" type="datetimeFigureOut">
              <a:rPr lang="en-IN" smtClean="0"/>
              <a:t>08-10-2023</a:t>
            </a:fld>
            <a:endParaRPr lang="en-IN"/>
          </a:p>
        </p:txBody>
      </p:sp>
      <p:sp>
        <p:nvSpPr>
          <p:cNvPr id="4" name="Footer Placeholder 3">
            <a:extLst>
              <a:ext uri="{FF2B5EF4-FFF2-40B4-BE49-F238E27FC236}">
                <a16:creationId xmlns:a16="http://schemas.microsoft.com/office/drawing/2014/main" id="{7741059E-4DB6-1C55-3023-98FE332EA3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911A2A-AC31-1258-0FB4-020C80513C07}"/>
              </a:ext>
            </a:extLst>
          </p:cNvPr>
          <p:cNvSpPr>
            <a:spLocks noGrp="1"/>
          </p:cNvSpPr>
          <p:nvPr>
            <p:ph type="sldNum" sz="quarter" idx="12"/>
          </p:nvPr>
        </p:nvSpPr>
        <p:spPr/>
        <p:txBody>
          <a:bodyPr/>
          <a:lstStyle/>
          <a:p>
            <a:fld id="{724DC726-3A71-4E10-9D50-29F999923886}" type="slidenum">
              <a:rPr lang="en-IN" smtClean="0"/>
              <a:t>‹#›</a:t>
            </a:fld>
            <a:endParaRPr lang="en-IN"/>
          </a:p>
        </p:txBody>
      </p:sp>
    </p:spTree>
    <p:extLst>
      <p:ext uri="{BB962C8B-B14F-4D97-AF65-F5344CB8AC3E}">
        <p14:creationId xmlns:p14="http://schemas.microsoft.com/office/powerpoint/2010/main" val="98146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F0CBE7-AED2-7084-0784-5D8C5866E253}"/>
              </a:ext>
            </a:extLst>
          </p:cNvPr>
          <p:cNvSpPr>
            <a:spLocks noGrp="1"/>
          </p:cNvSpPr>
          <p:nvPr>
            <p:ph type="dt" sz="half" idx="10"/>
          </p:nvPr>
        </p:nvSpPr>
        <p:spPr/>
        <p:txBody>
          <a:bodyPr/>
          <a:lstStyle/>
          <a:p>
            <a:fld id="{E7EE0F40-53CB-4142-8708-460A3B9B5038}" type="datetimeFigureOut">
              <a:rPr lang="en-IN" smtClean="0"/>
              <a:t>08-10-2023</a:t>
            </a:fld>
            <a:endParaRPr lang="en-IN"/>
          </a:p>
        </p:txBody>
      </p:sp>
      <p:sp>
        <p:nvSpPr>
          <p:cNvPr id="3" name="Footer Placeholder 2">
            <a:extLst>
              <a:ext uri="{FF2B5EF4-FFF2-40B4-BE49-F238E27FC236}">
                <a16:creationId xmlns:a16="http://schemas.microsoft.com/office/drawing/2014/main" id="{2A0AC20D-2098-AE83-BB5B-84B1C86933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B617FD-F69D-8A75-2249-31034100DD70}"/>
              </a:ext>
            </a:extLst>
          </p:cNvPr>
          <p:cNvSpPr>
            <a:spLocks noGrp="1"/>
          </p:cNvSpPr>
          <p:nvPr>
            <p:ph type="sldNum" sz="quarter" idx="12"/>
          </p:nvPr>
        </p:nvSpPr>
        <p:spPr/>
        <p:txBody>
          <a:bodyPr/>
          <a:lstStyle/>
          <a:p>
            <a:fld id="{724DC726-3A71-4E10-9D50-29F999923886}" type="slidenum">
              <a:rPr lang="en-IN" smtClean="0"/>
              <a:t>‹#›</a:t>
            </a:fld>
            <a:endParaRPr lang="en-IN"/>
          </a:p>
        </p:txBody>
      </p:sp>
    </p:spTree>
    <p:extLst>
      <p:ext uri="{BB962C8B-B14F-4D97-AF65-F5344CB8AC3E}">
        <p14:creationId xmlns:p14="http://schemas.microsoft.com/office/powerpoint/2010/main" val="57593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C2CC-4628-342F-D02D-C9885ED2C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8EC41C-3E2B-14C5-7A65-7A955794DF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120364-3EC8-81F6-B52E-A2BFC7736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26AE5-01C0-E5B2-D635-3B09DD61F846}"/>
              </a:ext>
            </a:extLst>
          </p:cNvPr>
          <p:cNvSpPr>
            <a:spLocks noGrp="1"/>
          </p:cNvSpPr>
          <p:nvPr>
            <p:ph type="dt" sz="half" idx="10"/>
          </p:nvPr>
        </p:nvSpPr>
        <p:spPr/>
        <p:txBody>
          <a:bodyPr/>
          <a:lstStyle/>
          <a:p>
            <a:fld id="{E7EE0F40-53CB-4142-8708-460A3B9B5038}" type="datetimeFigureOut">
              <a:rPr lang="en-IN" smtClean="0"/>
              <a:t>08-10-2023</a:t>
            </a:fld>
            <a:endParaRPr lang="en-IN"/>
          </a:p>
        </p:txBody>
      </p:sp>
      <p:sp>
        <p:nvSpPr>
          <p:cNvPr id="6" name="Footer Placeholder 5">
            <a:extLst>
              <a:ext uri="{FF2B5EF4-FFF2-40B4-BE49-F238E27FC236}">
                <a16:creationId xmlns:a16="http://schemas.microsoft.com/office/drawing/2014/main" id="{9452B17F-A5BA-6553-5F7F-D0C7DBE1A0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F4BD4F-0789-6D7C-D5F0-67F59222B6E5}"/>
              </a:ext>
            </a:extLst>
          </p:cNvPr>
          <p:cNvSpPr>
            <a:spLocks noGrp="1"/>
          </p:cNvSpPr>
          <p:nvPr>
            <p:ph type="sldNum" sz="quarter" idx="12"/>
          </p:nvPr>
        </p:nvSpPr>
        <p:spPr/>
        <p:txBody>
          <a:bodyPr/>
          <a:lstStyle/>
          <a:p>
            <a:fld id="{724DC726-3A71-4E10-9D50-29F999923886}" type="slidenum">
              <a:rPr lang="en-IN" smtClean="0"/>
              <a:t>‹#›</a:t>
            </a:fld>
            <a:endParaRPr lang="en-IN"/>
          </a:p>
        </p:txBody>
      </p:sp>
    </p:spTree>
    <p:extLst>
      <p:ext uri="{BB962C8B-B14F-4D97-AF65-F5344CB8AC3E}">
        <p14:creationId xmlns:p14="http://schemas.microsoft.com/office/powerpoint/2010/main" val="5867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C375-1D3C-3511-13FE-0C35055E6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0D9A3F-5DD6-CB9F-8296-639893232F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DB06DE-0827-A2D1-0DD6-44CF904F9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431B6-D409-3F1A-EFE6-CE2ACBBFFC60}"/>
              </a:ext>
            </a:extLst>
          </p:cNvPr>
          <p:cNvSpPr>
            <a:spLocks noGrp="1"/>
          </p:cNvSpPr>
          <p:nvPr>
            <p:ph type="dt" sz="half" idx="10"/>
          </p:nvPr>
        </p:nvSpPr>
        <p:spPr/>
        <p:txBody>
          <a:bodyPr/>
          <a:lstStyle/>
          <a:p>
            <a:fld id="{E7EE0F40-53CB-4142-8708-460A3B9B5038}" type="datetimeFigureOut">
              <a:rPr lang="en-IN" smtClean="0"/>
              <a:t>08-10-2023</a:t>
            </a:fld>
            <a:endParaRPr lang="en-IN"/>
          </a:p>
        </p:txBody>
      </p:sp>
      <p:sp>
        <p:nvSpPr>
          <p:cNvPr id="6" name="Footer Placeholder 5">
            <a:extLst>
              <a:ext uri="{FF2B5EF4-FFF2-40B4-BE49-F238E27FC236}">
                <a16:creationId xmlns:a16="http://schemas.microsoft.com/office/drawing/2014/main" id="{0D05943F-6D61-603A-67CC-758DCC6BF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391974-6961-70B9-343E-5626E7DA3D74}"/>
              </a:ext>
            </a:extLst>
          </p:cNvPr>
          <p:cNvSpPr>
            <a:spLocks noGrp="1"/>
          </p:cNvSpPr>
          <p:nvPr>
            <p:ph type="sldNum" sz="quarter" idx="12"/>
          </p:nvPr>
        </p:nvSpPr>
        <p:spPr/>
        <p:txBody>
          <a:bodyPr/>
          <a:lstStyle/>
          <a:p>
            <a:fld id="{724DC726-3A71-4E10-9D50-29F999923886}" type="slidenum">
              <a:rPr lang="en-IN" smtClean="0"/>
              <a:t>‹#›</a:t>
            </a:fld>
            <a:endParaRPr lang="en-IN"/>
          </a:p>
        </p:txBody>
      </p:sp>
    </p:spTree>
    <p:extLst>
      <p:ext uri="{BB962C8B-B14F-4D97-AF65-F5344CB8AC3E}">
        <p14:creationId xmlns:p14="http://schemas.microsoft.com/office/powerpoint/2010/main" val="78724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929E6D-B9B9-7A14-55DF-3094EE0DD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AA0098-83FB-2233-D5EC-D350D09FC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3966B6-D99E-B658-43A3-55FA4D34F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E0F40-53CB-4142-8708-460A3B9B5038}" type="datetimeFigureOut">
              <a:rPr lang="en-IN" smtClean="0"/>
              <a:t>08-10-2023</a:t>
            </a:fld>
            <a:endParaRPr lang="en-IN"/>
          </a:p>
        </p:txBody>
      </p:sp>
      <p:sp>
        <p:nvSpPr>
          <p:cNvPr id="5" name="Footer Placeholder 4">
            <a:extLst>
              <a:ext uri="{FF2B5EF4-FFF2-40B4-BE49-F238E27FC236}">
                <a16:creationId xmlns:a16="http://schemas.microsoft.com/office/drawing/2014/main" id="{CC0E7B14-78CD-0C1B-EB69-676F099606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9F1FE1-9693-D801-9AD2-24AB5BB41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DC726-3A71-4E10-9D50-29F999923886}" type="slidenum">
              <a:rPr lang="en-IN" smtClean="0"/>
              <a:t>‹#›</a:t>
            </a:fld>
            <a:endParaRPr lang="en-IN"/>
          </a:p>
        </p:txBody>
      </p:sp>
    </p:spTree>
    <p:extLst>
      <p:ext uri="{BB962C8B-B14F-4D97-AF65-F5344CB8AC3E}">
        <p14:creationId xmlns:p14="http://schemas.microsoft.com/office/powerpoint/2010/main" val="294176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A3544D-E797-7C60-2DA9-4F9CDBFD4DE4}"/>
              </a:ext>
            </a:extLst>
          </p:cNvPr>
          <p:cNvSpPr txBox="1"/>
          <p:nvPr/>
        </p:nvSpPr>
        <p:spPr>
          <a:xfrm>
            <a:off x="7977424" y="6249677"/>
            <a:ext cx="2762865" cy="369332"/>
          </a:xfrm>
          <a:prstGeom prst="rect">
            <a:avLst/>
          </a:prstGeom>
          <a:noFill/>
        </p:spPr>
        <p:txBody>
          <a:bodyPr wrap="square" rtlCol="0">
            <a:spAutoFit/>
          </a:bodyPr>
          <a:lstStyle/>
          <a:p>
            <a:r>
              <a:rPr lang="en-IN" dirty="0"/>
              <a:t>By: Kripank Kumbhare</a:t>
            </a:r>
          </a:p>
        </p:txBody>
      </p:sp>
    </p:spTree>
    <p:extLst>
      <p:ext uri="{BB962C8B-B14F-4D97-AF65-F5344CB8AC3E}">
        <p14:creationId xmlns:p14="http://schemas.microsoft.com/office/powerpoint/2010/main" val="2788972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AB3953-8C69-6A66-4E04-D135758CB09E}"/>
              </a:ext>
            </a:extLst>
          </p:cNvPr>
          <p:cNvSpPr txBox="1"/>
          <p:nvPr/>
        </p:nvSpPr>
        <p:spPr>
          <a:xfrm>
            <a:off x="3519949" y="344129"/>
            <a:ext cx="4837471" cy="769441"/>
          </a:xfrm>
          <a:prstGeom prst="rect">
            <a:avLst/>
          </a:prstGeom>
          <a:noFill/>
        </p:spPr>
        <p:txBody>
          <a:bodyPr wrap="square" rtlCol="0">
            <a:spAutoFit/>
          </a:bodyPr>
          <a:lstStyle/>
          <a:p>
            <a:pPr algn="ctr"/>
            <a:r>
              <a:rPr lang="en-IN" sz="4400" kern="0" dirty="0">
                <a:solidFill>
                  <a:srgbClr val="000000"/>
                </a:solidFill>
                <a:effectLst/>
                <a:latin typeface="Times New Roman" panose="02020603050405020304" pitchFamily="18" charset="0"/>
                <a:ea typeface="Times New Roman" panose="02020603050405020304" pitchFamily="18" charset="0"/>
              </a:rPr>
              <a:t>Encapsulation</a:t>
            </a:r>
            <a:endParaRPr lang="en-IN" sz="4000" dirty="0"/>
          </a:p>
        </p:txBody>
      </p:sp>
      <p:sp>
        <p:nvSpPr>
          <p:cNvPr id="5" name="TextBox 4">
            <a:extLst>
              <a:ext uri="{FF2B5EF4-FFF2-40B4-BE49-F238E27FC236}">
                <a16:creationId xmlns:a16="http://schemas.microsoft.com/office/drawing/2014/main" id="{7390AE40-ADD5-943D-D416-A3881F426CAD}"/>
              </a:ext>
            </a:extLst>
          </p:cNvPr>
          <p:cNvSpPr txBox="1"/>
          <p:nvPr/>
        </p:nvSpPr>
        <p:spPr>
          <a:xfrm>
            <a:off x="5486400" y="1199535"/>
            <a:ext cx="6705600" cy="5085816"/>
          </a:xfrm>
          <a:prstGeom prst="rect">
            <a:avLst/>
          </a:prstGeom>
          <a:noFill/>
        </p:spPr>
        <p:txBody>
          <a:bodyPr wrap="square" rtlCol="0">
            <a:spAutoFit/>
          </a:bodyPr>
          <a:lstStyle/>
          <a:p>
            <a:endParaRPr lang="en-IN" dirty="0">
              <a:effectLst/>
            </a:endParaRPr>
          </a:p>
          <a:p>
            <a:pPr lvl="1">
              <a:lnSpc>
                <a:spcPct val="107000"/>
              </a:lnSpc>
              <a:spcAft>
                <a:spcPts val="800"/>
              </a:spcAft>
              <a:buSzPts val="1000"/>
              <a:tabLst>
                <a:tab pos="914400" algn="l"/>
              </a:tabLst>
            </a:pPr>
            <a:r>
              <a:rPr lang="en-IN"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technique of wrapping or binding the data and methods of an object together into a single unit. Encapsulation ensures data security and integrity by preventing unauthorized access or modification. Encapsulation can be implemented by using private access modifiers and getter and setter methods.</a:t>
            </a:r>
            <a:endParaRPr lang="en-IN" sz="2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417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4CA927-3EC7-977A-B8B5-989A3CD9B3C7}"/>
              </a:ext>
            </a:extLst>
          </p:cNvPr>
          <p:cNvSpPr txBox="1"/>
          <p:nvPr/>
        </p:nvSpPr>
        <p:spPr>
          <a:xfrm>
            <a:off x="3244645" y="265470"/>
            <a:ext cx="6066503" cy="718466"/>
          </a:xfrm>
          <a:prstGeom prst="rect">
            <a:avLst/>
          </a:prstGeom>
          <a:noFill/>
        </p:spPr>
        <p:txBody>
          <a:bodyPr wrap="square" rtlCol="0">
            <a:spAutoFit/>
          </a:bodyPr>
          <a:lstStyle/>
          <a:p>
            <a:pPr algn="ctr">
              <a:lnSpc>
                <a:spcPct val="107000"/>
              </a:lnSpc>
              <a:spcAft>
                <a:spcPts val="800"/>
              </a:spcAft>
            </a:pPr>
            <a:r>
              <a:rPr lang="en-IN" sz="40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File Handling in Java</a:t>
            </a:r>
            <a:endParaRPr lang="en-IN" sz="40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4AACAFB0-AD8C-9A0F-5BA7-A515BBFA25E6}"/>
              </a:ext>
            </a:extLst>
          </p:cNvPr>
          <p:cNvSpPr txBox="1"/>
          <p:nvPr/>
        </p:nvSpPr>
        <p:spPr>
          <a:xfrm>
            <a:off x="358876" y="2037920"/>
            <a:ext cx="6346723" cy="2523768"/>
          </a:xfrm>
          <a:prstGeom prst="rect">
            <a:avLst/>
          </a:prstGeom>
          <a:noFill/>
        </p:spPr>
        <p:txBody>
          <a:bodyPr wrap="square" rtlCol="0">
            <a:spAutoFit/>
          </a:bodyPr>
          <a:lstStyle/>
          <a:p>
            <a:r>
              <a:rPr lang="en-IN" sz="2800"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File handling in Java involves creating, opening, closing, reading, writing, deleting, and manipulating files using the classes and methods of the java.io package.</a:t>
            </a:r>
            <a:endParaRPr lang="en-IN" sz="2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9687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0F243-499B-FFED-D2DE-F6F42108D6D8}"/>
              </a:ext>
            </a:extLst>
          </p:cNvPr>
          <p:cNvSpPr>
            <a:spLocks noGrp="1"/>
          </p:cNvSpPr>
          <p:nvPr>
            <p:ph type="title"/>
          </p:nvPr>
        </p:nvSpPr>
        <p:spPr>
          <a:xfrm>
            <a:off x="582561" y="137652"/>
            <a:ext cx="10515600" cy="921031"/>
          </a:xfrm>
        </p:spPr>
        <p:txBody>
          <a:bodyPr>
            <a:normAutofit/>
          </a:bodyPr>
          <a:lstStyle/>
          <a:p>
            <a:pPr algn="ctr"/>
            <a:r>
              <a:rPr lang="en-IN" kern="0" dirty="0">
                <a:solidFill>
                  <a:srgbClr val="000000"/>
                </a:solidFill>
                <a:latin typeface="Times New Roman" panose="02020603050405020304" pitchFamily="18" charset="0"/>
                <a:ea typeface="Times New Roman" panose="02020603050405020304" pitchFamily="18" charset="0"/>
              </a:rPr>
              <a:t>C</a:t>
            </a:r>
            <a:r>
              <a:rPr lang="en-IN" kern="0" dirty="0">
                <a:solidFill>
                  <a:srgbClr val="000000"/>
                </a:solidFill>
                <a:effectLst/>
                <a:latin typeface="Times New Roman" panose="02020603050405020304" pitchFamily="18" charset="0"/>
                <a:ea typeface="Times New Roman" panose="02020603050405020304" pitchFamily="18" charset="0"/>
              </a:rPr>
              <a:t>lasses for file handling in Java </a:t>
            </a:r>
            <a:endParaRPr lang="en-IN" sz="8800" dirty="0"/>
          </a:p>
        </p:txBody>
      </p:sp>
      <p:sp>
        <p:nvSpPr>
          <p:cNvPr id="3" name="Content Placeholder 2">
            <a:extLst>
              <a:ext uri="{FF2B5EF4-FFF2-40B4-BE49-F238E27FC236}">
                <a16:creationId xmlns:a16="http://schemas.microsoft.com/office/drawing/2014/main" id="{20FC6370-AA71-55F3-1469-A9A0E3D363DD}"/>
              </a:ext>
            </a:extLst>
          </p:cNvPr>
          <p:cNvSpPr>
            <a:spLocks noGrp="1"/>
          </p:cNvSpPr>
          <p:nvPr>
            <p:ph idx="1"/>
          </p:nvPr>
        </p:nvSpPr>
        <p:spPr>
          <a:xfrm>
            <a:off x="6204154" y="1337187"/>
            <a:ext cx="5987845" cy="5230761"/>
          </a:xfrm>
        </p:spPr>
        <p:txBody>
          <a:bodyPr>
            <a:normAutofit fontScale="77500" lnSpcReduction="20000"/>
          </a:bodyPr>
          <a:lstStyle/>
          <a:p>
            <a:endParaRPr lang="en-IN" dirty="0">
              <a:effectLs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File: A class that represents a file or directory in the file system. It provides methods for creating, deleting, renaming, checking, and getting information about files and directories.</a:t>
            </a:r>
            <a:endParaRPr lang="en-IN" sz="1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9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FileInputStream</a:t>
            </a:r>
            <a:r>
              <a:rPr lang="en-IN" sz="2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class that reads bytes from a file. It is used for reading binary data, such as images, audio, video, etc.</a:t>
            </a:r>
            <a:endParaRPr lang="en-IN" sz="1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9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FileOutputStream</a:t>
            </a:r>
            <a:r>
              <a:rPr lang="en-IN" sz="2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class that writes bytes to a file. It is used for writing binary data, such as images, audio, video, etc.</a:t>
            </a:r>
            <a:endParaRPr lang="en-IN" sz="1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9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FileReader</a:t>
            </a:r>
            <a:r>
              <a:rPr lang="en-IN" sz="2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class that reads characters from a file. It is used for reading text data, such as plain text, XML, JSON, etc.</a:t>
            </a:r>
            <a:endParaRPr lang="en-IN" sz="1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6030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1ED05-4723-831F-41AA-5B006E0C5858}"/>
              </a:ext>
            </a:extLst>
          </p:cNvPr>
          <p:cNvSpPr>
            <a:spLocks noGrp="1"/>
          </p:cNvSpPr>
          <p:nvPr>
            <p:ph idx="1"/>
          </p:nvPr>
        </p:nvSpPr>
        <p:spPr>
          <a:xfrm>
            <a:off x="6096000" y="1268361"/>
            <a:ext cx="5700251" cy="5338916"/>
          </a:xfrm>
        </p:spPr>
        <p:txBody>
          <a:bodyPr>
            <a:normAutofit fontScale="92500" lnSpcReduction="20000"/>
          </a:bodyPr>
          <a:lstStyle/>
          <a:p>
            <a:pPr marL="457200" lvl="1" indent="0">
              <a:lnSpc>
                <a:spcPct val="107000"/>
              </a:lnSpc>
              <a:spcAft>
                <a:spcPts val="800"/>
              </a:spcAft>
              <a:buSzPts val="1000"/>
              <a:buNone/>
              <a:tabLst>
                <a:tab pos="914400" algn="l"/>
              </a:tabLst>
            </a:pPr>
            <a:r>
              <a:rPr lang="en-IN" sz="31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FileWriter</a:t>
            </a:r>
            <a:r>
              <a:rPr lang="en-IN" sz="3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class that writes characters to a file. It is used for writing text data, such as plain text, XML, JSON, etc.</a:t>
            </a:r>
            <a:endParaRPr lang="en-IN" sz="31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31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BufferedReader</a:t>
            </a:r>
            <a:r>
              <a:rPr lang="en-IN" sz="3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class that reads text from a character-input stream. It buffers the input for efficient reading.</a:t>
            </a:r>
          </a:p>
          <a:p>
            <a:pPr marL="457200" lvl="1" indent="0">
              <a:lnSpc>
                <a:spcPct val="107000"/>
              </a:lnSpc>
              <a:spcAft>
                <a:spcPts val="800"/>
              </a:spcAft>
              <a:buSzPts val="1000"/>
              <a:buNone/>
              <a:tabLst>
                <a:tab pos="914400" algn="l"/>
              </a:tabLst>
            </a:pPr>
            <a:r>
              <a:rPr lang="en-IN" sz="3100" kern="0" dirty="0" err="1">
                <a:solidFill>
                  <a:srgbClr val="000000"/>
                </a:solidFill>
                <a:effectLst/>
                <a:latin typeface="Times New Roman" panose="02020603050405020304" pitchFamily="18" charset="0"/>
                <a:ea typeface="Times New Roman" panose="02020603050405020304" pitchFamily="18" charset="0"/>
              </a:rPr>
              <a:t>BufferedWriter</a:t>
            </a:r>
            <a:r>
              <a:rPr lang="en-IN" sz="3100" kern="0" dirty="0">
                <a:solidFill>
                  <a:srgbClr val="000000"/>
                </a:solidFill>
                <a:effectLst/>
                <a:latin typeface="Times New Roman" panose="02020603050405020304" pitchFamily="18" charset="0"/>
                <a:ea typeface="Times New Roman" panose="02020603050405020304" pitchFamily="18" charset="0"/>
              </a:rPr>
              <a:t>: A class that writes text to a character-output stream. It buffers the output for efficient writing.</a:t>
            </a:r>
            <a:endParaRPr lang="en-IN" sz="6200" dirty="0"/>
          </a:p>
        </p:txBody>
      </p:sp>
    </p:spTree>
    <p:extLst>
      <p:ext uri="{BB962C8B-B14F-4D97-AF65-F5344CB8AC3E}">
        <p14:creationId xmlns:p14="http://schemas.microsoft.com/office/powerpoint/2010/main" val="3246983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387-FE6F-F000-9CB5-4BD12302B24F}"/>
              </a:ext>
            </a:extLst>
          </p:cNvPr>
          <p:cNvSpPr>
            <a:spLocks noGrp="1"/>
          </p:cNvSpPr>
          <p:nvPr>
            <p:ph type="title"/>
          </p:nvPr>
        </p:nvSpPr>
        <p:spPr>
          <a:xfrm>
            <a:off x="3028334" y="214235"/>
            <a:ext cx="5985387" cy="933604"/>
          </a:xfrm>
        </p:spPr>
        <p:txBody>
          <a:bodyPr>
            <a:normAutofit/>
          </a:bodyPr>
          <a:lstStyle/>
          <a:p>
            <a:pPr algn="ctr"/>
            <a:r>
              <a:rPr lang="en-IN" kern="0" dirty="0">
                <a:solidFill>
                  <a:srgbClr val="000000"/>
                </a:solidFill>
                <a:latin typeface="Times New Roman" panose="02020603050405020304" pitchFamily="18" charset="0"/>
                <a:ea typeface="Times New Roman" panose="02020603050405020304" pitchFamily="18" charset="0"/>
              </a:rPr>
              <a:t>M</a:t>
            </a:r>
            <a:r>
              <a:rPr lang="en-IN" kern="0" dirty="0">
                <a:solidFill>
                  <a:srgbClr val="000000"/>
                </a:solidFill>
                <a:effectLst/>
                <a:latin typeface="Times New Roman" panose="02020603050405020304" pitchFamily="18" charset="0"/>
                <a:ea typeface="Times New Roman" panose="02020603050405020304" pitchFamily="18" charset="0"/>
              </a:rPr>
              <a:t>ethods for file handling </a:t>
            </a:r>
            <a:endParaRPr lang="en-IN" sz="8800" dirty="0"/>
          </a:p>
        </p:txBody>
      </p:sp>
      <p:sp>
        <p:nvSpPr>
          <p:cNvPr id="3" name="Content Placeholder 2">
            <a:extLst>
              <a:ext uri="{FF2B5EF4-FFF2-40B4-BE49-F238E27FC236}">
                <a16:creationId xmlns:a16="http://schemas.microsoft.com/office/drawing/2014/main" id="{C66F7236-42F7-4E2D-CBD6-F5113C9322E4}"/>
              </a:ext>
            </a:extLst>
          </p:cNvPr>
          <p:cNvSpPr>
            <a:spLocks noGrp="1"/>
          </p:cNvSpPr>
          <p:nvPr>
            <p:ph idx="1"/>
          </p:nvPr>
        </p:nvSpPr>
        <p:spPr>
          <a:xfrm>
            <a:off x="5960807" y="1327355"/>
            <a:ext cx="5985388" cy="5530645"/>
          </a:xfrm>
        </p:spPr>
        <p:txBody>
          <a:bodyPr>
            <a:normAutofit fontScale="77500" lnSpcReduction="20000"/>
          </a:bodyPr>
          <a:lstStyle/>
          <a:p>
            <a:endParaRPr lang="en-IN" dirty="0">
              <a:effectLst/>
            </a:endParaRPr>
          </a:p>
          <a:p>
            <a:pPr marL="457200" lvl="1" indent="0">
              <a:lnSpc>
                <a:spcPct val="107000"/>
              </a:lnSpc>
              <a:spcAft>
                <a:spcPts val="800"/>
              </a:spcAft>
              <a:buSzPts val="1000"/>
              <a:buNone/>
              <a:tabLst>
                <a:tab pos="914400" algn="l"/>
              </a:tabLst>
            </a:pPr>
            <a:r>
              <a:rPr lang="en-IN" sz="29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createNewFile</a:t>
            </a:r>
            <a:r>
              <a:rPr lang="en-IN" sz="2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method of the File class that creates a new empty file if it does not exist already.</a:t>
            </a:r>
            <a:endParaRPr lang="en-IN" sz="1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2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delete(): A method of the File class that deletes a file or directory if it exists.</a:t>
            </a:r>
            <a:endParaRPr lang="en-IN" sz="1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2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exists(): A method of the File class that checks whether a file or directory exists or not.</a:t>
            </a:r>
            <a:endParaRPr lang="en-IN" sz="1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29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getName</a:t>
            </a:r>
            <a:r>
              <a:rPr lang="en-IN" sz="2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method of the File class that returns the name of the file or directory.</a:t>
            </a:r>
            <a:endParaRPr lang="en-IN" sz="1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29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getAbsolutePath</a:t>
            </a:r>
            <a:r>
              <a:rPr lang="en-IN" sz="2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method of the File class that returns the absolute path of the file or directory.</a:t>
            </a:r>
            <a:endParaRPr lang="en-IN" sz="1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0185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E39C-0B87-4F4E-8EA6-BD94A11DFF0A}"/>
              </a:ext>
            </a:extLst>
          </p:cNvPr>
          <p:cNvSpPr>
            <a:spLocks noGrp="1"/>
          </p:cNvSpPr>
          <p:nvPr>
            <p:ph type="title"/>
          </p:nvPr>
        </p:nvSpPr>
        <p:spPr>
          <a:xfrm>
            <a:off x="3087330" y="139110"/>
            <a:ext cx="4640826" cy="1083853"/>
          </a:xfrm>
        </p:spPr>
        <p:txBody>
          <a:bodyPr>
            <a:normAutofit fontScale="90000"/>
          </a:bodyPr>
          <a:lstStyle/>
          <a:p>
            <a:pPr algn="ctr"/>
            <a:r>
              <a:rPr lang="en-IN" sz="53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Conclusion</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C7D1247F-7557-6EA9-7DBE-1225AB41146E}"/>
              </a:ext>
            </a:extLst>
          </p:cNvPr>
          <p:cNvSpPr>
            <a:spLocks noGrp="1"/>
          </p:cNvSpPr>
          <p:nvPr>
            <p:ph idx="1"/>
          </p:nvPr>
        </p:nvSpPr>
        <p:spPr>
          <a:xfrm>
            <a:off x="5663380" y="1474839"/>
            <a:ext cx="6135330" cy="4702124"/>
          </a:xfrm>
        </p:spPr>
        <p:txBody>
          <a:bodyPr>
            <a:normAutofit fontScale="92500"/>
          </a:bodyPr>
          <a:lstStyle/>
          <a:p>
            <a:pPr marL="0" lvl="0" indent="0">
              <a:lnSpc>
                <a:spcPct val="107000"/>
              </a:lnSpc>
              <a:spcAft>
                <a:spcPts val="800"/>
              </a:spcAft>
              <a:buSzPts val="1000"/>
              <a:buNone/>
              <a:tabLst>
                <a:tab pos="457200" algn="l"/>
              </a:tabLst>
            </a:pPr>
            <a:r>
              <a:rPr lang="en-IN"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OOP in Java and file handling in Java are important topics for any Java programmer to learn and master.</a:t>
            </a:r>
            <a:endParaRPr lang="en-IN"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spcAft>
                <a:spcPts val="800"/>
              </a:spcAft>
              <a:buSzPts val="1000"/>
              <a:buNone/>
              <a:tabLst>
                <a:tab pos="457200" algn="l"/>
              </a:tabLst>
            </a:pPr>
            <a:r>
              <a:rPr lang="en-IN"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OOP in Java helps us to design and develop software applications that are modular, reusable, maintainable, and extensible.</a:t>
            </a:r>
            <a:endParaRPr lang="en-IN"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spcAft>
                <a:spcPts val="800"/>
              </a:spcAft>
              <a:buSzPts val="1000"/>
              <a:buNone/>
              <a:tabLst>
                <a:tab pos="457200" algn="l"/>
              </a:tabLst>
            </a:pPr>
            <a:r>
              <a:rPr lang="en-IN"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File handling in Java enables us to store, retrieve, manipulate, and process data in various formats of files.</a:t>
            </a:r>
            <a:endParaRPr lang="en-IN"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1863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AE6FE-4B05-A242-D1D8-2176EF839A22}"/>
              </a:ext>
            </a:extLst>
          </p:cNvPr>
          <p:cNvSpPr/>
          <p:nvPr/>
        </p:nvSpPr>
        <p:spPr>
          <a:xfrm>
            <a:off x="6361473" y="2654709"/>
            <a:ext cx="5319251" cy="25858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3FAF5EA-E25A-4084-516C-6BFE273BED79}"/>
              </a:ext>
            </a:extLst>
          </p:cNvPr>
          <p:cNvSpPr txBox="1"/>
          <p:nvPr/>
        </p:nvSpPr>
        <p:spPr>
          <a:xfrm>
            <a:off x="5571649" y="2839655"/>
            <a:ext cx="6469626" cy="2215991"/>
          </a:xfrm>
          <a:prstGeom prst="rect">
            <a:avLst/>
          </a:prstGeom>
          <a:noFill/>
        </p:spPr>
        <p:txBody>
          <a:bodyPr wrap="square" rtlCol="0">
            <a:spAutoFit/>
          </a:bodyPr>
          <a:lstStyle/>
          <a:p>
            <a:pPr algn="ctr"/>
            <a:r>
              <a:rPr lang="en-IN" sz="13800" dirty="0">
                <a:solidFill>
                  <a:srgbClr val="002060"/>
                </a:solidFill>
                <a:latin typeface="Bahnschrift SemiLight Condensed" panose="020B0502040204020203" pitchFamily="34" charset="0"/>
              </a:rPr>
              <a:t>Thank You</a:t>
            </a:r>
          </a:p>
        </p:txBody>
      </p:sp>
    </p:spTree>
    <p:extLst>
      <p:ext uri="{BB962C8B-B14F-4D97-AF65-F5344CB8AC3E}">
        <p14:creationId xmlns:p14="http://schemas.microsoft.com/office/powerpoint/2010/main" val="311242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1E7C7-EF20-05C8-8A04-0FA52DD7364B}"/>
              </a:ext>
            </a:extLst>
          </p:cNvPr>
          <p:cNvSpPr/>
          <p:nvPr/>
        </p:nvSpPr>
        <p:spPr>
          <a:xfrm>
            <a:off x="5869858" y="1838632"/>
            <a:ext cx="2458065" cy="11012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503B077-8742-4FCD-12A9-E77310BDB10F}"/>
              </a:ext>
            </a:extLst>
          </p:cNvPr>
          <p:cNvSpPr txBox="1"/>
          <p:nvPr/>
        </p:nvSpPr>
        <p:spPr>
          <a:xfrm>
            <a:off x="3893574" y="275765"/>
            <a:ext cx="3952568" cy="769441"/>
          </a:xfrm>
          <a:prstGeom prst="rect">
            <a:avLst/>
          </a:prstGeom>
          <a:noFill/>
        </p:spPr>
        <p:txBody>
          <a:bodyPr wrap="square" rtlCol="0">
            <a:spAutoFit/>
          </a:bodyPr>
          <a:lstStyle/>
          <a:p>
            <a:pPr algn="ctr"/>
            <a:r>
              <a:rPr lang="en-IN" sz="4400" b="1" kern="0" dirty="0">
                <a:solidFill>
                  <a:srgbClr val="000000"/>
                </a:solidFill>
                <a:latin typeface="Times New Roman" panose="02020603050405020304" pitchFamily="18" charset="0"/>
                <a:cs typeface="Mangal" panose="02040503050203030202" pitchFamily="18" charset="0"/>
              </a:rPr>
              <a:t>Agenda</a:t>
            </a:r>
            <a:endParaRPr lang="en-IN" b="1" kern="0" dirty="0">
              <a:solidFill>
                <a:srgbClr val="000000"/>
              </a:solidFill>
              <a:latin typeface="Times New Roman" panose="02020603050405020304" pitchFamily="18" charset="0"/>
              <a:cs typeface="Mangal" panose="02040503050203030202" pitchFamily="18" charset="0"/>
            </a:endParaRPr>
          </a:p>
        </p:txBody>
      </p:sp>
      <p:sp>
        <p:nvSpPr>
          <p:cNvPr id="8" name="TextBox 7">
            <a:extLst>
              <a:ext uri="{FF2B5EF4-FFF2-40B4-BE49-F238E27FC236}">
                <a16:creationId xmlns:a16="http://schemas.microsoft.com/office/drawing/2014/main" id="{A56181F9-A069-0A84-8754-F9B09A4D61FF}"/>
              </a:ext>
            </a:extLst>
          </p:cNvPr>
          <p:cNvSpPr txBox="1"/>
          <p:nvPr/>
        </p:nvSpPr>
        <p:spPr>
          <a:xfrm>
            <a:off x="1661651" y="2018138"/>
            <a:ext cx="4208207" cy="4062651"/>
          </a:xfrm>
          <a:prstGeom prst="rect">
            <a:avLst/>
          </a:prstGeom>
          <a:noFill/>
        </p:spPr>
        <p:txBody>
          <a:bodyPr wrap="square" rtlCol="0">
            <a:spAutoFit/>
          </a:bodyPr>
          <a:lstStyle/>
          <a:p>
            <a:pPr marL="285750" indent="-285750">
              <a:buFont typeface="Arial" panose="020B0604020202020204" pitchFamily="34" charset="0"/>
              <a:buChar char="•"/>
            </a:pPr>
            <a:r>
              <a:rPr lang="en-IN" sz="24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Introduction</a:t>
            </a:r>
          </a:p>
          <a:p>
            <a:endParaRPr lang="en-IN" sz="24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p>
            <a:pPr marL="285750" indent="-285750">
              <a:buFont typeface="Arial" panose="020B0604020202020204" pitchFamily="34" charset="0"/>
              <a:buChar char="•"/>
            </a:pPr>
            <a:r>
              <a:rPr lang="en-IN" sz="2400" b="1" kern="0" dirty="0">
                <a:solidFill>
                  <a:srgbClr val="000000"/>
                </a:solidFill>
                <a:latin typeface="Times New Roman" panose="02020603050405020304" pitchFamily="18" charset="0"/>
                <a:cs typeface="Mangal" panose="02040503050203030202" pitchFamily="18" charset="0"/>
              </a:rPr>
              <a:t>OOP Concepts in Java</a:t>
            </a:r>
          </a:p>
          <a:p>
            <a:pPr marL="285750" indent="-285750">
              <a:buFont typeface="Arial" panose="020B0604020202020204" pitchFamily="34" charset="0"/>
              <a:buChar char="•"/>
            </a:pPr>
            <a:endParaRPr lang="en-IN" sz="2400" b="1" kern="0" dirty="0">
              <a:solidFill>
                <a:srgbClr val="000000"/>
              </a:solidFill>
              <a:latin typeface="Times New Roman" panose="02020603050405020304" pitchFamily="18" charset="0"/>
              <a:cs typeface="Mangal" panose="02040503050203030202" pitchFamily="18" charset="0"/>
            </a:endParaRPr>
          </a:p>
          <a:p>
            <a:pPr marL="285750" indent="-285750">
              <a:buFont typeface="Arial" panose="020B0604020202020204" pitchFamily="34" charset="0"/>
              <a:buChar char="•"/>
            </a:pPr>
            <a:r>
              <a:rPr lang="en-IN" sz="2400" b="1" kern="0" dirty="0">
                <a:solidFill>
                  <a:srgbClr val="000000"/>
                </a:solidFill>
                <a:latin typeface="Times New Roman" panose="02020603050405020304" pitchFamily="18" charset="0"/>
                <a:cs typeface="Mangal" panose="02040503050203030202" pitchFamily="18" charset="0"/>
              </a:rPr>
              <a:t>Advanced concepts of OOP</a:t>
            </a:r>
          </a:p>
          <a:p>
            <a:endParaRPr lang="en-IN" sz="2400" b="1" kern="0" dirty="0">
              <a:solidFill>
                <a:srgbClr val="000000"/>
              </a:solidFill>
              <a:latin typeface="Times New Roman" panose="02020603050405020304" pitchFamily="18" charset="0"/>
              <a:cs typeface="Mangal" panose="02040503050203030202" pitchFamily="18" charset="0"/>
            </a:endParaRPr>
          </a:p>
          <a:p>
            <a:pPr marL="285750" indent="-285750">
              <a:buFont typeface="Arial" panose="020B0604020202020204" pitchFamily="34" charset="0"/>
              <a:buChar char="•"/>
            </a:pPr>
            <a:r>
              <a:rPr lang="en-IN" sz="2400" b="1" kern="0" dirty="0">
                <a:solidFill>
                  <a:srgbClr val="000000"/>
                </a:solidFill>
                <a:latin typeface="Times New Roman" panose="02020603050405020304" pitchFamily="18" charset="0"/>
                <a:cs typeface="Mangal" panose="02040503050203030202" pitchFamily="18" charset="0"/>
              </a:rPr>
              <a:t>File Handling in Java</a:t>
            </a:r>
          </a:p>
          <a:p>
            <a:pPr marL="285750" indent="-285750">
              <a:buFont typeface="Arial" panose="020B0604020202020204" pitchFamily="34" charset="0"/>
              <a:buChar char="•"/>
            </a:pPr>
            <a:endParaRPr lang="en-IN" sz="2400" b="1" kern="0" dirty="0">
              <a:solidFill>
                <a:srgbClr val="000000"/>
              </a:solidFill>
              <a:latin typeface="Times New Roman" panose="02020603050405020304" pitchFamily="18" charset="0"/>
              <a:cs typeface="Mangal" panose="02040503050203030202" pitchFamily="18" charset="0"/>
            </a:endParaRPr>
          </a:p>
          <a:p>
            <a:pPr marL="285750" indent="-285750">
              <a:buFont typeface="Arial" panose="020B0604020202020204" pitchFamily="34" charset="0"/>
              <a:buChar char="•"/>
            </a:pPr>
            <a:r>
              <a:rPr lang="en-IN" sz="2400" b="1" kern="0" dirty="0">
                <a:solidFill>
                  <a:srgbClr val="000000"/>
                </a:solidFill>
                <a:latin typeface="Times New Roman" panose="02020603050405020304" pitchFamily="18" charset="0"/>
                <a:cs typeface="Mangal" panose="02040503050203030202" pitchFamily="18" charset="0"/>
              </a:rPr>
              <a:t>methods for file handling </a:t>
            </a:r>
          </a:p>
          <a:p>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2974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CA75B5-E03C-2373-7F03-5E3A3D467BCE}"/>
              </a:ext>
            </a:extLst>
          </p:cNvPr>
          <p:cNvSpPr txBox="1"/>
          <p:nvPr/>
        </p:nvSpPr>
        <p:spPr>
          <a:xfrm>
            <a:off x="4139380" y="196646"/>
            <a:ext cx="3313471" cy="781111"/>
          </a:xfrm>
          <a:prstGeom prst="rect">
            <a:avLst/>
          </a:prstGeom>
          <a:noFill/>
        </p:spPr>
        <p:txBody>
          <a:bodyPr wrap="square" rtlCol="0">
            <a:spAutoFit/>
          </a:bodyPr>
          <a:lstStyle/>
          <a:p>
            <a:pPr>
              <a:lnSpc>
                <a:spcPct val="107000"/>
              </a:lnSpc>
              <a:spcAft>
                <a:spcPts val="800"/>
              </a:spcAft>
            </a:pPr>
            <a:r>
              <a:rPr lang="en-IN" sz="44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Introduction</a:t>
            </a:r>
            <a:endParaRPr lang="en-IN" sz="44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id="{71507133-C38B-8953-DFEE-5B504F8096E8}"/>
              </a:ext>
            </a:extLst>
          </p:cNvPr>
          <p:cNvSpPr txBox="1"/>
          <p:nvPr/>
        </p:nvSpPr>
        <p:spPr>
          <a:xfrm>
            <a:off x="6204155" y="1425678"/>
            <a:ext cx="5810864" cy="4233659"/>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Object-oriented programming (OOP) is a paradigm that uses objects to model real-world entities and </a:t>
            </a:r>
            <a:r>
              <a:rPr lang="en-IN" sz="2400" kern="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behaviors</a:t>
            </a:r>
            <a:r>
              <a:rPr lang="en-IN" sz="2400"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IN" sz="24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Objects have attributes (data) and methods (functions) that operate on the data.</a:t>
            </a:r>
            <a:endParaRPr lang="en-IN" sz="24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OOP provides several benefits, such as code reusability, modularity, encapsulation, abstraction, inheritance, and polymorphism</a:t>
            </a:r>
            <a:r>
              <a:rPr lang="en-IN" sz="1800"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IN"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39199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F8FF6A-6F0D-024A-6C49-1C8A2B3F33D3}"/>
              </a:ext>
            </a:extLst>
          </p:cNvPr>
          <p:cNvSpPr txBox="1"/>
          <p:nvPr/>
        </p:nvSpPr>
        <p:spPr>
          <a:xfrm>
            <a:off x="6243484" y="1327355"/>
            <a:ext cx="5702710" cy="5122749"/>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157861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Java is a popular object-oriented programming language that supports OOP concepts and features.</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157861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File handling in Java refers to reading from and writing data to a file using the classes and methods of the java.io package.</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157861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Files are abstract data types that represent a named location in the file system.</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157861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File handling in Java allows us to work with different formats of files, such as text, binary, image, etc.</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96338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2CF5E2-4F10-5505-CDE4-4F108AB8D5F9}"/>
              </a:ext>
            </a:extLst>
          </p:cNvPr>
          <p:cNvSpPr txBox="1"/>
          <p:nvPr/>
        </p:nvSpPr>
        <p:spPr>
          <a:xfrm>
            <a:off x="2826719" y="245806"/>
            <a:ext cx="5840363" cy="1046440"/>
          </a:xfrm>
          <a:prstGeom prst="rect">
            <a:avLst/>
          </a:prstGeom>
          <a:noFill/>
        </p:spPr>
        <p:txBody>
          <a:bodyPr wrap="square" rtlCol="0">
            <a:spAutoFit/>
          </a:bodyPr>
          <a:lstStyle/>
          <a:p>
            <a:r>
              <a:rPr lang="en-IN" sz="44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OOP Concepts in Java</a:t>
            </a:r>
            <a:endParaRPr lang="en-IN" sz="44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6" name="TextBox 5">
            <a:extLst>
              <a:ext uri="{FF2B5EF4-FFF2-40B4-BE49-F238E27FC236}">
                <a16:creationId xmlns:a16="http://schemas.microsoft.com/office/drawing/2014/main" id="{8EE93E21-531D-2355-7C4A-83349CCB61CF}"/>
              </a:ext>
            </a:extLst>
          </p:cNvPr>
          <p:cNvSpPr txBox="1"/>
          <p:nvPr/>
        </p:nvSpPr>
        <p:spPr>
          <a:xfrm>
            <a:off x="-511278" y="1681316"/>
            <a:ext cx="5840362" cy="4111638"/>
          </a:xfrm>
          <a:prstGeom prst="rect">
            <a:avLst/>
          </a:prstGeom>
          <a:noFill/>
        </p:spPr>
        <p:txBody>
          <a:bodyPr wrap="square" rtlCol="0">
            <a:spAutoFit/>
          </a:bodyPr>
          <a:lstStyle/>
          <a:p>
            <a:endParaRPr lang="en-IN" dirty="0">
              <a:effectLs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 A blueprint or template that defines the attributes and methods of a type of object.</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 An instance or example of a class that has a specific state and </a:t>
            </a:r>
            <a:r>
              <a:rPr lang="en-IN" sz="2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 A block of code that performs a specific task or operation on the data of an object.</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034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DB8C8E-F7E0-A9DA-1B0A-49F06FEA61B1}"/>
              </a:ext>
            </a:extLst>
          </p:cNvPr>
          <p:cNvSpPr txBox="1"/>
          <p:nvPr/>
        </p:nvSpPr>
        <p:spPr>
          <a:xfrm>
            <a:off x="5073444" y="1465006"/>
            <a:ext cx="7049730" cy="4172296"/>
          </a:xfrm>
          <a:prstGeom prst="rect">
            <a:avLst/>
          </a:prstGeom>
          <a:noFill/>
        </p:spPr>
        <p:txBody>
          <a:bodyPr wrap="square" rtlCol="0">
            <a:spAutoFit/>
          </a:bodyPr>
          <a:lstStyle/>
          <a:p>
            <a:endParaRPr lang="en-IN" dirty="0">
              <a:effectLs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Constructor: A special method that is used to initialize an object when it is created.</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Access modifier: A keyword that specifies the visibility or accessibility of a class, object, attribute, or method.</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buSzPct val="80000"/>
            </a:pPr>
            <a:r>
              <a:rPr lang="en-IN" sz="2800" kern="0" dirty="0">
                <a:solidFill>
                  <a:srgbClr val="000000"/>
                </a:solidFill>
                <a:effectLst/>
                <a:latin typeface="Times New Roman" panose="02020603050405020304" pitchFamily="18" charset="0"/>
                <a:ea typeface="Times New Roman" panose="02020603050405020304" pitchFamily="18" charset="0"/>
              </a:rPr>
              <a:t>	this keyword: A reference variable that   	refers to the current object within its own 	class or method.</a:t>
            </a:r>
            <a:endParaRPr lang="en-IN" sz="4000" dirty="0"/>
          </a:p>
        </p:txBody>
      </p:sp>
    </p:spTree>
    <p:extLst>
      <p:ext uri="{BB962C8B-B14F-4D97-AF65-F5344CB8AC3E}">
        <p14:creationId xmlns:p14="http://schemas.microsoft.com/office/powerpoint/2010/main" val="352963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641E50-405E-1F1C-DB24-44F11E9D6328}"/>
              </a:ext>
            </a:extLst>
          </p:cNvPr>
          <p:cNvSpPr txBox="1"/>
          <p:nvPr/>
        </p:nvSpPr>
        <p:spPr>
          <a:xfrm>
            <a:off x="1897626" y="265472"/>
            <a:ext cx="7492180" cy="646331"/>
          </a:xfrm>
          <a:prstGeom prst="rect">
            <a:avLst/>
          </a:prstGeom>
          <a:noFill/>
        </p:spPr>
        <p:txBody>
          <a:bodyPr wrap="square" rtlCol="0">
            <a:spAutoFit/>
          </a:bodyPr>
          <a:lstStyle/>
          <a:p>
            <a:r>
              <a:rPr lang="en-IN" sz="3600" kern="0" dirty="0">
                <a:solidFill>
                  <a:srgbClr val="000000"/>
                </a:solidFill>
                <a:effectLst/>
                <a:latin typeface="Times New Roman" panose="02020603050405020304" pitchFamily="18" charset="0"/>
                <a:ea typeface="Times New Roman" panose="02020603050405020304" pitchFamily="18" charset="0"/>
              </a:rPr>
              <a:t>The advanced concepts of OOP in Java </a:t>
            </a:r>
            <a:endParaRPr lang="en-IN" sz="3600" dirty="0"/>
          </a:p>
        </p:txBody>
      </p:sp>
      <p:sp>
        <p:nvSpPr>
          <p:cNvPr id="6" name="TextBox 5">
            <a:extLst>
              <a:ext uri="{FF2B5EF4-FFF2-40B4-BE49-F238E27FC236}">
                <a16:creationId xmlns:a16="http://schemas.microsoft.com/office/drawing/2014/main" id="{4DAEF7B6-E247-1416-A135-C55BECB70C41}"/>
              </a:ext>
            </a:extLst>
          </p:cNvPr>
          <p:cNvSpPr txBox="1"/>
          <p:nvPr/>
        </p:nvSpPr>
        <p:spPr>
          <a:xfrm>
            <a:off x="2979174" y="1199536"/>
            <a:ext cx="5545393" cy="646331"/>
          </a:xfrm>
          <a:prstGeom prst="rect">
            <a:avLst/>
          </a:prstGeom>
          <a:noFill/>
        </p:spPr>
        <p:txBody>
          <a:bodyPr wrap="square" rtlCol="0">
            <a:spAutoFit/>
          </a:bodyPr>
          <a:lstStyle/>
          <a:p>
            <a:pPr algn="ctr"/>
            <a:r>
              <a:rPr lang="en-IN" sz="3600" kern="0" dirty="0">
                <a:solidFill>
                  <a:srgbClr val="000000"/>
                </a:solidFill>
                <a:effectLst/>
                <a:latin typeface="Times New Roman" panose="02020603050405020304" pitchFamily="18" charset="0"/>
                <a:ea typeface="Times New Roman" panose="02020603050405020304" pitchFamily="18" charset="0"/>
              </a:rPr>
              <a:t>Inheritance</a:t>
            </a:r>
            <a:endParaRPr lang="en-IN" sz="3600" dirty="0"/>
          </a:p>
        </p:txBody>
      </p:sp>
      <p:sp>
        <p:nvSpPr>
          <p:cNvPr id="7" name="TextBox 6">
            <a:extLst>
              <a:ext uri="{FF2B5EF4-FFF2-40B4-BE49-F238E27FC236}">
                <a16:creationId xmlns:a16="http://schemas.microsoft.com/office/drawing/2014/main" id="{9E6A9375-E958-0B83-2E1D-0E124FAEC0A4}"/>
              </a:ext>
            </a:extLst>
          </p:cNvPr>
          <p:cNvSpPr txBox="1"/>
          <p:nvPr/>
        </p:nvSpPr>
        <p:spPr>
          <a:xfrm>
            <a:off x="117988" y="1845867"/>
            <a:ext cx="6331973" cy="4022383"/>
          </a:xfrm>
          <a:prstGeom prst="rect">
            <a:avLst/>
          </a:prstGeom>
          <a:noFill/>
        </p:spPr>
        <p:txBody>
          <a:bodyPr wrap="square" rtlCol="0">
            <a:spAutoFit/>
          </a:bodyPr>
          <a:lstStyle/>
          <a:p>
            <a:endParaRPr lang="en-IN" dirty="0">
              <a:effectLst/>
            </a:endParaRPr>
          </a:p>
          <a:p>
            <a:pPr lvl="1">
              <a:lnSpc>
                <a:spcPct val="107000"/>
              </a:lnSpc>
              <a:spcAft>
                <a:spcPts val="800"/>
              </a:spcAft>
              <a:buSzPts val="1000"/>
              <a:tabLst>
                <a:tab pos="914400" algn="l"/>
              </a:tabLst>
            </a:pPr>
            <a:r>
              <a:rPr lang="en-IN"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mechanism that allows a class to acquire the attributes and methods of another class. The class that inherits is called the subclass or child class. The class that is inherited is called the superclass or parent class</a:t>
            </a:r>
            <a:r>
              <a:rPr lang="en-IN" sz="135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734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67B174-7687-9753-D2C3-59C355B5C2A3}"/>
              </a:ext>
            </a:extLst>
          </p:cNvPr>
          <p:cNvSpPr txBox="1"/>
          <p:nvPr/>
        </p:nvSpPr>
        <p:spPr>
          <a:xfrm>
            <a:off x="3175819" y="176981"/>
            <a:ext cx="5063613" cy="769441"/>
          </a:xfrm>
          <a:prstGeom prst="rect">
            <a:avLst/>
          </a:prstGeom>
          <a:noFill/>
        </p:spPr>
        <p:txBody>
          <a:bodyPr wrap="square" rtlCol="0">
            <a:spAutoFit/>
          </a:bodyPr>
          <a:lstStyle/>
          <a:p>
            <a:pPr algn="ctr"/>
            <a:r>
              <a:rPr lang="en-IN" sz="4400" kern="0" dirty="0">
                <a:solidFill>
                  <a:srgbClr val="000000"/>
                </a:solidFill>
                <a:effectLst/>
                <a:latin typeface="Times New Roman" panose="02020603050405020304" pitchFamily="18" charset="0"/>
                <a:ea typeface="Times New Roman" panose="02020603050405020304" pitchFamily="18" charset="0"/>
              </a:rPr>
              <a:t>Polymorphism</a:t>
            </a:r>
            <a:endParaRPr lang="en-IN" sz="4400" dirty="0"/>
          </a:p>
        </p:txBody>
      </p:sp>
      <p:sp>
        <p:nvSpPr>
          <p:cNvPr id="5" name="TextBox 4">
            <a:extLst>
              <a:ext uri="{FF2B5EF4-FFF2-40B4-BE49-F238E27FC236}">
                <a16:creationId xmlns:a16="http://schemas.microsoft.com/office/drawing/2014/main" id="{A10750E4-74E6-6425-1943-BF970286F55C}"/>
              </a:ext>
            </a:extLst>
          </p:cNvPr>
          <p:cNvSpPr txBox="1"/>
          <p:nvPr/>
        </p:nvSpPr>
        <p:spPr>
          <a:xfrm>
            <a:off x="6705600" y="946422"/>
            <a:ext cx="5063613" cy="6001643"/>
          </a:xfrm>
          <a:prstGeom prst="rect">
            <a:avLst/>
          </a:prstGeom>
          <a:noFill/>
        </p:spPr>
        <p:txBody>
          <a:bodyPr wrap="square" rtlCol="0">
            <a:spAutoFit/>
          </a:bodyPr>
          <a:lstStyle/>
          <a:p>
            <a:r>
              <a:rPr lang="en-IN" sz="2400" kern="0" dirty="0">
                <a:solidFill>
                  <a:srgbClr val="000000"/>
                </a:solidFill>
                <a:effectLst/>
                <a:latin typeface="Times New Roman" panose="02020603050405020304" pitchFamily="18" charset="0"/>
                <a:ea typeface="Times New Roman" panose="02020603050405020304" pitchFamily="18" charset="0"/>
              </a:rPr>
              <a:t>A feature that allows an object to behave differently depending on the context or situation. </a:t>
            </a:r>
          </a:p>
          <a:p>
            <a:r>
              <a:rPr lang="en-IN" sz="2400" kern="0" dirty="0">
                <a:solidFill>
                  <a:srgbClr val="000000"/>
                </a:solidFill>
                <a:effectLst/>
                <a:latin typeface="Times New Roman" panose="02020603050405020304" pitchFamily="18" charset="0"/>
                <a:ea typeface="Times New Roman" panose="02020603050405020304" pitchFamily="18" charset="0"/>
              </a:rPr>
              <a:t>There are two types of polymorphism in Java: compile-time polymorphism and run-time polymorphism. </a:t>
            </a:r>
          </a:p>
          <a:p>
            <a:r>
              <a:rPr lang="en-IN" sz="2400" kern="0" dirty="0">
                <a:solidFill>
                  <a:srgbClr val="000000"/>
                </a:solidFill>
                <a:effectLst/>
                <a:latin typeface="Times New Roman" panose="02020603050405020304" pitchFamily="18" charset="0"/>
                <a:ea typeface="Times New Roman" panose="02020603050405020304" pitchFamily="18" charset="0"/>
              </a:rPr>
              <a:t>Compile-time polymorphism is achieved by method overloading, which means defining multiple methods with the same name but different parameters. </a:t>
            </a:r>
          </a:p>
          <a:p>
            <a:r>
              <a:rPr lang="en-IN" sz="2400" kern="0" dirty="0">
                <a:solidFill>
                  <a:srgbClr val="000000"/>
                </a:solidFill>
                <a:effectLst/>
                <a:latin typeface="Times New Roman" panose="02020603050405020304" pitchFamily="18" charset="0"/>
                <a:ea typeface="Times New Roman" panose="02020603050405020304" pitchFamily="18" charset="0"/>
              </a:rPr>
              <a:t>Run-time polymorphism is achieved by method overriding, which means redefining a method of the superclass in the subclass with the same name and parameters</a:t>
            </a:r>
            <a:r>
              <a:rPr lang="en-IN" sz="2000" kern="0" dirty="0">
                <a:solidFill>
                  <a:srgbClr val="000000"/>
                </a:solidFill>
                <a:effectLst/>
                <a:latin typeface="Times New Roman" panose="02020603050405020304" pitchFamily="18"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25118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5836FA-6D9E-C3BD-2C66-7EACCA350312}"/>
              </a:ext>
            </a:extLst>
          </p:cNvPr>
          <p:cNvSpPr txBox="1"/>
          <p:nvPr/>
        </p:nvSpPr>
        <p:spPr>
          <a:xfrm>
            <a:off x="3814916" y="117987"/>
            <a:ext cx="3923071" cy="830997"/>
          </a:xfrm>
          <a:prstGeom prst="rect">
            <a:avLst/>
          </a:prstGeom>
          <a:noFill/>
        </p:spPr>
        <p:txBody>
          <a:bodyPr wrap="square" rtlCol="0">
            <a:spAutoFit/>
          </a:bodyPr>
          <a:lstStyle/>
          <a:p>
            <a:pPr algn="ctr"/>
            <a:r>
              <a:rPr lang="en-IN" sz="4800" kern="0" dirty="0">
                <a:solidFill>
                  <a:srgbClr val="000000"/>
                </a:solidFill>
                <a:effectLst/>
                <a:latin typeface="Times New Roman" panose="02020603050405020304" pitchFamily="18" charset="0"/>
                <a:ea typeface="Times New Roman" panose="02020603050405020304" pitchFamily="18" charset="0"/>
              </a:rPr>
              <a:t>Abstraction</a:t>
            </a:r>
            <a:endParaRPr lang="en-IN" sz="4800" dirty="0"/>
          </a:p>
        </p:txBody>
      </p:sp>
      <p:sp>
        <p:nvSpPr>
          <p:cNvPr id="8" name="TextBox 7">
            <a:extLst>
              <a:ext uri="{FF2B5EF4-FFF2-40B4-BE49-F238E27FC236}">
                <a16:creationId xmlns:a16="http://schemas.microsoft.com/office/drawing/2014/main" id="{62C2FAC8-E487-D958-54A2-A2495551219A}"/>
              </a:ext>
            </a:extLst>
          </p:cNvPr>
          <p:cNvSpPr txBox="1"/>
          <p:nvPr/>
        </p:nvSpPr>
        <p:spPr>
          <a:xfrm>
            <a:off x="-314632" y="1435511"/>
            <a:ext cx="5643716" cy="5213991"/>
          </a:xfrm>
          <a:prstGeom prst="rect">
            <a:avLst/>
          </a:prstGeom>
          <a:noFill/>
        </p:spPr>
        <p:txBody>
          <a:bodyPr wrap="square" rtlCol="0">
            <a:spAutoFit/>
          </a:bodyPr>
          <a:lstStyle/>
          <a:p>
            <a:pPr lvl="1">
              <a:lnSpc>
                <a:spcPct val="107000"/>
              </a:lnSpc>
              <a:spcAft>
                <a:spcPts val="800"/>
              </a:spcAft>
              <a:buSzPts val="1000"/>
              <a:tabLst>
                <a:tab pos="91440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process of hiding the implementation details and showing only the essential features or functionality. Abstraction can be achieved by using abstract classes and interfaces. An abstract class is a class that cannot be instantiated but can have abstract and concrete methods. An abstract method is a method that has no body and must be overridden by the subclasses. An interface is a collection of abstract methods and constants that can be implemented by multiple classes.</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35923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938</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Bahnschrift SemiLight Condensed</vt:lpstr>
      <vt:lpstr>Calibri</vt:lpstr>
      <vt:lpstr>Calibri Light</vt:lpstr>
      <vt:lpstr>Courier New</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Classes for file handling in Java </vt:lpstr>
      <vt:lpstr>PowerPoint Presentation</vt:lpstr>
      <vt:lpstr>Methods for file handling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KRIPANK KUMBHARE</dc:creator>
  <cp:lastModifiedBy>KRIPANK KUMBHARE</cp:lastModifiedBy>
  <cp:revision>17</cp:revision>
  <dcterms:created xsi:type="dcterms:W3CDTF">2023-10-08T14:49:56Z</dcterms:created>
  <dcterms:modified xsi:type="dcterms:W3CDTF">2023-10-08T16:38:08Z</dcterms:modified>
</cp:coreProperties>
</file>