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7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8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9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10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11.xml" ContentType="application/vnd.openxmlformats-officedocument.theme+xml"/>
  <Override PartName="/ppt/slideLayouts/slideLayout82.xml" ContentType="application/vnd.openxmlformats-officedocument.presentationml.slideLayout+xml"/>
  <Override PartName="/ppt/theme/theme12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13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14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1" r:id="rId3"/>
    <p:sldMasterId id="2147483675" r:id="rId4"/>
    <p:sldMasterId id="2147483686" r:id="rId5"/>
    <p:sldMasterId id="2147483697" r:id="rId6"/>
    <p:sldMasterId id="2147483699" r:id="rId7"/>
    <p:sldMasterId id="2147483834" r:id="rId8"/>
    <p:sldMasterId id="2147483845" r:id="rId9"/>
    <p:sldMasterId id="2147483921" r:id="rId10"/>
    <p:sldMasterId id="2147483951" r:id="rId11"/>
    <p:sldMasterId id="2147484010" r:id="rId12"/>
    <p:sldMasterId id="2147484021" r:id="rId13"/>
    <p:sldMasterId id="2147484058" r:id="rId14"/>
    <p:sldMasterId id="2147484088" r:id="rId15"/>
  </p:sldMasterIdLst>
  <p:notesMasterIdLst>
    <p:notesMasterId r:id="rId17"/>
  </p:notesMasterIdLst>
  <p:sldIdLst>
    <p:sldId id="282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4"/>
    <a:srgbClr val="F14A45"/>
    <a:srgbClr val="00A362"/>
    <a:srgbClr val="142F5D"/>
    <a:srgbClr val="233F6E"/>
    <a:srgbClr val="48A068"/>
    <a:srgbClr val="00A25F"/>
    <a:srgbClr val="012B42"/>
    <a:srgbClr val="05488F"/>
    <a:srgbClr val="005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1" autoAdjust="0"/>
    <p:restoredTop sz="97680" autoAdjust="0"/>
  </p:normalViewPr>
  <p:slideViewPr>
    <p:cSldViewPr snapToGrid="0" snapToObjects="1">
      <p:cViewPr>
        <p:scale>
          <a:sx n="100" d="100"/>
          <a:sy n="100" d="100"/>
        </p:scale>
        <p:origin x="2076" y="8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2F8B4-C217-0B4D-B495-35165CF6632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13352-2898-6849-9CEB-86E69ACB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2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5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C2BE-4D69-4B40-B3CD-43EE8B0DE34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6E6B-D06B-6E49-B68B-FBAD795E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C2BE-4D69-4B40-B3CD-43EE8B0DE34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6E6B-D06B-6E49-B68B-FBAD795E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9872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00AA4E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Body text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E62E25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Body text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2A73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00AA4E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E62E25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TITLE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Body text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C2BE-4D69-4B40-B3CD-43EE8B0DE34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6E6B-D06B-6E49-B68B-FBAD795E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93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een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00AA4E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Body text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966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753450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4078" y="370001"/>
            <a:ext cx="6088047" cy="546660"/>
          </a:xfrm>
          <a:prstGeom prst="rect">
            <a:avLst/>
          </a:prstGeom>
        </p:spPr>
        <p:txBody>
          <a:bodyPr/>
          <a:lstStyle>
            <a:lvl1pPr>
              <a:defRPr b="0" cap="all" baseline="0">
                <a:solidFill>
                  <a:srgbClr val="B2B2B2"/>
                </a:solidFill>
                <a:latin typeface="Proxima Nova Bold"/>
              </a:defRPr>
            </a:lvl1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Arial"/>
                <a:cs typeface="Arial"/>
                <a:rtl val="0"/>
              </a:rPr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4078" y="932761"/>
            <a:ext cx="6088047" cy="354234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>
              <a:lnSpc>
                <a:spcPct val="130000"/>
              </a:lnSpc>
              <a:buSzPct val="125000"/>
              <a:buFont typeface="Arial" panose="020B060402020202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182880" indent="-182880">
              <a:buSzPct val="125000"/>
              <a:buFont typeface="Arial" panose="020B0604020202020204" pitchFamily="34" charset="0"/>
              <a:buChar char="•"/>
              <a:defRPr sz="1200" b="1" baseline="0">
                <a:solidFill>
                  <a:srgbClr val="0071C0"/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2" y="0"/>
            <a:ext cx="2377440" cy="5143500"/>
          </a:xfrm>
          <a:prstGeom prst="rect">
            <a:avLst/>
          </a:prstGeom>
          <a:solidFill>
            <a:srgbClr val="149E3D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alphaModFix amt="3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38713"/>
            <a:ext cx="2483269" cy="446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20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199" y="418950"/>
            <a:ext cx="4476541" cy="45140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lnSpc>
                <a:spcPct val="80000"/>
              </a:lnSpc>
              <a:defRPr>
                <a:solidFill>
                  <a:srgbClr val="B2B2B2"/>
                </a:solidFill>
              </a:defRPr>
            </a:lvl1pPr>
          </a:lstStyle>
          <a:p>
            <a:pPr algn="l"/>
            <a:endParaRPr lang="en-US" b="1" dirty="0">
              <a:solidFill>
                <a:srgbClr val="A6A6A6"/>
              </a:solidFill>
              <a:ea typeface="Arial"/>
              <a:cs typeface="Arial"/>
              <a:rtl val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44518"/>
            <a:ext cx="4476541" cy="365168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20000"/>
              </a:lnSpc>
              <a:buFontTx/>
              <a:buNone/>
              <a:defRPr sz="1400">
                <a:solidFill>
                  <a:srgbClr val="595959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109" y="816009"/>
            <a:ext cx="2859174" cy="4508697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3125608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TITLE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Body text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2A73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45268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F9C42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TITLE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Body text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386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00AA4E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TITLE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Body text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917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E62E25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Body text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C2BE-4D69-4B40-B3CD-43EE8B0DE34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6E6B-D06B-6E49-B68B-FBAD795E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07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2A73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878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F9C42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911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00AA4E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711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E62E25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7559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rang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E5337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403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TITLE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Body text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6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603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Layout Left Column">
    <p:bg>
      <p:bgPr>
        <a:solidFill>
          <a:srgbClr val="0071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8.png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duotone>
              <a:prstClr val="black"/>
              <a:srgbClr val="1ED4D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5692" y="141425"/>
            <a:ext cx="3458308" cy="500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369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02532ABC-42DE-7249-913F-6BBCFB2FADB7}" type="datetimeFigureOut">
              <a:rPr lang="en-US" smtClean="0">
                <a:solidFill>
                  <a:prstClr val="black"/>
                </a:solidFill>
                <a:latin typeface="Proxima Nova Regular"/>
              </a:rPr>
              <a:pPr/>
              <a:t>5/12/2024</a:t>
            </a:fld>
            <a:endParaRPr lang="en-US" dirty="0">
              <a:solidFill>
                <a:prstClr val="black"/>
              </a:solidFill>
              <a:latin typeface="Proxima Nova Regular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  <a:latin typeface="Proxima Nova Regular"/>
              </a:rPr>
              <a:t>KB&amp;Co</a:t>
            </a:r>
            <a:endParaRPr lang="en-US" dirty="0">
              <a:solidFill>
                <a:prstClr val="black"/>
              </a:solidFill>
              <a:latin typeface="Proxima Nova Regular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3B450FEC-1A38-AE4E-8593-D9DD3B7AEF5A}" type="slidenum">
              <a:rPr lang="en-US" smtClean="0">
                <a:solidFill>
                  <a:prstClr val="black"/>
                </a:solidFill>
                <a:latin typeface="Proxima Nova Regular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062910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7236" y="370001"/>
            <a:ext cx="6449563" cy="546660"/>
          </a:xfrm>
          <a:prstGeom prst="rect">
            <a:avLst/>
          </a:prstGeom>
        </p:spPr>
        <p:txBody>
          <a:bodyPr/>
          <a:lstStyle>
            <a:lvl1pPr>
              <a:defRPr b="0" cap="all" baseline="0">
                <a:solidFill>
                  <a:srgbClr val="B2B2B2"/>
                </a:solidFill>
                <a:latin typeface="Proxima Nova Bold"/>
              </a:defRPr>
            </a:lvl1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Arial"/>
                <a:cs typeface="Arial"/>
                <a:rtl val="0"/>
              </a:rPr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236" y="932761"/>
            <a:ext cx="6449563" cy="354234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>
              <a:lnSpc>
                <a:spcPct val="130000"/>
              </a:lnSpc>
              <a:buSzPct val="125000"/>
              <a:buFont typeface="Arial" panose="020B060402020202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182880" indent="-182880">
              <a:buSzPct val="125000"/>
              <a:buFont typeface="Arial" panose="020B0604020202020204" pitchFamily="34" charset="0"/>
              <a:buChar char="•"/>
              <a:defRPr sz="1200" b="1" baseline="0">
                <a:solidFill>
                  <a:srgbClr val="0071C0"/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1909625" cy="5143500"/>
          </a:xfrm>
          <a:prstGeom prst="rect">
            <a:avLst/>
          </a:prstGeom>
          <a:solidFill>
            <a:srgbClr val="0071C0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502" y="219456"/>
            <a:ext cx="1579566" cy="4704632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24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C2BE-4D69-4B40-B3CD-43EE8B0DE34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6E6B-D06B-6E49-B68B-FBAD795E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084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109" y="816009"/>
            <a:ext cx="2859174" cy="4508697"/>
          </a:xfrm>
          <a:prstGeom prst="rect">
            <a:avLst/>
          </a:prstGeom>
          <a:noFill/>
          <a:effectLst/>
        </p:spPr>
      </p:pic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Body text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967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2A73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Body text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5052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00AA4E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Body text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3319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E62E25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Body text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2A73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229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00AA4E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9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E62E25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5543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TITLE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Body text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2519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7236" y="370001"/>
            <a:ext cx="6449563" cy="546660"/>
          </a:xfrm>
          <a:prstGeom prst="rect">
            <a:avLst/>
          </a:prstGeom>
        </p:spPr>
        <p:txBody>
          <a:bodyPr/>
          <a:lstStyle>
            <a:lvl1pPr>
              <a:defRPr b="0" cap="all" baseline="0">
                <a:solidFill>
                  <a:srgbClr val="B2B2B2"/>
                </a:solidFill>
                <a:latin typeface="Proxima Nova Bold"/>
              </a:defRPr>
            </a:lvl1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Arial"/>
                <a:cs typeface="Arial"/>
                <a:rtl val="0"/>
              </a:rPr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236" y="932761"/>
            <a:ext cx="6449563" cy="354234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>
              <a:lnSpc>
                <a:spcPct val="130000"/>
              </a:lnSpc>
              <a:buSzPct val="125000"/>
              <a:buFont typeface="Arial" panose="020B060402020202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182880" indent="-182880">
              <a:buSzPct val="125000"/>
              <a:buFont typeface="Arial" panose="020B0604020202020204" pitchFamily="34" charset="0"/>
              <a:buChar char="•"/>
              <a:defRPr sz="1200" b="1" baseline="0">
                <a:solidFill>
                  <a:srgbClr val="0071C0"/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1909625" cy="5143500"/>
          </a:xfrm>
          <a:prstGeom prst="rect">
            <a:avLst/>
          </a:prstGeom>
          <a:solidFill>
            <a:srgbClr val="0071C0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502" y="219456"/>
            <a:ext cx="1579566" cy="4704632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490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418950"/>
            <a:ext cx="4476541" cy="781752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lnSpc>
                <a:spcPct val="80000"/>
              </a:lnSpc>
              <a:defRPr>
                <a:solidFill>
                  <a:srgbClr val="B2B2B2"/>
                </a:solidFill>
              </a:defRPr>
            </a:lvl1pPr>
          </a:lstStyle>
          <a:p>
            <a:pPr algn="l"/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WHAT’S THE VALUE </a:t>
            </a:r>
            <a:b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</a:br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OF A SMARTWATCH?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44518"/>
            <a:ext cx="4476541" cy="365168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20000"/>
              </a:lnSpc>
              <a:buFontTx/>
              <a:buNone/>
              <a:defRPr sz="1400">
                <a:solidFill>
                  <a:srgbClr val="595959"/>
                </a:solidFill>
              </a:defRPr>
            </a:lvl1pPr>
          </a:lstStyle>
          <a:p>
            <a:pPr>
              <a:lnSpc>
                <a:spcPts val="186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For more than decade, the wearables industry has produced an increasingly steady stream of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unitasking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 devices. Fitness trackers have enjoyed recent widespread adoption—while gadgets like </a:t>
            </a:r>
            <a:r>
              <a:rPr lang="en-US" dirty="0">
                <a:solidFill>
                  <a:srgbClr val="0071C0"/>
                </a:solidFill>
                <a:ea typeface="Arial"/>
                <a:rtl val="0"/>
              </a:rPr>
              <a:t>pet activity monitors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rtl val="0"/>
              </a:rPr>
              <a:t> </a:t>
            </a:r>
            <a:r>
              <a:rPr lang="en-US" dirty="0">
                <a:solidFill>
                  <a:srgbClr val="0071C0"/>
                </a:solidFill>
                <a:ea typeface="Arial"/>
                <a:rtl val="0"/>
              </a:rPr>
              <a:t>gesture-controlled presentation remotes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fill more obscure niches.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Now, multitasking smartwatches have the potential to upend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the wearables market. </a:t>
            </a:r>
            <a:endParaRPr lang="en-US" dirty="0">
              <a:solidFill>
                <a:schemeClr val="bg1">
                  <a:lumMod val="50000"/>
                </a:schemeClr>
              </a:solidFill>
              <a:ea typeface="Arial"/>
              <a:rtl val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109" y="816009"/>
            <a:ext cx="2859174" cy="4508697"/>
          </a:xfrm>
          <a:prstGeom prst="rect">
            <a:avLst/>
          </a:prstGeom>
          <a:noFill/>
          <a:effectLst/>
        </p:spPr>
      </p:pic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1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C2BE-4D69-4B40-B3CD-43EE8B0DE34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6E6B-D06B-6E49-B68B-FBAD795E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526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2A73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9527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00AA4E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927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E62E25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889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4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4" y="932760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2A73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062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4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4" y="932760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00AA4E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69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4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4" y="932760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E62E25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907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32761"/>
            <a:ext cx="4121020" cy="3542340"/>
          </a:xfrm>
          <a:prstGeom prst="rect">
            <a:avLst/>
          </a:prstGeom>
        </p:spPr>
        <p:txBody>
          <a:bodyPr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b="1" dirty="0">
                <a:solidFill>
                  <a:srgbClr val="0071C0"/>
                </a:solidFill>
                <a:latin typeface="Proxima Nova Bold"/>
              </a:rPr>
              <a:t>Smartwatch owners…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Wore and used their watches at least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four days per week.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Performed a variety of activities on their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smartphones recently.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Brought their own smartwatches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and smartphones.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Discussed and demonstrated how they commonly used their smartwatches.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3"/>
          </p:nvPr>
        </p:nvSpPr>
        <p:spPr>
          <a:xfrm>
            <a:off x="4578220" y="932761"/>
            <a:ext cx="4121020" cy="3542340"/>
          </a:xfrm>
          <a:prstGeom prst="rect">
            <a:avLst/>
          </a:prstGeom>
        </p:spPr>
        <p:txBody>
          <a:bodyPr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b="1" dirty="0">
                <a:solidFill>
                  <a:srgbClr val="0071C0"/>
                </a:solidFill>
              </a:rPr>
              <a:t>Prospective buyers…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Owned a smartwatch-compatible smartphone.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Preformed a variety of activities on their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smartphone recently.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Brought their own smartphones and demoed the type of watch they intended to purchase.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Linked the demo watch to their personal phone and explored various apps and functionality.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7166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2445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7236" y="370001"/>
            <a:ext cx="6449563" cy="546660"/>
          </a:xfrm>
          <a:prstGeom prst="rect">
            <a:avLst/>
          </a:prstGeom>
        </p:spPr>
        <p:txBody>
          <a:bodyPr/>
          <a:lstStyle>
            <a:lvl1pPr>
              <a:defRPr b="0" cap="all" baseline="0">
                <a:solidFill>
                  <a:srgbClr val="B2B2B2"/>
                </a:solidFill>
                <a:latin typeface="Proxima Nova Bold"/>
              </a:defRPr>
            </a:lvl1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Arial"/>
                <a:cs typeface="Arial"/>
                <a:rtl val="0"/>
              </a:rPr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236" y="932761"/>
            <a:ext cx="6449563" cy="354234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>
              <a:lnSpc>
                <a:spcPct val="130000"/>
              </a:lnSpc>
              <a:buSzPct val="125000"/>
              <a:buFont typeface="Arial" panose="020B060402020202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182880" indent="-182880">
              <a:buSzPct val="125000"/>
              <a:buFont typeface="Arial" panose="020B0604020202020204" pitchFamily="34" charset="0"/>
              <a:buChar char="•"/>
              <a:defRPr sz="1200" b="1" baseline="0">
                <a:solidFill>
                  <a:srgbClr val="0071C0"/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1909625" cy="5143500"/>
          </a:xfrm>
          <a:prstGeom prst="rect">
            <a:avLst/>
          </a:prstGeom>
          <a:solidFill>
            <a:srgbClr val="0071C0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502" y="219456"/>
            <a:ext cx="1579566" cy="4704632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8514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418950"/>
            <a:ext cx="4476541" cy="781752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lnSpc>
                <a:spcPct val="80000"/>
              </a:lnSpc>
              <a:defRPr>
                <a:solidFill>
                  <a:srgbClr val="B2B2B2"/>
                </a:solidFill>
              </a:defRPr>
            </a:lvl1pPr>
          </a:lstStyle>
          <a:p>
            <a:pPr algn="l"/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WHAT’S THE VALUE </a:t>
            </a:r>
            <a:b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</a:br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OF A SMARTWATCH?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44518"/>
            <a:ext cx="4476541" cy="365168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20000"/>
              </a:lnSpc>
              <a:buFontTx/>
              <a:buNone/>
              <a:defRPr sz="1400">
                <a:solidFill>
                  <a:srgbClr val="595959"/>
                </a:solidFill>
              </a:defRPr>
            </a:lvl1pPr>
          </a:lstStyle>
          <a:p>
            <a:pPr>
              <a:lnSpc>
                <a:spcPts val="186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For more than decade, the wearables industry has produced an increasingly steady stream of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unitasking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 devices. Fitness trackers have enjoyed recent widespread adoption—while gadgets like </a:t>
            </a:r>
            <a:r>
              <a:rPr lang="en-US" dirty="0">
                <a:solidFill>
                  <a:srgbClr val="0071C0"/>
                </a:solidFill>
                <a:ea typeface="Arial"/>
                <a:rtl val="0"/>
              </a:rPr>
              <a:t>pet activity monitors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rtl val="0"/>
              </a:rPr>
              <a:t> </a:t>
            </a:r>
            <a:r>
              <a:rPr lang="en-US" dirty="0">
                <a:solidFill>
                  <a:srgbClr val="0071C0"/>
                </a:solidFill>
                <a:ea typeface="Arial"/>
                <a:rtl val="0"/>
              </a:rPr>
              <a:t>gesture-controlled presentation remotes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fill more obscure niches.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Now, multitasking smartwatches have the potential to upend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the wearables market. </a:t>
            </a:r>
            <a:endParaRPr lang="en-US" dirty="0">
              <a:solidFill>
                <a:schemeClr val="bg1">
                  <a:lumMod val="50000"/>
                </a:schemeClr>
              </a:solidFill>
              <a:ea typeface="Arial"/>
              <a:rtl val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109" y="816009"/>
            <a:ext cx="2859174" cy="4508697"/>
          </a:xfrm>
          <a:prstGeom prst="rect">
            <a:avLst/>
          </a:prstGeom>
          <a:noFill/>
          <a:effectLst/>
        </p:spPr>
      </p:pic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9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C2BE-4D69-4B40-B3CD-43EE8B0DE34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6E6B-D06B-6E49-B68B-FBAD795E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841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2A73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893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149E3D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738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E62E25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087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4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4" y="932760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2A73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8037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4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4" y="932760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149E3D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738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4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4" y="932760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E62E25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0508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32761"/>
            <a:ext cx="4121020" cy="3542340"/>
          </a:xfrm>
          <a:prstGeom prst="rect">
            <a:avLst/>
          </a:prstGeom>
        </p:spPr>
        <p:txBody>
          <a:bodyPr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b="1" dirty="0">
                <a:solidFill>
                  <a:srgbClr val="0071C0"/>
                </a:solidFill>
                <a:latin typeface="Proxima Nova Bold"/>
              </a:rPr>
              <a:t>Smartwatch owners…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Wore and used their watches at least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four days per week.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Performed a variety of activities on their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smartphones recently.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Brought their own smartwatches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and smartphones.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Discussed and demonstrated how they commonly used their smartwatches.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3"/>
          </p:nvPr>
        </p:nvSpPr>
        <p:spPr>
          <a:xfrm>
            <a:off x="4578220" y="932761"/>
            <a:ext cx="4121020" cy="3542340"/>
          </a:xfrm>
          <a:prstGeom prst="rect">
            <a:avLst/>
          </a:prstGeom>
        </p:spPr>
        <p:txBody>
          <a:bodyPr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b="1" dirty="0">
                <a:solidFill>
                  <a:srgbClr val="0071C0"/>
                </a:solidFill>
              </a:rPr>
              <a:t>Prospective buyers…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Owned a smartwatch-compatible smartphone.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Preformed a variety of activities on their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smartphone recently.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Brought their own smartphones and demoed the type of watch they intended to purchase.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Linked the demo watch to their personal phone and explored various apps and functionality.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392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7242" y="370001"/>
            <a:ext cx="6449563" cy="546660"/>
          </a:xfrm>
          <a:prstGeom prst="rect">
            <a:avLst/>
          </a:prstGeom>
        </p:spPr>
        <p:txBody>
          <a:bodyPr/>
          <a:lstStyle>
            <a:lvl1pPr>
              <a:defRPr b="0" cap="all" baseline="0">
                <a:solidFill>
                  <a:srgbClr val="B2B2B2"/>
                </a:solidFill>
                <a:latin typeface="Proxima Nova Bold"/>
              </a:defRPr>
            </a:lvl1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Arial"/>
                <a:cs typeface="Arial"/>
              </a:rPr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242" y="932761"/>
            <a:ext cx="6449563" cy="354234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>
              <a:lnSpc>
                <a:spcPct val="130000"/>
              </a:lnSpc>
              <a:buSzPct val="125000"/>
              <a:buFont typeface="Arial" panose="020B060402020202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182880" indent="-182880">
              <a:buSzPct val="125000"/>
              <a:buFont typeface="Arial" panose="020B0604020202020204" pitchFamily="34" charset="0"/>
              <a:buChar char="•"/>
              <a:defRPr sz="1200" b="1" baseline="0">
                <a:solidFill>
                  <a:srgbClr val="0071C0"/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" y="0"/>
            <a:ext cx="1909625" cy="5143500"/>
          </a:xfrm>
          <a:prstGeom prst="rect">
            <a:avLst/>
          </a:prstGeom>
          <a:solidFill>
            <a:srgbClr val="0071C0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502" y="219457"/>
            <a:ext cx="1579566" cy="4704632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4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7740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3" y="418953"/>
            <a:ext cx="4476541" cy="79611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lnSpc>
                <a:spcPct val="80000"/>
              </a:lnSpc>
              <a:defRPr>
                <a:solidFill>
                  <a:srgbClr val="B2B2B2"/>
                </a:solidFill>
              </a:defRPr>
            </a:lvl1pPr>
          </a:lstStyle>
          <a:p>
            <a:pPr algn="l"/>
            <a:r>
              <a:rPr lang="en-US" b="1" dirty="0">
                <a:solidFill>
                  <a:srgbClr val="A6A6A6"/>
                </a:solidFill>
                <a:ea typeface="Arial"/>
                <a:cs typeface="Arial"/>
              </a:rPr>
              <a:t>WHAT’S THE VALUE </a:t>
            </a:r>
            <a:br>
              <a:rPr lang="en-US" b="1" dirty="0">
                <a:solidFill>
                  <a:srgbClr val="A6A6A6"/>
                </a:solidFill>
                <a:ea typeface="Arial"/>
                <a:cs typeface="Arial"/>
              </a:rPr>
            </a:br>
            <a:r>
              <a:rPr lang="en-US" b="1" dirty="0">
                <a:solidFill>
                  <a:srgbClr val="A6A6A6"/>
                </a:solidFill>
                <a:ea typeface="Arial"/>
                <a:cs typeface="Arial"/>
              </a:rPr>
              <a:t>OF A SMARTWATCH?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3" y="1244519"/>
            <a:ext cx="4476541" cy="365168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20000"/>
              </a:lnSpc>
              <a:buFontTx/>
              <a:buNone/>
              <a:defRPr sz="1400">
                <a:solidFill>
                  <a:srgbClr val="595959"/>
                </a:solidFill>
              </a:defRPr>
            </a:lvl1pPr>
          </a:lstStyle>
          <a:p>
            <a:pPr>
              <a:lnSpc>
                <a:spcPts val="186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</a:rPr>
              <a:t>For more than decade, the wearables industry has produced an increasingly steady stream of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Arial"/>
              </a:rPr>
              <a:t>unitasking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</a:rPr>
              <a:t> devices. Fitness trackers have enjoyed recent widespread adoption—while gadgets like </a:t>
            </a:r>
            <a:r>
              <a:rPr lang="en-US" dirty="0">
                <a:solidFill>
                  <a:srgbClr val="0071C0"/>
                </a:solidFill>
                <a:ea typeface="Arial"/>
              </a:rPr>
              <a:t>pet activity monitors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</a:rPr>
              <a:t>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</a:rPr>
              <a:t> </a:t>
            </a:r>
            <a:r>
              <a:rPr lang="en-US" dirty="0">
                <a:solidFill>
                  <a:srgbClr val="0071C0"/>
                </a:solidFill>
                <a:ea typeface="Arial"/>
              </a:rPr>
              <a:t>gesture-controlled presentation remotes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</a:rPr>
              <a:t>fill more obscure niches.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Arial"/>
              </a:rPr>
              <a:t>Now, multitasking smartwatches have the potential to upend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  <a:ea typeface="Arial"/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Arial"/>
              </a:rPr>
              <a:t>the wearables market. </a:t>
            </a:r>
            <a:endParaRPr lang="en-US" dirty="0">
              <a:solidFill>
                <a:schemeClr val="bg1">
                  <a:lumMod val="50000"/>
                </a:schemeClr>
              </a:solidFill>
              <a:ea typeface="Arial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109" y="816011"/>
            <a:ext cx="2859174" cy="4508697"/>
          </a:xfrm>
          <a:prstGeom prst="rect">
            <a:avLst/>
          </a:prstGeom>
          <a:noFill/>
          <a:effectLst/>
        </p:spPr>
      </p:pic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4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38946788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6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6" y="932763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0071C0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4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61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C2BE-4D69-4B40-B3CD-43EE8B0DE34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6E6B-D06B-6E49-B68B-FBAD795E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165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6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6" y="932763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17B459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4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21163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6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6" y="932763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EF6A19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4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08280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8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8" y="932762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0071C0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4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7520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8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8" y="932762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17B459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4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310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8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8" y="932762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EF6A19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4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9839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32761"/>
            <a:ext cx="4121020" cy="3542340"/>
          </a:xfrm>
          <a:prstGeom prst="rect">
            <a:avLst/>
          </a:prstGeom>
        </p:spPr>
        <p:txBody>
          <a:bodyPr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b="1" dirty="0">
                <a:solidFill>
                  <a:srgbClr val="0071C0"/>
                </a:solidFill>
                <a:latin typeface="Proxima Nova Bold"/>
              </a:rPr>
              <a:t>Smartwatch owners…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Wore and used their watches at least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four days per week.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Performed a variety of activities on their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smartphones recently.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Brought their own smartwatches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and smartphones.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Discussed and demonstrated how they commonly used their smartwatches.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3"/>
          </p:nvPr>
        </p:nvSpPr>
        <p:spPr>
          <a:xfrm>
            <a:off x="4578220" y="932761"/>
            <a:ext cx="4121020" cy="3542340"/>
          </a:xfrm>
          <a:prstGeom prst="rect">
            <a:avLst/>
          </a:prstGeom>
        </p:spPr>
        <p:txBody>
          <a:bodyPr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b="1" dirty="0">
                <a:solidFill>
                  <a:srgbClr val="0071C0"/>
                </a:solidFill>
              </a:rPr>
              <a:t>Prospective buyers…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Owned a smartwatch-compatible smartphone.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Preformed a variety of activities on their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smartphone recently.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Brought their own smartphones and demoed the type of watch they intended to purchase.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Linked the demo watch to their personal phone and explored various apps and functionality.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6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</a:rPr>
              <a:t>METHODOLOGY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4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67172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10492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Layout Left Column">
    <p:bg>
      <p:bgPr>
        <a:solidFill>
          <a:srgbClr val="0071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8953"/>
            <a:ext cx="4121020" cy="79611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lnSpc>
                <a:spcPct val="80000"/>
              </a:lnSpc>
              <a:defRPr sz="2800">
                <a:latin typeface="Proxima Nova Bold"/>
              </a:defRPr>
            </a:lvl1pPr>
          </a:lstStyle>
          <a:p>
            <a:pPr algn="l"/>
            <a:r>
              <a:rPr lang="en-US" b="1" dirty="0">
                <a:solidFill>
                  <a:schemeClr val="bg1"/>
                </a:solidFill>
                <a:ea typeface="Arial"/>
                <a:cs typeface="Arial"/>
              </a:rPr>
              <a:t>WHAT’S THE VALUE </a:t>
            </a:r>
            <a:br>
              <a:rPr lang="en-US" b="1" dirty="0">
                <a:solidFill>
                  <a:schemeClr val="bg1"/>
                </a:solidFill>
                <a:ea typeface="Arial"/>
                <a:cs typeface="Arial"/>
              </a:rPr>
            </a:br>
            <a:r>
              <a:rPr lang="en-US" b="1" dirty="0">
                <a:solidFill>
                  <a:schemeClr val="bg1"/>
                </a:solidFill>
                <a:ea typeface="Arial"/>
                <a:cs typeface="Arial"/>
              </a:rPr>
              <a:t>OF A SMARTWATCH?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44519"/>
            <a:ext cx="4416251" cy="365168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20000"/>
              </a:lnSpc>
              <a:spcBef>
                <a:spcPts val="900"/>
              </a:spcBef>
              <a:buFontTx/>
              <a:buNone/>
              <a:defRPr sz="1400">
                <a:latin typeface="Proxima Nova Regular"/>
              </a:defRPr>
            </a:lvl1pPr>
          </a:lstStyle>
          <a:p>
            <a:pPr>
              <a:lnSpc>
                <a:spcPts val="1860"/>
              </a:lnSpc>
            </a:pPr>
            <a:r>
              <a:rPr lang="en-US" dirty="0">
                <a:solidFill>
                  <a:schemeClr val="bg1">
                    <a:alpha val="70000"/>
                  </a:schemeClr>
                </a:solidFill>
                <a:ea typeface="Arial"/>
              </a:rPr>
              <a:t>For more than decade, the wearables industry has produced an increasingly steady stream of </a:t>
            </a:r>
            <a:r>
              <a:rPr lang="en-US" dirty="0" err="1">
                <a:solidFill>
                  <a:schemeClr val="bg1">
                    <a:alpha val="70000"/>
                  </a:schemeClr>
                </a:solidFill>
                <a:ea typeface="Arial"/>
              </a:rPr>
              <a:t>unitasking</a:t>
            </a:r>
            <a:r>
              <a:rPr lang="en-US" dirty="0">
                <a:solidFill>
                  <a:schemeClr val="bg1">
                    <a:alpha val="70000"/>
                  </a:schemeClr>
                </a:solidFill>
                <a:ea typeface="Arial"/>
              </a:rPr>
              <a:t> devices. Fitness trackers have enjoyed recent widespread adoption—while gadgets like </a:t>
            </a:r>
            <a:r>
              <a:rPr lang="en-US" dirty="0">
                <a:solidFill>
                  <a:schemeClr val="bg1"/>
                </a:solidFill>
                <a:ea typeface="Arial"/>
              </a:rPr>
              <a:t>pet activity monitors </a:t>
            </a:r>
            <a:r>
              <a:rPr lang="en-US" dirty="0">
                <a:solidFill>
                  <a:schemeClr val="bg1">
                    <a:alpha val="70000"/>
                  </a:schemeClr>
                </a:solidFill>
                <a:ea typeface="Arial"/>
              </a:rPr>
              <a:t>and 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  <a:ea typeface="Arial"/>
              </a:rPr>
              <a:t>gesture-controlled presentation remotes </a:t>
            </a:r>
            <a:r>
              <a:rPr lang="en-US" dirty="0">
                <a:solidFill>
                  <a:schemeClr val="bg1">
                    <a:alpha val="70000"/>
                  </a:schemeClr>
                </a:solidFill>
                <a:ea typeface="Arial"/>
              </a:rPr>
              <a:t>fill more obscure niches. </a:t>
            </a:r>
          </a:p>
          <a:p>
            <a:r>
              <a:rPr lang="en-US" sz="1000" dirty="0">
                <a:solidFill>
                  <a:schemeClr val="bg1">
                    <a:alpha val="70000"/>
                  </a:schemeClr>
                </a:solidFill>
                <a:ea typeface="Arial"/>
              </a:rPr>
              <a:t>Now, multitasking smartwatches have the potential to upend </a:t>
            </a:r>
            <a:br>
              <a:rPr lang="en-US" sz="1000" dirty="0">
                <a:solidFill>
                  <a:schemeClr val="bg1">
                    <a:alpha val="70000"/>
                  </a:schemeClr>
                </a:solidFill>
                <a:ea typeface="Arial"/>
              </a:rPr>
            </a:br>
            <a:r>
              <a:rPr lang="en-US" sz="1000" dirty="0">
                <a:solidFill>
                  <a:schemeClr val="bg1">
                    <a:alpha val="70000"/>
                  </a:schemeClr>
                </a:solidFill>
                <a:ea typeface="Arial"/>
              </a:rPr>
              <a:t>the wearables market. </a:t>
            </a:r>
            <a:endParaRPr lang="en-US" sz="1000" b="1" dirty="0">
              <a:solidFill>
                <a:schemeClr val="bg1">
                  <a:alpha val="70000"/>
                </a:schemeClr>
              </a:solidFill>
              <a:ea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109" y="704251"/>
            <a:ext cx="2859174" cy="4508699"/>
          </a:xfrm>
          <a:prstGeom prst="rect">
            <a:avLst/>
          </a:prstGeom>
          <a:noFill/>
          <a:effectLst/>
        </p:spPr>
      </p:pic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05794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2869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4078" y="370001"/>
            <a:ext cx="6088047" cy="546660"/>
          </a:xfrm>
          <a:prstGeom prst="rect">
            <a:avLst/>
          </a:prstGeom>
        </p:spPr>
        <p:txBody>
          <a:bodyPr/>
          <a:lstStyle>
            <a:lvl1pPr>
              <a:defRPr b="0" cap="all" baseline="0">
                <a:solidFill>
                  <a:srgbClr val="B2B2B2"/>
                </a:solidFill>
                <a:latin typeface="Proxima Nova Bold"/>
              </a:defRPr>
            </a:lvl1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Arial"/>
                <a:cs typeface="Arial"/>
                <a:rtl val="0"/>
              </a:rPr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4078" y="932761"/>
            <a:ext cx="6088047" cy="354234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>
              <a:lnSpc>
                <a:spcPct val="130000"/>
              </a:lnSpc>
              <a:buSzPct val="125000"/>
              <a:buFont typeface="Arial" panose="020B060402020202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182880" indent="-182880">
              <a:buSzPct val="125000"/>
              <a:buFont typeface="Arial" panose="020B0604020202020204" pitchFamily="34" charset="0"/>
              <a:buChar char="•"/>
              <a:defRPr sz="1200" b="1" baseline="0">
                <a:solidFill>
                  <a:srgbClr val="0071C0"/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2" y="0"/>
            <a:ext cx="2377440" cy="5143500"/>
          </a:xfrm>
          <a:prstGeom prst="rect">
            <a:avLst/>
          </a:prstGeom>
          <a:solidFill>
            <a:srgbClr val="2A73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alphaModFix amt="3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38713"/>
            <a:ext cx="2483269" cy="446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980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418950"/>
            <a:ext cx="4476541" cy="781752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lnSpc>
                <a:spcPct val="80000"/>
              </a:lnSpc>
              <a:defRPr>
                <a:solidFill>
                  <a:srgbClr val="B2B2B2"/>
                </a:solidFill>
              </a:defRPr>
            </a:lvl1pPr>
          </a:lstStyle>
          <a:p>
            <a:pPr algn="l"/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WHAT’S THE VALUE </a:t>
            </a:r>
            <a:b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</a:br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OF A SMARTWATCH?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44518"/>
            <a:ext cx="4476541" cy="365168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20000"/>
              </a:lnSpc>
              <a:buFontTx/>
              <a:buNone/>
              <a:defRPr sz="1400">
                <a:solidFill>
                  <a:srgbClr val="595959"/>
                </a:solidFill>
              </a:defRPr>
            </a:lvl1pPr>
          </a:lstStyle>
          <a:p>
            <a:pPr>
              <a:lnSpc>
                <a:spcPts val="186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For more than decade, the wearables industry has produced an increasingly steady stream of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unitasking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 devices. Fitness trackers have enjoyed recent widespread adoption—while gadgets like </a:t>
            </a:r>
            <a:r>
              <a:rPr lang="en-US" dirty="0">
                <a:solidFill>
                  <a:srgbClr val="0071C0"/>
                </a:solidFill>
                <a:ea typeface="Arial"/>
                <a:rtl val="0"/>
              </a:rPr>
              <a:t>pet activity monitors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rtl val="0"/>
              </a:rPr>
              <a:t> </a:t>
            </a:r>
            <a:r>
              <a:rPr lang="en-US" dirty="0">
                <a:solidFill>
                  <a:srgbClr val="0071C0"/>
                </a:solidFill>
                <a:ea typeface="Arial"/>
                <a:rtl val="0"/>
              </a:rPr>
              <a:t>gesture-controlled presentation remotes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fill more obscure niches.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Now, multitasking smartwatches have the potential to upend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the wearables market. </a:t>
            </a:r>
            <a:endParaRPr lang="en-US" dirty="0">
              <a:solidFill>
                <a:schemeClr val="bg1">
                  <a:lumMod val="50000"/>
                </a:schemeClr>
              </a:solidFill>
              <a:ea typeface="Arial"/>
              <a:rtl val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109" y="816009"/>
            <a:ext cx="2859174" cy="4508697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43464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C2BE-4D69-4B40-B3CD-43EE8B0DE34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6E6B-D06B-6E49-B68B-FBAD795E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671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2A73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8938512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F9C42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608688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00AA4E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8000371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E62E25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1343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4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4" y="932760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2A73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2633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4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4" y="932760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F9C42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08596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4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4" y="932760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00AA4E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3688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4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4" y="932760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E62E25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19262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rang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4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4" y="932760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E5337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2679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32761"/>
            <a:ext cx="4121020" cy="3542340"/>
          </a:xfrm>
          <a:prstGeom prst="rect">
            <a:avLst/>
          </a:prstGeom>
        </p:spPr>
        <p:txBody>
          <a:bodyPr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b="1" dirty="0">
                <a:solidFill>
                  <a:srgbClr val="0071C0"/>
                </a:solidFill>
                <a:latin typeface="Proxima Nova Bold"/>
              </a:rPr>
              <a:t>Smartwatch owners…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Wore and used their watches at least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four days per week.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Performed a variety of activities on their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smartphones recently.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Brought their own smartwatches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and smartphones.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Discussed and demonstrated how they commonly used their smartwatches.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3"/>
          </p:nvPr>
        </p:nvSpPr>
        <p:spPr>
          <a:xfrm>
            <a:off x="4578220" y="932761"/>
            <a:ext cx="4121020" cy="3542340"/>
          </a:xfrm>
          <a:prstGeom prst="rect">
            <a:avLst/>
          </a:prstGeom>
        </p:spPr>
        <p:txBody>
          <a:bodyPr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b="1" dirty="0">
                <a:solidFill>
                  <a:srgbClr val="0071C0"/>
                </a:solidFill>
              </a:rPr>
              <a:t>Prospective buyers…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Owned a smartwatch-compatible smartphone.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Preformed a variety of activities on their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smartphone recently.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Brought their own smartphones and demoed the type of watch they intended to purchase.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Linked the demo watch to their personal phone and explored various apps and functionality.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88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C2BE-4D69-4B40-B3CD-43EE8B0DE34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6E6B-D06B-6E49-B68B-FBAD795E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229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09515" y="3899085"/>
            <a:ext cx="7910017" cy="69831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</a:rPr>
              <a:t>WHY DID PARTICIPANTS WANT A 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SMARTWATCH IN THE FIRST PLACE?</a:t>
            </a:r>
          </a:p>
        </p:txBody>
      </p:sp>
    </p:spTree>
    <p:extLst>
      <p:ext uri="{BB962C8B-B14F-4D97-AF65-F5344CB8AC3E}">
        <p14:creationId xmlns:p14="http://schemas.microsoft.com/office/powerpoint/2010/main" val="242982769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4078" y="370001"/>
            <a:ext cx="6088047" cy="546660"/>
          </a:xfrm>
          <a:prstGeom prst="rect">
            <a:avLst/>
          </a:prstGeom>
        </p:spPr>
        <p:txBody>
          <a:bodyPr/>
          <a:lstStyle>
            <a:lvl1pPr>
              <a:defRPr b="0" cap="all" baseline="0">
                <a:solidFill>
                  <a:srgbClr val="B2B2B2"/>
                </a:solidFill>
                <a:latin typeface="Proxima Nova Bold"/>
              </a:defRPr>
            </a:lvl1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Arial"/>
                <a:cs typeface="Arial"/>
                <a:rtl val="0"/>
              </a:rPr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4078" y="932761"/>
            <a:ext cx="6088047" cy="354234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>
              <a:lnSpc>
                <a:spcPct val="130000"/>
              </a:lnSpc>
              <a:buSzPct val="125000"/>
              <a:buFont typeface="Arial" panose="020B060402020202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182880" indent="-182880">
              <a:buSzPct val="125000"/>
              <a:buFont typeface="Arial" panose="020B0604020202020204" pitchFamily="34" charset="0"/>
              <a:buChar char="•"/>
              <a:defRPr sz="1200" b="1" baseline="0">
                <a:solidFill>
                  <a:srgbClr val="0071C0"/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2" y="0"/>
            <a:ext cx="2377440" cy="5143500"/>
          </a:xfrm>
          <a:prstGeom prst="rect">
            <a:avLst/>
          </a:prstGeom>
          <a:solidFill>
            <a:srgbClr val="2A73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alphaModFix amt="3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38713"/>
            <a:ext cx="2483269" cy="446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3189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09515" y="3899085"/>
            <a:ext cx="7910017" cy="69831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</a:rPr>
              <a:t>WHY DID PARTICIPANTS WANT A 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SMARTWATCH IN THE FIRST PLACE?</a:t>
            </a:r>
          </a:p>
        </p:txBody>
      </p:sp>
    </p:spTree>
    <p:extLst>
      <p:ext uri="{BB962C8B-B14F-4D97-AF65-F5344CB8AC3E}">
        <p14:creationId xmlns:p14="http://schemas.microsoft.com/office/powerpoint/2010/main" val="343994503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20088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Gre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09522" y="3899092"/>
            <a:ext cx="7910017" cy="69831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</a:rPr>
              <a:t>WHY DID PARTICIPANTS WANT A 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SMARTWATCH IN THE FIRST PLACE?</a:t>
            </a:r>
          </a:p>
        </p:txBody>
      </p:sp>
    </p:spTree>
    <p:extLst>
      <p:ext uri="{BB962C8B-B14F-4D97-AF65-F5344CB8AC3E}">
        <p14:creationId xmlns:p14="http://schemas.microsoft.com/office/powerpoint/2010/main" val="4752954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4078" y="370001"/>
            <a:ext cx="6088047" cy="546660"/>
          </a:xfrm>
          <a:prstGeom prst="rect">
            <a:avLst/>
          </a:prstGeom>
        </p:spPr>
        <p:txBody>
          <a:bodyPr/>
          <a:lstStyle>
            <a:lvl1pPr>
              <a:defRPr b="0" cap="all" baseline="0">
                <a:solidFill>
                  <a:srgbClr val="B2B2B2"/>
                </a:solidFill>
                <a:latin typeface="Proxima Nova Bold"/>
              </a:defRPr>
            </a:lvl1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Arial"/>
                <a:cs typeface="Arial"/>
                <a:rtl val="0"/>
              </a:rPr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4078" y="932761"/>
            <a:ext cx="6088047" cy="354234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>
              <a:lnSpc>
                <a:spcPct val="130000"/>
              </a:lnSpc>
              <a:buSzPct val="125000"/>
              <a:buFont typeface="Arial" panose="020B060402020202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182880" indent="-182880">
              <a:buSzPct val="125000"/>
              <a:buFont typeface="Arial" panose="020B0604020202020204" pitchFamily="34" charset="0"/>
              <a:buChar char="•"/>
              <a:defRPr sz="1200" b="1" baseline="0">
                <a:solidFill>
                  <a:srgbClr val="0071C0"/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2" y="0"/>
            <a:ext cx="2377440" cy="5143500"/>
          </a:xfrm>
          <a:prstGeom prst="rect">
            <a:avLst/>
          </a:prstGeom>
          <a:solidFill>
            <a:srgbClr val="149E3D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alphaModFix amt="3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38713"/>
            <a:ext cx="2483269" cy="446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241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418950"/>
            <a:ext cx="4476541" cy="781752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lnSpc>
                <a:spcPct val="80000"/>
              </a:lnSpc>
              <a:defRPr>
                <a:solidFill>
                  <a:srgbClr val="B2B2B2"/>
                </a:solidFill>
              </a:defRPr>
            </a:lvl1pPr>
          </a:lstStyle>
          <a:p>
            <a:pPr algn="l"/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WHAT’S THE VALUE </a:t>
            </a:r>
            <a:b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</a:br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OF A SMARTWATCH?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44518"/>
            <a:ext cx="4476541" cy="365168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20000"/>
              </a:lnSpc>
              <a:buFontTx/>
              <a:buNone/>
              <a:defRPr sz="1400">
                <a:solidFill>
                  <a:srgbClr val="595959"/>
                </a:solidFill>
              </a:defRPr>
            </a:lvl1pPr>
          </a:lstStyle>
          <a:p>
            <a:pPr>
              <a:lnSpc>
                <a:spcPts val="186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For more than decade, the wearables industry has produced an increasingly steady stream of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unitasking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 devices. Fitness trackers have enjoyed recent widespread adoption—while gadgets like </a:t>
            </a:r>
            <a:r>
              <a:rPr lang="en-US" dirty="0">
                <a:solidFill>
                  <a:srgbClr val="0071C0"/>
                </a:solidFill>
                <a:ea typeface="Arial"/>
                <a:rtl val="0"/>
              </a:rPr>
              <a:t>pet activity monitors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rtl val="0"/>
              </a:rPr>
              <a:t> </a:t>
            </a:r>
            <a:r>
              <a:rPr lang="en-US" dirty="0">
                <a:solidFill>
                  <a:srgbClr val="0071C0"/>
                </a:solidFill>
                <a:ea typeface="Arial"/>
                <a:rtl val="0"/>
              </a:rPr>
              <a:t>gesture-controlled presentation remotes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fill more obscure niches.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Now, multitasking smartwatches have the potential to upend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Arial"/>
                <a:rtl val="0"/>
              </a:rPr>
              <a:t>the wearables market. </a:t>
            </a:r>
            <a:endParaRPr lang="en-US" dirty="0">
              <a:solidFill>
                <a:schemeClr val="bg1">
                  <a:lumMod val="50000"/>
                </a:schemeClr>
              </a:solidFill>
              <a:ea typeface="Arial"/>
              <a:rtl val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109" y="816009"/>
            <a:ext cx="2859174" cy="4508697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20988714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2A73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365282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F9C42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4135321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00AA4E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1280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C2BE-4D69-4B40-B3CD-43EE8B0DE34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6E6B-D06B-6E49-B68B-FBAD795E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30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E62E25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2838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4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4" y="932760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2A73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19226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4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4" y="932760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F9C42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44951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4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4" y="932760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00AA4E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4307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4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4" y="932760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E62E25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78091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range 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6884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 hasCustomPrompt="1"/>
          </p:nvPr>
        </p:nvSpPr>
        <p:spPr>
          <a:xfrm>
            <a:off x="5036884" y="932760"/>
            <a:ext cx="3922699" cy="377303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149E3D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We conducted a comprehensive review of the current state of the smartwatch experience through 30 hour-long in-person sessions.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conducted sessions in both New York City and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San Francisco.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reviewed the Apple Watch, Moto360, Samsung Galaxy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Gear Live, and Pebble.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Owners</a:t>
            </a:r>
            <a:r>
              <a:rPr lang="en-US" sz="1000" dirty="0">
                <a:solidFill>
                  <a:srgbClr val="2D84C2"/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owned a watch for 1 month or longer.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1C0"/>
                </a:solidFill>
              </a:rPr>
              <a:t>Prospects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must have intended to purchase a watch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within 6 months.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We asked participants about: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Initial expectations for smartwatch and application functionality.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actual watch usage compared to those expectations.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How they used watches in conjunction with their phones.</a:t>
            </a:r>
          </a:p>
          <a:p>
            <a:pPr marL="137160" indent="-13716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Functionality they’d like in the future.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64316" cy="5143500"/>
          </a:xfrm>
          <a:prstGeom prst="rect">
            <a:avLst/>
          </a:prstGeom>
          <a:solidFill>
            <a:srgbClr val="E5337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  <a:latin typeface="Proxima Nova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05136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32761"/>
            <a:ext cx="4121020" cy="3542340"/>
          </a:xfrm>
          <a:prstGeom prst="rect">
            <a:avLst/>
          </a:prstGeom>
        </p:spPr>
        <p:txBody>
          <a:bodyPr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b="1" dirty="0">
                <a:solidFill>
                  <a:srgbClr val="0071C0"/>
                </a:solidFill>
                <a:latin typeface="Proxima Nova Bold"/>
              </a:rPr>
              <a:t>Smartwatch owners…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Wore and used their watches at least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four days per week.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Performed a variety of activities on their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smartphones recently.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Brought their own smartwatches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and smartphones.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Discussed and demonstrated how they commonly used their smartwatches.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3"/>
          </p:nvPr>
        </p:nvSpPr>
        <p:spPr>
          <a:xfrm>
            <a:off x="4578220" y="932761"/>
            <a:ext cx="4121020" cy="3542340"/>
          </a:xfrm>
          <a:prstGeom prst="rect">
            <a:avLst/>
          </a:prstGeom>
        </p:spPr>
        <p:txBody>
          <a:bodyPr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b="1" dirty="0">
                <a:solidFill>
                  <a:srgbClr val="0071C0"/>
                </a:solidFill>
              </a:rPr>
              <a:t>Prospective buyers…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Owned a smartwatch-compatible smartphone.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Preformed a variety of activities on their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smartphone recently.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Brought their own smartphones and demoed the type of watch they intended to purchase.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Linked the demo watch to their personal phone and explored various apps and functionality.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METHODOLOGY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6642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7236" y="370001"/>
            <a:ext cx="6449563" cy="546660"/>
          </a:xfrm>
          <a:prstGeom prst="rect">
            <a:avLst/>
          </a:prstGeom>
        </p:spPr>
        <p:txBody>
          <a:bodyPr/>
          <a:lstStyle>
            <a:lvl1pPr>
              <a:defRPr b="0" cap="all" baseline="0">
                <a:solidFill>
                  <a:srgbClr val="B2B2B2"/>
                </a:solidFill>
                <a:latin typeface="Proxima Nova Bold"/>
              </a:defRPr>
            </a:lvl1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Arial"/>
                <a:cs typeface="Arial"/>
                <a:rtl val="0"/>
              </a:rPr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236" y="932761"/>
            <a:ext cx="6449563" cy="354234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>
              <a:lnSpc>
                <a:spcPct val="130000"/>
              </a:lnSpc>
              <a:buSzPct val="125000"/>
              <a:buFont typeface="Arial" panose="020B060402020202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182880" indent="-182880">
              <a:buSzPct val="125000"/>
              <a:buFont typeface="Arial" panose="020B0604020202020204" pitchFamily="34" charset="0"/>
              <a:buChar char="•"/>
              <a:defRPr sz="1200" b="1" baseline="0">
                <a:solidFill>
                  <a:srgbClr val="0071C0"/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1909625" cy="5143500"/>
          </a:xfrm>
          <a:prstGeom prst="rect">
            <a:avLst/>
          </a:prstGeom>
          <a:solidFill>
            <a:srgbClr val="0071C0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502" y="219456"/>
            <a:ext cx="1579566" cy="4704632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109" y="816009"/>
            <a:ext cx="2859174" cy="4508697"/>
          </a:xfrm>
          <a:prstGeom prst="rect">
            <a:avLst/>
          </a:prstGeom>
          <a:noFill/>
          <a:effectLst/>
        </p:spPr>
      </p:pic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Body text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9685" y="0"/>
            <a:ext cx="4564316" cy="5143500"/>
          </a:xfrm>
          <a:prstGeom prst="rect">
            <a:avLst/>
          </a:prstGeom>
          <a:solidFill>
            <a:srgbClr val="2A73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05791"/>
            <a:ext cx="2133600" cy="274637"/>
          </a:xfrm>
          <a:prstGeom prst="rect">
            <a:avLst/>
          </a:prstGeom>
        </p:spPr>
        <p:txBody>
          <a:bodyPr/>
          <a:lstStyle>
            <a:lvl2pPr algn="r">
              <a:defRPr sz="1400">
                <a:solidFill>
                  <a:schemeClr val="bg1">
                    <a:lumMod val="65000"/>
                  </a:schemeClr>
                </a:solidFill>
                <a:latin typeface="Proxima Nova Regular"/>
              </a:defRPr>
            </a:lvl2pPr>
          </a:lstStyle>
          <a:p>
            <a:pPr lvl="1"/>
            <a:fld id="{3B450FEC-1A38-AE4E-8593-D9DD3B7AEF5A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lvl="1"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722"/>
            <a:ext cx="3922699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rgbClr val="B2B2B2"/>
                </a:solidFill>
              </a:defRPr>
            </a:lvl1pPr>
          </a:lstStyle>
          <a:p>
            <a:r>
              <a:rPr lang="en-US" b="1" dirty="0">
                <a:solidFill>
                  <a:srgbClr val="A6A6A6"/>
                </a:solidFill>
                <a:ea typeface="Arial"/>
                <a:cs typeface="Arial"/>
                <a:rtl val="0"/>
              </a:rPr>
              <a:t>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 hasCustomPrompt="1"/>
          </p:nvPr>
        </p:nvSpPr>
        <p:spPr>
          <a:xfrm>
            <a:off x="457200" y="932760"/>
            <a:ext cx="3922699" cy="386783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SzPct val="125000"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Body text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8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1.xml"/><Relationship Id="rId10" Type="http://schemas.openxmlformats.org/officeDocument/2006/relationships/theme" Target="../theme/theme15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EC2BE-4D69-4B40-B3CD-43EE8B0DE34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66E6B-D06B-6E49-B68B-FBAD795EA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1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4151" r:id="rId12"/>
    <p:sldLayoutId id="214748415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82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>
              <a:lumMod val="50000"/>
            </a:schemeClr>
          </a:solidFill>
          <a:latin typeface="Proxima Nova Regular"/>
          <a:ea typeface="+mj-ea"/>
          <a:cs typeface="Proxima Nova Regular"/>
        </a:defRPr>
      </a:lvl1pPr>
    </p:titleStyle>
    <p:bodyStyle>
      <a:lvl1pPr marL="342900" indent="-342900" algn="l" defTabSz="457200" rtl="0" eaLnBrk="1" latinLnBrk="0" hangingPunct="1">
        <a:spcBef>
          <a:spcPts val="900"/>
        </a:spcBef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•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»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49E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00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63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84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98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>
              <a:lumMod val="50000"/>
            </a:schemeClr>
          </a:solidFill>
          <a:latin typeface="Proxima Nova Regular"/>
          <a:ea typeface="+mj-ea"/>
          <a:cs typeface="Proxima Nova Regular"/>
        </a:defRPr>
      </a:lvl1pPr>
    </p:titleStyle>
    <p:bodyStyle>
      <a:lvl1pPr marL="342900" indent="-342900" algn="l" defTabSz="457200" rtl="0" eaLnBrk="1" latinLnBrk="0" hangingPunct="1">
        <a:spcBef>
          <a:spcPts val="900"/>
        </a:spcBef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•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»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6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>
              <a:lumMod val="50000"/>
            </a:schemeClr>
          </a:solidFill>
          <a:latin typeface="Proxima Nova Regular"/>
          <a:ea typeface="+mj-ea"/>
          <a:cs typeface="Proxima Nova Regular"/>
        </a:defRPr>
      </a:lvl1pPr>
    </p:titleStyle>
    <p:bodyStyle>
      <a:lvl1pPr marL="342900" indent="-342900" algn="l" defTabSz="457200" rtl="0" eaLnBrk="1" latinLnBrk="0" hangingPunct="1">
        <a:spcBef>
          <a:spcPts val="900"/>
        </a:spcBef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•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»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5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710" r:id="rId4"/>
    <p:sldLayoutId id="2147483664" r:id="rId5"/>
    <p:sldLayoutId id="2147483665" r:id="rId6"/>
    <p:sldLayoutId id="2147483666" r:id="rId7"/>
    <p:sldLayoutId id="2147483711" r:id="rId8"/>
    <p:sldLayoutId id="2147483667" r:id="rId9"/>
    <p:sldLayoutId id="2147483668" r:id="rId10"/>
    <p:sldLayoutId id="2147483712" r:id="rId11"/>
    <p:sldLayoutId id="2147483669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>
              <a:lumMod val="50000"/>
            </a:schemeClr>
          </a:solidFill>
          <a:latin typeface="Proxima Nova Regular"/>
          <a:ea typeface="+mj-ea"/>
          <a:cs typeface="Proxima Nova Regular"/>
        </a:defRPr>
      </a:lvl1pPr>
    </p:titleStyle>
    <p:bodyStyle>
      <a:lvl1pPr marL="342900" indent="-342900" algn="l" defTabSz="457200" rtl="0" eaLnBrk="1" latinLnBrk="0" hangingPunct="1">
        <a:spcBef>
          <a:spcPts val="900"/>
        </a:spcBef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•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»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1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0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68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>
              <a:lumMod val="50000"/>
            </a:schemeClr>
          </a:solidFill>
          <a:latin typeface="Proxima Nova Regular"/>
          <a:ea typeface="+mj-ea"/>
          <a:cs typeface="Proxima Nova Regular"/>
        </a:defRPr>
      </a:lvl1pPr>
    </p:titleStyle>
    <p:bodyStyle>
      <a:lvl1pPr marL="342900" indent="-342900" algn="l" defTabSz="457200" rtl="0" eaLnBrk="1" latinLnBrk="0" hangingPunct="1">
        <a:spcBef>
          <a:spcPts val="900"/>
        </a:spcBef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•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»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1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>
              <a:lumMod val="50000"/>
            </a:schemeClr>
          </a:solidFill>
          <a:latin typeface="Proxima Nova Regular"/>
          <a:ea typeface="+mj-ea"/>
          <a:cs typeface="Proxima Nova Regular"/>
        </a:defRPr>
      </a:lvl1pPr>
    </p:titleStyle>
    <p:bodyStyle>
      <a:lvl1pPr marL="342900" indent="-342900" algn="l" defTabSz="457200" rtl="0" eaLnBrk="1" latinLnBrk="0" hangingPunct="1">
        <a:spcBef>
          <a:spcPts val="900"/>
        </a:spcBef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•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»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4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75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>
              <a:lumMod val="50000"/>
            </a:schemeClr>
          </a:solidFill>
          <a:latin typeface="Proxima Nova Regular"/>
          <a:ea typeface="+mj-ea"/>
          <a:cs typeface="Proxima Nova Regular"/>
        </a:defRPr>
      </a:lvl1pPr>
    </p:titleStyle>
    <p:bodyStyle>
      <a:lvl1pPr marL="342900" indent="-342900" algn="l" defTabSz="457200" rtl="0" eaLnBrk="1" latinLnBrk="0" hangingPunct="1">
        <a:spcBef>
          <a:spcPts val="900"/>
        </a:spcBef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•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»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79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>
              <a:lumMod val="50000"/>
            </a:schemeClr>
          </a:solidFill>
          <a:latin typeface="Proxima Nova Regular"/>
          <a:ea typeface="+mj-ea"/>
          <a:cs typeface="Proxima Nova Regular"/>
        </a:defRPr>
      </a:lvl1pPr>
    </p:titleStyle>
    <p:bodyStyle>
      <a:lvl1pPr marL="342900" indent="-342900" algn="l" defTabSz="457200" rtl="0" eaLnBrk="1" latinLnBrk="0" hangingPunct="1">
        <a:spcBef>
          <a:spcPts val="900"/>
        </a:spcBef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•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»"/>
        <a:defRPr sz="1600" kern="1200">
          <a:solidFill>
            <a:schemeClr val="bg1">
              <a:lumMod val="50000"/>
            </a:schemeClr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1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11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03274"/>
              </p:ext>
            </p:extLst>
          </p:nvPr>
        </p:nvGraphicFramePr>
        <p:xfrm>
          <a:off x="50295" y="960203"/>
          <a:ext cx="9093705" cy="3276208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30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3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1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3570">
                <a:tc rowSpan="2">
                  <a:txBody>
                    <a:bodyPr/>
                    <a:lstStyle/>
                    <a:p>
                      <a:pPr algn="ctr"/>
                      <a:r>
                        <a:rPr lang="bg-BG" sz="600" b="1" baseline="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 Нужди</a:t>
                      </a:r>
                      <a:endParaRPr lang="en-US" sz="600" b="1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SzPct val="100000"/>
                        <a:buFontTx/>
                        <a:buNone/>
                        <a:defRPr sz="1800"/>
                      </a:pPr>
                      <a:r>
                        <a:rPr lang="bg-BG" sz="900" b="0" kern="1200" baseline="0" dirty="0">
                          <a:solidFill>
                            <a:srgbClr val="33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Нужда от лесно и бързо намиране и закупуване на желано МПС.</a:t>
                      </a:r>
                      <a:endParaRPr lang="en-US" sz="900" b="0" kern="1200" baseline="0" dirty="0">
                        <a:solidFill>
                          <a:srgbClr val="3366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900" b="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Търсене на МПС</a:t>
                      </a:r>
                      <a:endParaRPr lang="en-US" sz="900" b="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900" b="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Създаване на профил за покупки на МПС</a:t>
                      </a:r>
                      <a:endParaRPr lang="en-US" sz="900" b="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900" b="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Закупуване на МПС</a:t>
                      </a:r>
                      <a:endParaRPr lang="en-US" sz="900" b="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088">
                <a:tc vMerge="1">
                  <a:txBody>
                    <a:bodyPr/>
                    <a:lstStyle/>
                    <a:p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vert="vert270"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SzPct val="100000"/>
                        <a:buFontTx/>
                        <a:buNone/>
                        <a:defRPr sz="1800"/>
                      </a:pPr>
                      <a:endParaRPr lang="en-US" sz="7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SzPct val="100000"/>
                        <a:buFontTx/>
                        <a:buNone/>
                        <a:defRPr sz="1800"/>
                      </a:pPr>
                      <a:endParaRPr 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4120">
                <a:tc>
                  <a:txBody>
                    <a:bodyPr/>
                    <a:lstStyle/>
                    <a:p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120">
                <a:tc>
                  <a:txBody>
                    <a:bodyPr/>
                    <a:lstStyle/>
                    <a:p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4120">
                <a:tc>
                  <a:txBody>
                    <a:bodyPr/>
                    <a:lstStyle/>
                    <a:p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9144000" cy="957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Shape 91"/>
          <p:cNvSpPr/>
          <p:nvPr/>
        </p:nvSpPr>
        <p:spPr>
          <a:xfrm>
            <a:off x="1016491" y="97891"/>
            <a:ext cx="3271595" cy="3904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numCol="1" anchor="ctr">
            <a:spAutoFit/>
          </a:bodyPr>
          <a:lstStyle/>
          <a:p>
            <a:pPr lvl="0">
              <a:defRPr sz="1800"/>
            </a:pPr>
            <a:r>
              <a:rPr lang="bg-BG" sz="1600" dirty="0">
                <a:solidFill>
                  <a:srgbClr val="3366FF"/>
                </a:solidFill>
                <a:latin typeface="Arial"/>
                <a:ea typeface="Helvetica"/>
                <a:cs typeface="Arial"/>
                <a:sym typeface="Helvetica"/>
              </a:rPr>
              <a:t>Иван Иванов</a:t>
            </a:r>
            <a:endParaRPr lang="en-US" sz="1200" dirty="0">
              <a:solidFill>
                <a:srgbClr val="3366FF"/>
              </a:solidFill>
              <a:latin typeface="Arial"/>
              <a:ea typeface="Helvetica"/>
              <a:cs typeface="Arial"/>
              <a:sym typeface="Helvetica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016664" y="458586"/>
            <a:ext cx="2845033" cy="4997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numCol="1" anchor="ctr">
            <a:spAutoFit/>
          </a:bodyPr>
          <a:lstStyle/>
          <a:p>
            <a:pPr>
              <a:lnSpc>
                <a:spcPct val="110000"/>
              </a:lnSpc>
              <a:defRPr sz="1800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Иван Иванов е </a:t>
            </a:r>
            <a:r>
              <a:rPr lang="ru-RU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обикновен</a:t>
            </a: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ru-RU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човек</a:t>
            </a: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от </a:t>
            </a:r>
            <a:r>
              <a:rPr lang="ru-RU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провинцията</a:t>
            </a: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, </a:t>
            </a:r>
            <a:r>
              <a:rPr lang="ru-RU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работи</a:t>
            </a: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в </a:t>
            </a:r>
            <a:r>
              <a:rPr lang="ru-RU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местна</a:t>
            </a: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администрация, е </a:t>
            </a:r>
            <a:r>
              <a:rPr lang="ru-RU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семеен</a:t>
            </a: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ru-RU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човек</a:t>
            </a: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с две </a:t>
            </a:r>
            <a:r>
              <a:rPr lang="ru-RU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деца</a:t>
            </a: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и </a:t>
            </a:r>
            <a:r>
              <a:rPr lang="ru-RU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хобита</a:t>
            </a: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за </a:t>
            </a:r>
            <a:r>
              <a:rPr lang="ru-RU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пътувания</a:t>
            </a: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, </a:t>
            </a:r>
            <a:r>
              <a:rPr lang="ru-RU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четене</a:t>
            </a: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и </a:t>
            </a:r>
            <a:r>
              <a:rPr lang="ru-RU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градинарство</a:t>
            </a: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.</a:t>
            </a: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89" name="Shape 100"/>
          <p:cNvSpPr/>
          <p:nvPr/>
        </p:nvSpPr>
        <p:spPr>
          <a:xfrm>
            <a:off x="8115585" y="-7936"/>
            <a:ext cx="1041763" cy="146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>
              <a:defRPr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Importance to Customer</a:t>
            </a:r>
            <a:endParaRPr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115585" y="528958"/>
            <a:ext cx="902782" cy="160473"/>
            <a:chOff x="8115585" y="528958"/>
            <a:chExt cx="902782" cy="160473"/>
          </a:xfrm>
        </p:grpSpPr>
        <p:sp>
          <p:nvSpPr>
            <p:cNvPr id="89" name="Shape 100"/>
            <p:cNvSpPr/>
            <p:nvPr/>
          </p:nvSpPr>
          <p:spPr>
            <a:xfrm>
              <a:off x="8115585" y="528958"/>
              <a:ext cx="595916" cy="1464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Typical Journey</a:t>
              </a:r>
              <a:endParaRPr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8146955" y="689431"/>
              <a:ext cx="871412" cy="0"/>
            </a:xfrm>
            <a:prstGeom prst="line">
              <a:avLst/>
            </a:prstGeom>
            <a:ln w="3810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8115585" y="739901"/>
            <a:ext cx="902782" cy="158741"/>
            <a:chOff x="8140035" y="725231"/>
            <a:chExt cx="902782" cy="158741"/>
          </a:xfrm>
        </p:grpSpPr>
        <p:sp>
          <p:nvSpPr>
            <p:cNvPr id="90" name="Shape 100"/>
            <p:cNvSpPr/>
            <p:nvPr/>
          </p:nvSpPr>
          <p:spPr>
            <a:xfrm>
              <a:off x="8140035" y="725231"/>
              <a:ext cx="660036" cy="1464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Alternate Journey</a:t>
              </a:r>
              <a:endParaRPr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8171405" y="883972"/>
              <a:ext cx="871412" cy="0"/>
            </a:xfrm>
            <a:prstGeom prst="line">
              <a:avLst/>
            </a:prstGeom>
            <a:ln w="38100" cmpd="dbl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Shape 115"/>
          <p:cNvSpPr/>
          <p:nvPr/>
        </p:nvSpPr>
        <p:spPr>
          <a:xfrm>
            <a:off x="123826" y="67177"/>
            <a:ext cx="816132" cy="816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252358" y="181127"/>
            <a:ext cx="557138" cy="701657"/>
          </a:xfrm>
          <a:custGeom>
            <a:avLst/>
            <a:gdLst>
              <a:gd name="connsiteX0" fmla="*/ 277881 w 557138"/>
              <a:gd name="connsiteY0" fmla="*/ 0 h 701657"/>
              <a:gd name="connsiteX1" fmla="*/ 431869 w 557138"/>
              <a:gd name="connsiteY1" fmla="*/ 153723 h 701657"/>
              <a:gd name="connsiteX2" fmla="*/ 431869 w 557138"/>
              <a:gd name="connsiteY2" fmla="*/ 255739 h 701657"/>
              <a:gd name="connsiteX3" fmla="*/ 367474 w 557138"/>
              <a:gd name="connsiteY3" fmla="*/ 422040 h 701657"/>
              <a:gd name="connsiteX4" fmla="*/ 395472 w 557138"/>
              <a:gd name="connsiteY4" fmla="*/ 486324 h 701657"/>
              <a:gd name="connsiteX5" fmla="*/ 412270 w 557138"/>
              <a:gd name="connsiteY5" fmla="*/ 505889 h 701657"/>
              <a:gd name="connsiteX6" fmla="*/ 557138 w 557138"/>
              <a:gd name="connsiteY6" fmla="*/ 590250 h 701657"/>
              <a:gd name="connsiteX7" fmla="*/ 503076 w 557138"/>
              <a:gd name="connsiteY7" fmla="*/ 634420 h 701657"/>
              <a:gd name="connsiteX8" fmla="*/ 54045 w 557138"/>
              <a:gd name="connsiteY8" fmla="*/ 634420 h 701657"/>
              <a:gd name="connsiteX9" fmla="*/ 0 w 557138"/>
              <a:gd name="connsiteY9" fmla="*/ 590264 h 701657"/>
              <a:gd name="connsiteX10" fmla="*/ 144892 w 557138"/>
              <a:gd name="connsiteY10" fmla="*/ 505889 h 701657"/>
              <a:gd name="connsiteX11" fmla="*/ 161690 w 557138"/>
              <a:gd name="connsiteY11" fmla="*/ 486324 h 701657"/>
              <a:gd name="connsiteX12" fmla="*/ 189688 w 557138"/>
              <a:gd name="connsiteY12" fmla="*/ 424835 h 701657"/>
              <a:gd name="connsiteX13" fmla="*/ 125293 w 557138"/>
              <a:gd name="connsiteY13" fmla="*/ 255739 h 701657"/>
              <a:gd name="connsiteX14" fmla="*/ 125293 w 557138"/>
              <a:gd name="connsiteY14" fmla="*/ 153723 h 701657"/>
              <a:gd name="connsiteX15" fmla="*/ 277881 w 557138"/>
              <a:gd name="connsiteY15" fmla="*/ 0 h 70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7138" h="701657">
                <a:moveTo>
                  <a:pt x="277881" y="0"/>
                </a:moveTo>
                <a:cubicBezTo>
                  <a:pt x="361874" y="0"/>
                  <a:pt x="431869" y="69874"/>
                  <a:pt x="431869" y="153723"/>
                </a:cubicBezTo>
                <a:lnTo>
                  <a:pt x="431869" y="255739"/>
                </a:lnTo>
                <a:cubicBezTo>
                  <a:pt x="431869" y="306049"/>
                  <a:pt x="405271" y="395488"/>
                  <a:pt x="367474" y="422040"/>
                </a:cubicBezTo>
                <a:lnTo>
                  <a:pt x="395472" y="486324"/>
                </a:lnTo>
                <a:cubicBezTo>
                  <a:pt x="398271" y="493312"/>
                  <a:pt x="405271" y="501696"/>
                  <a:pt x="412270" y="505889"/>
                </a:cubicBezTo>
                <a:lnTo>
                  <a:pt x="557138" y="590250"/>
                </a:lnTo>
                <a:lnTo>
                  <a:pt x="503076" y="634420"/>
                </a:lnTo>
                <a:cubicBezTo>
                  <a:pt x="367326" y="724070"/>
                  <a:pt x="189795" y="724070"/>
                  <a:pt x="54045" y="634420"/>
                </a:cubicBezTo>
                <a:lnTo>
                  <a:pt x="0" y="590264"/>
                </a:lnTo>
                <a:lnTo>
                  <a:pt x="144892" y="505889"/>
                </a:lnTo>
                <a:cubicBezTo>
                  <a:pt x="150491" y="501696"/>
                  <a:pt x="158891" y="493312"/>
                  <a:pt x="161690" y="486324"/>
                </a:cubicBezTo>
                <a:lnTo>
                  <a:pt x="189688" y="424835"/>
                </a:lnTo>
                <a:cubicBezTo>
                  <a:pt x="150491" y="396885"/>
                  <a:pt x="125293" y="306049"/>
                  <a:pt x="125293" y="255739"/>
                </a:cubicBezTo>
                <a:lnTo>
                  <a:pt x="125293" y="153723"/>
                </a:lnTo>
                <a:cubicBezTo>
                  <a:pt x="125293" y="69874"/>
                  <a:pt x="193888" y="0"/>
                  <a:pt x="277881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1600" dirty="0">
              <a:latin typeface="Arial"/>
              <a:cs typeface="Arial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7726568" y="2688388"/>
            <a:ext cx="320040" cy="320040"/>
            <a:chOff x="1103030" y="1753213"/>
            <a:chExt cx="320040" cy="320040"/>
          </a:xfrm>
        </p:grpSpPr>
        <p:sp>
          <p:nvSpPr>
            <p:cNvPr id="121" name="Oval 120"/>
            <p:cNvSpPr/>
            <p:nvPr/>
          </p:nvSpPr>
          <p:spPr>
            <a:xfrm>
              <a:off x="1103030" y="1753213"/>
              <a:ext cx="320040" cy="320040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1181224" y="1831407"/>
              <a:ext cx="163652" cy="16365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3" name="Oval 142"/>
          <p:cNvSpPr/>
          <p:nvPr/>
        </p:nvSpPr>
        <p:spPr>
          <a:xfrm>
            <a:off x="8146909" y="265569"/>
            <a:ext cx="163652" cy="1636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320119" y="187375"/>
            <a:ext cx="320040" cy="320040"/>
            <a:chOff x="8476599" y="131199"/>
            <a:chExt cx="320040" cy="320040"/>
          </a:xfrm>
        </p:grpSpPr>
        <p:sp>
          <p:nvSpPr>
            <p:cNvPr id="157" name="Oval 156"/>
            <p:cNvSpPr/>
            <p:nvPr/>
          </p:nvSpPr>
          <p:spPr>
            <a:xfrm>
              <a:off x="8476599" y="131199"/>
              <a:ext cx="320040" cy="320040"/>
            </a:xfrm>
            <a:prstGeom prst="ellipse">
              <a:avLst/>
            </a:prstGeom>
            <a:solidFill>
              <a:schemeClr val="bg1">
                <a:lumMod val="75000"/>
                <a:alpha val="5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8554793" y="209393"/>
              <a:ext cx="163652" cy="1636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45323" y="118795"/>
            <a:ext cx="457200" cy="457200"/>
            <a:chOff x="8860481" y="65281"/>
            <a:chExt cx="457200" cy="457200"/>
          </a:xfrm>
        </p:grpSpPr>
        <p:sp>
          <p:nvSpPr>
            <p:cNvPr id="160" name="Oval 159"/>
            <p:cNvSpPr/>
            <p:nvPr/>
          </p:nvSpPr>
          <p:spPr>
            <a:xfrm>
              <a:off x="8860481" y="65281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8929061" y="133861"/>
              <a:ext cx="320040" cy="320040"/>
            </a:xfrm>
            <a:prstGeom prst="ellipse">
              <a:avLst/>
            </a:prstGeom>
            <a:solidFill>
              <a:schemeClr val="bg1">
                <a:lumMod val="75000"/>
                <a:alpha val="5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9007255" y="212055"/>
              <a:ext cx="163652" cy="1636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018278" y="28788"/>
            <a:ext cx="1735816" cy="248581"/>
            <a:chOff x="4831164" y="41431"/>
            <a:chExt cx="1735816" cy="248581"/>
          </a:xfrm>
        </p:grpSpPr>
        <p:cxnSp>
          <p:nvCxnSpPr>
            <p:cNvPr id="144" name="Straight Connector 143"/>
            <p:cNvCxnSpPr/>
            <p:nvPr/>
          </p:nvCxnSpPr>
          <p:spPr>
            <a:xfrm flipH="1">
              <a:off x="4851484" y="166262"/>
              <a:ext cx="167794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Shape 100"/>
            <p:cNvSpPr/>
            <p:nvPr/>
          </p:nvSpPr>
          <p:spPr>
            <a:xfrm>
              <a:off x="5391694" y="143578"/>
              <a:ext cx="427601" cy="1464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lang="bg-BG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Интуиция</a:t>
              </a:r>
              <a:endParaRPr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7" name="Shape 100"/>
            <p:cNvSpPr/>
            <p:nvPr/>
          </p:nvSpPr>
          <p:spPr>
            <a:xfrm>
              <a:off x="4831164" y="143578"/>
              <a:ext cx="268904" cy="1464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lang="bg-BG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Ниско</a:t>
              </a:r>
              <a:endParaRPr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8" name="Shape 100"/>
            <p:cNvSpPr/>
            <p:nvPr/>
          </p:nvSpPr>
          <p:spPr>
            <a:xfrm>
              <a:off x="6259604" y="143578"/>
              <a:ext cx="307376" cy="1464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 algn="r">
                <a:defRPr sz="1800"/>
              </a:pPr>
              <a:r>
                <a:rPr lang="bg-BG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Високо</a:t>
              </a:r>
              <a:endParaRPr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Triangle 23"/>
            <p:cNvSpPr/>
            <p:nvPr/>
          </p:nvSpPr>
          <p:spPr>
            <a:xfrm rot="10800000">
              <a:off x="5565170" y="41431"/>
              <a:ext cx="143795" cy="123961"/>
            </a:xfrm>
            <a:prstGeom prst="triangle">
              <a:avLst/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018278" y="362608"/>
            <a:ext cx="1735816" cy="254090"/>
            <a:chOff x="4831164" y="35922"/>
            <a:chExt cx="1735816" cy="254090"/>
          </a:xfrm>
        </p:grpSpPr>
        <p:cxnSp>
          <p:nvCxnSpPr>
            <p:cNvPr id="214" name="Straight Connector 213"/>
            <p:cNvCxnSpPr/>
            <p:nvPr/>
          </p:nvCxnSpPr>
          <p:spPr>
            <a:xfrm flipH="1">
              <a:off x="4851484" y="166262"/>
              <a:ext cx="167794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Shape 100"/>
            <p:cNvSpPr/>
            <p:nvPr/>
          </p:nvSpPr>
          <p:spPr>
            <a:xfrm>
              <a:off x="5391694" y="143578"/>
              <a:ext cx="384320" cy="1464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lang="bg-BG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Емпатия</a:t>
              </a:r>
              <a:endParaRPr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6" name="Shape 100"/>
            <p:cNvSpPr/>
            <p:nvPr/>
          </p:nvSpPr>
          <p:spPr>
            <a:xfrm>
              <a:off x="4831164" y="143578"/>
              <a:ext cx="268904" cy="1464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lang="bg-BG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Ниско</a:t>
              </a:r>
              <a:endParaRPr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7" name="Shape 100"/>
            <p:cNvSpPr/>
            <p:nvPr/>
          </p:nvSpPr>
          <p:spPr>
            <a:xfrm>
              <a:off x="6259604" y="143578"/>
              <a:ext cx="307376" cy="1464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 algn="r">
                <a:defRPr sz="1800"/>
              </a:pPr>
              <a:r>
                <a:rPr lang="bg-BG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Високо</a:t>
              </a:r>
              <a:endParaRPr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8" name="Triangle 217"/>
            <p:cNvSpPr/>
            <p:nvPr/>
          </p:nvSpPr>
          <p:spPr>
            <a:xfrm rot="10800000">
              <a:off x="5914567" y="35922"/>
              <a:ext cx="143795" cy="123961"/>
            </a:xfrm>
            <a:prstGeom prst="triangle">
              <a:avLst/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4018278" y="707445"/>
            <a:ext cx="1735816" cy="248581"/>
            <a:chOff x="4831164" y="41431"/>
            <a:chExt cx="1735816" cy="248581"/>
          </a:xfrm>
        </p:grpSpPr>
        <p:cxnSp>
          <p:nvCxnSpPr>
            <p:cNvPr id="220" name="Straight Connector 219"/>
            <p:cNvCxnSpPr/>
            <p:nvPr/>
          </p:nvCxnSpPr>
          <p:spPr>
            <a:xfrm flipH="1">
              <a:off x="4851484" y="166262"/>
              <a:ext cx="167794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Shape 100"/>
            <p:cNvSpPr/>
            <p:nvPr/>
          </p:nvSpPr>
          <p:spPr>
            <a:xfrm>
              <a:off x="5376454" y="143578"/>
              <a:ext cx="579886" cy="1464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lang="bg-BG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Общителност</a:t>
              </a:r>
              <a:endParaRPr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2" name="Shape 100"/>
            <p:cNvSpPr/>
            <p:nvPr/>
          </p:nvSpPr>
          <p:spPr>
            <a:xfrm>
              <a:off x="4831164" y="143578"/>
              <a:ext cx="268904" cy="1464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lang="bg-BG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Ниско</a:t>
              </a:r>
              <a:endParaRPr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3" name="Shape 100"/>
            <p:cNvSpPr/>
            <p:nvPr/>
          </p:nvSpPr>
          <p:spPr>
            <a:xfrm>
              <a:off x="6259604" y="143578"/>
              <a:ext cx="307376" cy="1464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15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 algn="r">
                <a:defRPr sz="1800"/>
              </a:pPr>
              <a:r>
                <a:rPr lang="bg-BG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Високо</a:t>
              </a:r>
              <a:endParaRPr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4" name="Triangle 223"/>
            <p:cNvSpPr/>
            <p:nvPr/>
          </p:nvSpPr>
          <p:spPr>
            <a:xfrm rot="10800000">
              <a:off x="5506230" y="41431"/>
              <a:ext cx="143795" cy="123961"/>
            </a:xfrm>
            <a:prstGeom prst="triangle">
              <a:avLst/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7" name="Shape 226"/>
          <p:cNvSpPr/>
          <p:nvPr/>
        </p:nvSpPr>
        <p:spPr>
          <a:xfrm>
            <a:off x="2199435" y="2480885"/>
            <a:ext cx="1126872" cy="161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t">
            <a:spAutoFit/>
          </a:bodyPr>
          <a:lstStyle/>
          <a:p>
            <a:pPr>
              <a:buSzPct val="100000"/>
              <a:defRPr sz="1800"/>
            </a:pP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92"/>
          <p:cNvSpPr/>
          <p:nvPr/>
        </p:nvSpPr>
        <p:spPr>
          <a:xfrm>
            <a:off x="6003663" y="24574"/>
            <a:ext cx="1924297" cy="8941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numCol="1" anchor="ctr">
            <a:spAutoFit/>
          </a:bodyPr>
          <a:lstStyle/>
          <a:p>
            <a:pPr lvl="0" algn="l">
              <a:lnSpc>
                <a:spcPct val="110000"/>
              </a:lnSpc>
              <a:defRPr sz="1800"/>
            </a:pPr>
            <a:r>
              <a:rPr lang="ru-RU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"</a:t>
            </a:r>
            <a:r>
              <a:rPr lang="ru-RU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Работата</a:t>
            </a:r>
            <a:r>
              <a:rPr lang="ru-RU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в </a:t>
            </a:r>
            <a:r>
              <a:rPr lang="ru-RU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администрацията</a:t>
            </a:r>
            <a:r>
              <a:rPr lang="ru-RU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ru-RU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понякога</a:t>
            </a:r>
            <a:r>
              <a:rPr lang="ru-RU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е </a:t>
            </a:r>
            <a:r>
              <a:rPr lang="ru-RU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предизвикателна</a:t>
            </a:r>
            <a:r>
              <a:rPr lang="ru-RU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, но </a:t>
            </a:r>
            <a:r>
              <a:rPr lang="ru-RU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когато</a:t>
            </a:r>
            <a:r>
              <a:rPr lang="ru-RU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ru-RU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виждам</a:t>
            </a:r>
            <a:r>
              <a:rPr lang="ru-RU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как </a:t>
            </a:r>
            <a:r>
              <a:rPr lang="ru-RU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помагаме</a:t>
            </a:r>
            <a:r>
              <a:rPr lang="ru-RU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на </a:t>
            </a:r>
            <a:r>
              <a:rPr lang="ru-RU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общността</a:t>
            </a:r>
            <a:r>
              <a:rPr lang="ru-RU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си, </a:t>
            </a:r>
            <a:r>
              <a:rPr lang="ru-RU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всички</a:t>
            </a:r>
            <a:r>
              <a:rPr lang="ru-RU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ru-RU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трудове</a:t>
            </a:r>
            <a:r>
              <a:rPr lang="ru-RU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ru-RU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стават</a:t>
            </a:r>
            <a:r>
              <a:rPr lang="ru-RU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ru-RU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оправдани</a:t>
            </a:r>
            <a:r>
              <a:rPr lang="ru-RU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."</a:t>
            </a:r>
            <a:endParaRPr sz="900" i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57" y="3569671"/>
            <a:ext cx="311094" cy="3110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57" y="2756583"/>
            <a:ext cx="311094" cy="3110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57" y="1953827"/>
            <a:ext cx="311094" cy="311094"/>
          </a:xfrm>
          <a:prstGeom prst="rect">
            <a:avLst/>
          </a:prstGeom>
        </p:spPr>
      </p:pic>
      <p:cxnSp>
        <p:nvCxnSpPr>
          <p:cNvPr id="19" name="Право съединение 18">
            <a:extLst>
              <a:ext uri="{FF2B5EF4-FFF2-40B4-BE49-F238E27FC236}">
                <a16:creationId xmlns:a16="http://schemas.microsoft.com/office/drawing/2014/main" id="{00AABE69-6EBB-6C24-ABAE-CD16D7D998A5}"/>
              </a:ext>
            </a:extLst>
          </p:cNvPr>
          <p:cNvCxnSpPr>
            <a:cxnSpLocks/>
            <a:stCxn id="121" idx="2"/>
            <a:endCxn id="66" idx="6"/>
          </p:cNvCxnSpPr>
          <p:nvPr/>
        </p:nvCxnSpPr>
        <p:spPr>
          <a:xfrm flipH="1">
            <a:off x="6189373" y="2848408"/>
            <a:ext cx="1537195" cy="1796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аво съединение 24">
            <a:extLst>
              <a:ext uri="{FF2B5EF4-FFF2-40B4-BE49-F238E27FC236}">
                <a16:creationId xmlns:a16="http://schemas.microsoft.com/office/drawing/2014/main" id="{120A6637-9681-119D-81D6-1B3B79465431}"/>
              </a:ext>
            </a:extLst>
          </p:cNvPr>
          <p:cNvCxnSpPr>
            <a:cxnSpLocks/>
            <a:stCxn id="33" idx="2"/>
            <a:endCxn id="27" idx="6"/>
          </p:cNvCxnSpPr>
          <p:nvPr/>
        </p:nvCxnSpPr>
        <p:spPr>
          <a:xfrm flipH="1">
            <a:off x="954499" y="2952706"/>
            <a:ext cx="1566526" cy="1925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oup 122">
            <a:extLst>
              <a:ext uri="{FF2B5EF4-FFF2-40B4-BE49-F238E27FC236}">
                <a16:creationId xmlns:a16="http://schemas.microsoft.com/office/drawing/2014/main" id="{23871FF8-D1F8-4D46-D12E-5C19167AB883}"/>
              </a:ext>
            </a:extLst>
          </p:cNvPr>
          <p:cNvGrpSpPr/>
          <p:nvPr/>
        </p:nvGrpSpPr>
        <p:grpSpPr>
          <a:xfrm>
            <a:off x="634459" y="2985189"/>
            <a:ext cx="320040" cy="320040"/>
            <a:chOff x="1103030" y="1753213"/>
            <a:chExt cx="320040" cy="320040"/>
          </a:xfrm>
        </p:grpSpPr>
        <p:sp>
          <p:nvSpPr>
            <p:cNvPr id="27" name="Oval 123">
              <a:extLst>
                <a:ext uri="{FF2B5EF4-FFF2-40B4-BE49-F238E27FC236}">
                  <a16:creationId xmlns:a16="http://schemas.microsoft.com/office/drawing/2014/main" id="{79B7A1A4-3A09-0856-26E4-CB9860B819AA}"/>
                </a:ext>
              </a:extLst>
            </p:cNvPr>
            <p:cNvSpPr/>
            <p:nvPr/>
          </p:nvSpPr>
          <p:spPr>
            <a:xfrm>
              <a:off x="1103030" y="1753213"/>
              <a:ext cx="320040" cy="320040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24">
              <a:extLst>
                <a:ext uri="{FF2B5EF4-FFF2-40B4-BE49-F238E27FC236}">
                  <a16:creationId xmlns:a16="http://schemas.microsoft.com/office/drawing/2014/main" id="{5223728F-6DA1-BA83-F2BE-0984E9D3B425}"/>
                </a:ext>
              </a:extLst>
            </p:cNvPr>
            <p:cNvSpPr/>
            <p:nvPr/>
          </p:nvSpPr>
          <p:spPr>
            <a:xfrm>
              <a:off x="1181224" y="1831407"/>
              <a:ext cx="163652" cy="16365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122">
            <a:extLst>
              <a:ext uri="{FF2B5EF4-FFF2-40B4-BE49-F238E27FC236}">
                <a16:creationId xmlns:a16="http://schemas.microsoft.com/office/drawing/2014/main" id="{952EB254-8774-F610-D166-4C2735C63F08}"/>
              </a:ext>
            </a:extLst>
          </p:cNvPr>
          <p:cNvGrpSpPr/>
          <p:nvPr/>
        </p:nvGrpSpPr>
        <p:grpSpPr>
          <a:xfrm>
            <a:off x="2521025" y="2792686"/>
            <a:ext cx="320040" cy="320040"/>
            <a:chOff x="1103030" y="1753213"/>
            <a:chExt cx="320040" cy="320040"/>
          </a:xfrm>
        </p:grpSpPr>
        <p:sp>
          <p:nvSpPr>
            <p:cNvPr id="33" name="Oval 123">
              <a:extLst>
                <a:ext uri="{FF2B5EF4-FFF2-40B4-BE49-F238E27FC236}">
                  <a16:creationId xmlns:a16="http://schemas.microsoft.com/office/drawing/2014/main" id="{0EA361A4-5350-82C2-BA26-387D73109FD1}"/>
                </a:ext>
              </a:extLst>
            </p:cNvPr>
            <p:cNvSpPr/>
            <p:nvPr/>
          </p:nvSpPr>
          <p:spPr>
            <a:xfrm>
              <a:off x="1103030" y="1753213"/>
              <a:ext cx="320040" cy="320040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124">
              <a:extLst>
                <a:ext uri="{FF2B5EF4-FFF2-40B4-BE49-F238E27FC236}">
                  <a16:creationId xmlns:a16="http://schemas.microsoft.com/office/drawing/2014/main" id="{38D81BB8-45B0-0CA4-C2C6-AAAD9FCCF8DA}"/>
                </a:ext>
              </a:extLst>
            </p:cNvPr>
            <p:cNvSpPr/>
            <p:nvPr/>
          </p:nvSpPr>
          <p:spPr>
            <a:xfrm>
              <a:off x="1181224" y="1831407"/>
              <a:ext cx="163652" cy="16365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Право съединение 37">
            <a:extLst>
              <a:ext uri="{FF2B5EF4-FFF2-40B4-BE49-F238E27FC236}">
                <a16:creationId xmlns:a16="http://schemas.microsoft.com/office/drawing/2014/main" id="{D5B83AB7-AA8D-31C3-96E2-2A0DC33D39C3}"/>
              </a:ext>
            </a:extLst>
          </p:cNvPr>
          <p:cNvCxnSpPr>
            <a:cxnSpLocks/>
            <a:stCxn id="33" idx="6"/>
            <a:endCxn id="59" idx="2"/>
          </p:cNvCxnSpPr>
          <p:nvPr/>
        </p:nvCxnSpPr>
        <p:spPr>
          <a:xfrm>
            <a:off x="2841065" y="2952706"/>
            <a:ext cx="1331280" cy="735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" name="Group 119">
            <a:extLst>
              <a:ext uri="{FF2B5EF4-FFF2-40B4-BE49-F238E27FC236}">
                <a16:creationId xmlns:a16="http://schemas.microsoft.com/office/drawing/2014/main" id="{20EA99E5-7D71-EF63-69F3-20F1FF6BE983}"/>
              </a:ext>
            </a:extLst>
          </p:cNvPr>
          <p:cNvGrpSpPr/>
          <p:nvPr/>
        </p:nvGrpSpPr>
        <p:grpSpPr>
          <a:xfrm>
            <a:off x="3455852" y="3712781"/>
            <a:ext cx="320040" cy="320040"/>
            <a:chOff x="1103030" y="1753213"/>
            <a:chExt cx="320040" cy="320040"/>
          </a:xfrm>
        </p:grpSpPr>
        <p:sp>
          <p:nvSpPr>
            <p:cNvPr id="42" name="Oval 120">
              <a:extLst>
                <a:ext uri="{FF2B5EF4-FFF2-40B4-BE49-F238E27FC236}">
                  <a16:creationId xmlns:a16="http://schemas.microsoft.com/office/drawing/2014/main" id="{02416789-E4DC-42AC-298E-4FF5C4E69079}"/>
                </a:ext>
              </a:extLst>
            </p:cNvPr>
            <p:cNvSpPr/>
            <p:nvPr/>
          </p:nvSpPr>
          <p:spPr>
            <a:xfrm>
              <a:off x="1103030" y="1753213"/>
              <a:ext cx="320040" cy="320040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121">
              <a:extLst>
                <a:ext uri="{FF2B5EF4-FFF2-40B4-BE49-F238E27FC236}">
                  <a16:creationId xmlns:a16="http://schemas.microsoft.com/office/drawing/2014/main" id="{B20B7E09-B151-B3B9-B077-69DDBB74B55A}"/>
                </a:ext>
              </a:extLst>
            </p:cNvPr>
            <p:cNvSpPr/>
            <p:nvPr/>
          </p:nvSpPr>
          <p:spPr>
            <a:xfrm>
              <a:off x="1186970" y="1831407"/>
              <a:ext cx="163652" cy="1636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4" name="Право съединение 43">
            <a:extLst>
              <a:ext uri="{FF2B5EF4-FFF2-40B4-BE49-F238E27FC236}">
                <a16:creationId xmlns:a16="http://schemas.microsoft.com/office/drawing/2014/main" id="{4CA88290-1DA3-A18A-0626-B2D90B113A4B}"/>
              </a:ext>
            </a:extLst>
          </p:cNvPr>
          <p:cNvCxnSpPr>
            <a:cxnSpLocks/>
            <a:stCxn id="33" idx="5"/>
            <a:endCxn id="42" idx="1"/>
          </p:cNvCxnSpPr>
          <p:nvPr/>
        </p:nvCxnSpPr>
        <p:spPr>
          <a:xfrm>
            <a:off x="2794196" y="3065857"/>
            <a:ext cx="708525" cy="6937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9" name="Group 135">
            <a:extLst>
              <a:ext uri="{FF2B5EF4-FFF2-40B4-BE49-F238E27FC236}">
                <a16:creationId xmlns:a16="http://schemas.microsoft.com/office/drawing/2014/main" id="{3CE9771B-4789-3658-581B-17D21D5D822E}"/>
              </a:ext>
            </a:extLst>
          </p:cNvPr>
          <p:cNvGrpSpPr/>
          <p:nvPr/>
        </p:nvGrpSpPr>
        <p:grpSpPr>
          <a:xfrm>
            <a:off x="4925436" y="2195904"/>
            <a:ext cx="320040" cy="320040"/>
            <a:chOff x="1589504" y="1753213"/>
            <a:chExt cx="320040" cy="320040"/>
          </a:xfrm>
        </p:grpSpPr>
        <p:sp>
          <p:nvSpPr>
            <p:cNvPr id="50" name="Oval 136">
              <a:extLst>
                <a:ext uri="{FF2B5EF4-FFF2-40B4-BE49-F238E27FC236}">
                  <a16:creationId xmlns:a16="http://schemas.microsoft.com/office/drawing/2014/main" id="{CB54047B-1154-F773-5CBB-06784D2B8BA5}"/>
                </a:ext>
              </a:extLst>
            </p:cNvPr>
            <p:cNvSpPr/>
            <p:nvPr/>
          </p:nvSpPr>
          <p:spPr>
            <a:xfrm>
              <a:off x="1589504" y="1753213"/>
              <a:ext cx="320040" cy="320040"/>
            </a:xfrm>
            <a:prstGeom prst="ellipse">
              <a:avLst/>
            </a:prstGeom>
            <a:solidFill>
              <a:srgbClr val="00AA4E">
                <a:alpha val="5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137">
              <a:extLst>
                <a:ext uri="{FF2B5EF4-FFF2-40B4-BE49-F238E27FC236}">
                  <a16:creationId xmlns:a16="http://schemas.microsoft.com/office/drawing/2014/main" id="{BC97C864-D947-C2BF-FEE8-87E9228229B8}"/>
                </a:ext>
              </a:extLst>
            </p:cNvPr>
            <p:cNvSpPr/>
            <p:nvPr/>
          </p:nvSpPr>
          <p:spPr>
            <a:xfrm>
              <a:off x="1667698" y="1831407"/>
              <a:ext cx="163652" cy="163652"/>
            </a:xfrm>
            <a:prstGeom prst="ellipse">
              <a:avLst/>
            </a:prstGeom>
            <a:solidFill>
              <a:srgbClr val="00AA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122">
            <a:extLst>
              <a:ext uri="{FF2B5EF4-FFF2-40B4-BE49-F238E27FC236}">
                <a16:creationId xmlns:a16="http://schemas.microsoft.com/office/drawing/2014/main" id="{CF9AC4AB-F89C-332F-20BB-676BE80982CA}"/>
              </a:ext>
            </a:extLst>
          </p:cNvPr>
          <p:cNvGrpSpPr/>
          <p:nvPr/>
        </p:nvGrpSpPr>
        <p:grpSpPr>
          <a:xfrm>
            <a:off x="4172345" y="2866255"/>
            <a:ext cx="320040" cy="320040"/>
            <a:chOff x="1103030" y="1753213"/>
            <a:chExt cx="320040" cy="320040"/>
          </a:xfrm>
        </p:grpSpPr>
        <p:sp>
          <p:nvSpPr>
            <p:cNvPr id="59" name="Oval 123">
              <a:extLst>
                <a:ext uri="{FF2B5EF4-FFF2-40B4-BE49-F238E27FC236}">
                  <a16:creationId xmlns:a16="http://schemas.microsoft.com/office/drawing/2014/main" id="{B94D4C37-6CDB-C196-CAFE-E7E7CE90BC33}"/>
                </a:ext>
              </a:extLst>
            </p:cNvPr>
            <p:cNvSpPr/>
            <p:nvPr/>
          </p:nvSpPr>
          <p:spPr>
            <a:xfrm>
              <a:off x="1103030" y="1753213"/>
              <a:ext cx="320040" cy="320040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124">
              <a:extLst>
                <a:ext uri="{FF2B5EF4-FFF2-40B4-BE49-F238E27FC236}">
                  <a16:creationId xmlns:a16="http://schemas.microsoft.com/office/drawing/2014/main" id="{F52FF895-8052-BA91-F89C-F7A57DC543C2}"/>
                </a:ext>
              </a:extLst>
            </p:cNvPr>
            <p:cNvSpPr/>
            <p:nvPr/>
          </p:nvSpPr>
          <p:spPr>
            <a:xfrm>
              <a:off x="1181224" y="1831407"/>
              <a:ext cx="163652" cy="16365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" name="Право съединение 63">
            <a:extLst>
              <a:ext uri="{FF2B5EF4-FFF2-40B4-BE49-F238E27FC236}">
                <a16:creationId xmlns:a16="http://schemas.microsoft.com/office/drawing/2014/main" id="{4D91A709-A5F3-1ACC-7142-CDDF7FFAFEF5}"/>
              </a:ext>
            </a:extLst>
          </p:cNvPr>
          <p:cNvCxnSpPr>
            <a:cxnSpLocks/>
            <a:stCxn id="59" idx="7"/>
            <a:endCxn id="50" idx="3"/>
          </p:cNvCxnSpPr>
          <p:nvPr/>
        </p:nvCxnSpPr>
        <p:spPr>
          <a:xfrm flipV="1">
            <a:off x="4445516" y="2469075"/>
            <a:ext cx="526789" cy="4440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5" name="Group 122">
            <a:extLst>
              <a:ext uri="{FF2B5EF4-FFF2-40B4-BE49-F238E27FC236}">
                <a16:creationId xmlns:a16="http://schemas.microsoft.com/office/drawing/2014/main" id="{51C2E94F-9D60-4947-257F-0D8A11F218C8}"/>
              </a:ext>
            </a:extLst>
          </p:cNvPr>
          <p:cNvGrpSpPr/>
          <p:nvPr/>
        </p:nvGrpSpPr>
        <p:grpSpPr>
          <a:xfrm>
            <a:off x="5869333" y="2868086"/>
            <a:ext cx="320040" cy="320040"/>
            <a:chOff x="1103030" y="1753213"/>
            <a:chExt cx="320040" cy="320040"/>
          </a:xfrm>
        </p:grpSpPr>
        <p:sp>
          <p:nvSpPr>
            <p:cNvPr id="66" name="Oval 123">
              <a:extLst>
                <a:ext uri="{FF2B5EF4-FFF2-40B4-BE49-F238E27FC236}">
                  <a16:creationId xmlns:a16="http://schemas.microsoft.com/office/drawing/2014/main" id="{97336520-5F58-8E37-7028-CDA4E58FAE74}"/>
                </a:ext>
              </a:extLst>
            </p:cNvPr>
            <p:cNvSpPr/>
            <p:nvPr/>
          </p:nvSpPr>
          <p:spPr>
            <a:xfrm>
              <a:off x="1103030" y="1753213"/>
              <a:ext cx="320040" cy="320040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124">
              <a:extLst>
                <a:ext uri="{FF2B5EF4-FFF2-40B4-BE49-F238E27FC236}">
                  <a16:creationId xmlns:a16="http://schemas.microsoft.com/office/drawing/2014/main" id="{9438ECC0-8951-F3FF-4024-983B0003EFEC}"/>
                </a:ext>
              </a:extLst>
            </p:cNvPr>
            <p:cNvSpPr/>
            <p:nvPr/>
          </p:nvSpPr>
          <p:spPr>
            <a:xfrm>
              <a:off x="1181224" y="1831407"/>
              <a:ext cx="163652" cy="16365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Право съединение 69">
            <a:extLst>
              <a:ext uri="{FF2B5EF4-FFF2-40B4-BE49-F238E27FC236}">
                <a16:creationId xmlns:a16="http://schemas.microsoft.com/office/drawing/2014/main" id="{B3508864-80FC-6F73-A929-78DDAD964442}"/>
              </a:ext>
            </a:extLst>
          </p:cNvPr>
          <p:cNvCxnSpPr>
            <a:cxnSpLocks/>
            <a:stCxn id="59" idx="6"/>
            <a:endCxn id="66" idx="2"/>
          </p:cNvCxnSpPr>
          <p:nvPr/>
        </p:nvCxnSpPr>
        <p:spPr>
          <a:xfrm>
            <a:off x="4492385" y="3026275"/>
            <a:ext cx="1376948" cy="18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4" name="Group 135">
            <a:extLst>
              <a:ext uri="{FF2B5EF4-FFF2-40B4-BE49-F238E27FC236}">
                <a16:creationId xmlns:a16="http://schemas.microsoft.com/office/drawing/2014/main" id="{7A3B4C76-3F27-2BF9-451F-DDBAF9DE846C}"/>
              </a:ext>
            </a:extLst>
          </p:cNvPr>
          <p:cNvGrpSpPr/>
          <p:nvPr/>
        </p:nvGrpSpPr>
        <p:grpSpPr>
          <a:xfrm>
            <a:off x="7826869" y="1867588"/>
            <a:ext cx="320040" cy="320040"/>
            <a:chOff x="1589504" y="1753213"/>
            <a:chExt cx="320040" cy="320040"/>
          </a:xfrm>
        </p:grpSpPr>
        <p:sp>
          <p:nvSpPr>
            <p:cNvPr id="75" name="Oval 136">
              <a:extLst>
                <a:ext uri="{FF2B5EF4-FFF2-40B4-BE49-F238E27FC236}">
                  <a16:creationId xmlns:a16="http://schemas.microsoft.com/office/drawing/2014/main" id="{B4A58FC1-4C71-E8D9-0AC6-6805DBB9E1C8}"/>
                </a:ext>
              </a:extLst>
            </p:cNvPr>
            <p:cNvSpPr/>
            <p:nvPr/>
          </p:nvSpPr>
          <p:spPr>
            <a:xfrm>
              <a:off x="1589504" y="1753213"/>
              <a:ext cx="320040" cy="320040"/>
            </a:xfrm>
            <a:prstGeom prst="ellipse">
              <a:avLst/>
            </a:prstGeom>
            <a:solidFill>
              <a:srgbClr val="00AA4E">
                <a:alpha val="5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137">
              <a:extLst>
                <a:ext uri="{FF2B5EF4-FFF2-40B4-BE49-F238E27FC236}">
                  <a16:creationId xmlns:a16="http://schemas.microsoft.com/office/drawing/2014/main" id="{D33C7797-5994-E3B0-38AD-87C8118294D9}"/>
                </a:ext>
              </a:extLst>
            </p:cNvPr>
            <p:cNvSpPr/>
            <p:nvPr/>
          </p:nvSpPr>
          <p:spPr>
            <a:xfrm>
              <a:off x="1667698" y="1831407"/>
              <a:ext cx="163652" cy="163652"/>
            </a:xfrm>
            <a:prstGeom prst="ellipse">
              <a:avLst/>
            </a:prstGeom>
            <a:solidFill>
              <a:srgbClr val="00AA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7" name="Право съединение 76">
            <a:extLst>
              <a:ext uri="{FF2B5EF4-FFF2-40B4-BE49-F238E27FC236}">
                <a16:creationId xmlns:a16="http://schemas.microsoft.com/office/drawing/2014/main" id="{F834FCF0-2E05-F15F-B605-7506A1852940}"/>
              </a:ext>
            </a:extLst>
          </p:cNvPr>
          <p:cNvCxnSpPr>
            <a:cxnSpLocks/>
            <a:stCxn id="75" idx="2"/>
            <a:endCxn id="50" idx="6"/>
          </p:cNvCxnSpPr>
          <p:nvPr/>
        </p:nvCxnSpPr>
        <p:spPr>
          <a:xfrm flipH="1">
            <a:off x="5245476" y="2027608"/>
            <a:ext cx="2581393" cy="3283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8" name="Group 119">
            <a:extLst>
              <a:ext uri="{FF2B5EF4-FFF2-40B4-BE49-F238E27FC236}">
                <a16:creationId xmlns:a16="http://schemas.microsoft.com/office/drawing/2014/main" id="{C866F0E8-0CE7-6CAF-A270-DDE7B4C256CB}"/>
              </a:ext>
            </a:extLst>
          </p:cNvPr>
          <p:cNvGrpSpPr/>
          <p:nvPr/>
        </p:nvGrpSpPr>
        <p:grpSpPr>
          <a:xfrm>
            <a:off x="5189909" y="3790975"/>
            <a:ext cx="320040" cy="320040"/>
            <a:chOff x="1103030" y="1753213"/>
            <a:chExt cx="320040" cy="320040"/>
          </a:xfrm>
        </p:grpSpPr>
        <p:sp>
          <p:nvSpPr>
            <p:cNvPr id="95" name="Oval 120">
              <a:extLst>
                <a:ext uri="{FF2B5EF4-FFF2-40B4-BE49-F238E27FC236}">
                  <a16:creationId xmlns:a16="http://schemas.microsoft.com/office/drawing/2014/main" id="{BDC1C50F-7D66-2B4A-8343-83AB68695031}"/>
                </a:ext>
              </a:extLst>
            </p:cNvPr>
            <p:cNvSpPr/>
            <p:nvPr/>
          </p:nvSpPr>
          <p:spPr>
            <a:xfrm>
              <a:off x="1103030" y="1753213"/>
              <a:ext cx="320040" cy="320040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121">
              <a:extLst>
                <a:ext uri="{FF2B5EF4-FFF2-40B4-BE49-F238E27FC236}">
                  <a16:creationId xmlns:a16="http://schemas.microsoft.com/office/drawing/2014/main" id="{C73C4CF5-A6ED-4AD6-BF4A-893E689E3324}"/>
                </a:ext>
              </a:extLst>
            </p:cNvPr>
            <p:cNvSpPr/>
            <p:nvPr/>
          </p:nvSpPr>
          <p:spPr>
            <a:xfrm>
              <a:off x="1175478" y="1841238"/>
              <a:ext cx="163652" cy="1636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7" name="Право съединение 96">
            <a:extLst>
              <a:ext uri="{FF2B5EF4-FFF2-40B4-BE49-F238E27FC236}">
                <a16:creationId xmlns:a16="http://schemas.microsoft.com/office/drawing/2014/main" id="{7F9AEDED-302B-30D6-1D1A-EFEAAE4188B3}"/>
              </a:ext>
            </a:extLst>
          </p:cNvPr>
          <p:cNvCxnSpPr>
            <a:cxnSpLocks/>
            <a:stCxn id="95" idx="2"/>
            <a:endCxn id="42" idx="6"/>
          </p:cNvCxnSpPr>
          <p:nvPr/>
        </p:nvCxnSpPr>
        <p:spPr>
          <a:xfrm flipH="1" flipV="1">
            <a:off x="3775892" y="3872801"/>
            <a:ext cx="1414017" cy="781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Shape 226"/>
          <p:cNvSpPr/>
          <p:nvPr/>
        </p:nvSpPr>
        <p:spPr>
          <a:xfrm>
            <a:off x="3522244" y="2588817"/>
            <a:ext cx="939405" cy="377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t">
            <a:spAutoFit/>
          </a:bodyPr>
          <a:lstStyle/>
          <a:p>
            <a:pPr>
              <a:buSzPct val="100000"/>
              <a:defRPr sz="1800"/>
            </a:pPr>
            <a:r>
              <a:rPr lang="bg-BG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Намиране на МПС по изисквания или подобни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226">
            <a:extLst>
              <a:ext uri="{FF2B5EF4-FFF2-40B4-BE49-F238E27FC236}">
                <a16:creationId xmlns:a16="http://schemas.microsoft.com/office/drawing/2014/main" id="{A0F80918-F054-97CA-3F02-2C946D9161F3}"/>
              </a:ext>
            </a:extLst>
          </p:cNvPr>
          <p:cNvSpPr/>
          <p:nvPr/>
        </p:nvSpPr>
        <p:spPr>
          <a:xfrm>
            <a:off x="5064258" y="1933205"/>
            <a:ext cx="939405" cy="269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t">
            <a:spAutoFit/>
          </a:bodyPr>
          <a:lstStyle/>
          <a:p>
            <a:pPr>
              <a:buSzPct val="100000"/>
              <a:defRPr sz="1800"/>
            </a:pPr>
            <a:r>
              <a:rPr lang="bg-BG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Намиране на желано МПС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226">
            <a:extLst>
              <a:ext uri="{FF2B5EF4-FFF2-40B4-BE49-F238E27FC236}">
                <a16:creationId xmlns:a16="http://schemas.microsoft.com/office/drawing/2014/main" id="{EC5C73B4-785A-EE49-1372-2086DBCE2B97}"/>
              </a:ext>
            </a:extLst>
          </p:cNvPr>
          <p:cNvSpPr/>
          <p:nvPr/>
        </p:nvSpPr>
        <p:spPr>
          <a:xfrm>
            <a:off x="2211342" y="2571750"/>
            <a:ext cx="939405" cy="269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t">
            <a:spAutoFit/>
          </a:bodyPr>
          <a:lstStyle/>
          <a:p>
            <a:pPr>
              <a:buSzPct val="100000"/>
              <a:defRPr sz="1800"/>
            </a:pPr>
            <a:r>
              <a:rPr lang="bg-BG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Търсене на сайтове</a:t>
            </a:r>
          </a:p>
          <a:p>
            <a:pPr>
              <a:buSzPct val="100000"/>
              <a:defRPr sz="1800"/>
            </a:pP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226">
            <a:extLst>
              <a:ext uri="{FF2B5EF4-FFF2-40B4-BE49-F238E27FC236}">
                <a16:creationId xmlns:a16="http://schemas.microsoft.com/office/drawing/2014/main" id="{842735A4-6BA8-4C84-5AB8-F2A03650CBA3}"/>
              </a:ext>
            </a:extLst>
          </p:cNvPr>
          <p:cNvSpPr/>
          <p:nvPr/>
        </p:nvSpPr>
        <p:spPr>
          <a:xfrm>
            <a:off x="4880226" y="3182550"/>
            <a:ext cx="939405" cy="377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t">
            <a:spAutoFit/>
          </a:bodyPr>
          <a:lstStyle/>
          <a:p>
            <a:pPr>
              <a:buSzPct val="100000"/>
              <a:defRPr sz="1800"/>
            </a:pPr>
            <a:r>
              <a:rPr lang="bg-BG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Намиране на близки до желано МПС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226">
            <a:extLst>
              <a:ext uri="{FF2B5EF4-FFF2-40B4-BE49-F238E27FC236}">
                <a16:creationId xmlns:a16="http://schemas.microsoft.com/office/drawing/2014/main" id="{A0225D06-7DC4-EC4E-E6C5-458705A30927}"/>
              </a:ext>
            </a:extLst>
          </p:cNvPr>
          <p:cNvSpPr/>
          <p:nvPr/>
        </p:nvSpPr>
        <p:spPr>
          <a:xfrm>
            <a:off x="5574411" y="3997524"/>
            <a:ext cx="939405" cy="269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t">
            <a:spAutoFit/>
          </a:bodyPr>
          <a:lstStyle/>
          <a:p>
            <a:pPr>
              <a:buSzPct val="100000"/>
              <a:defRPr sz="1800"/>
            </a:pPr>
            <a:r>
              <a:rPr lang="bg-BG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Не е открито желано МПС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226">
            <a:extLst>
              <a:ext uri="{FF2B5EF4-FFF2-40B4-BE49-F238E27FC236}">
                <a16:creationId xmlns:a16="http://schemas.microsoft.com/office/drawing/2014/main" id="{919993F8-2F43-8B88-9F73-1CB7F720A9A9}"/>
              </a:ext>
            </a:extLst>
          </p:cNvPr>
          <p:cNvSpPr/>
          <p:nvPr/>
        </p:nvSpPr>
        <p:spPr>
          <a:xfrm>
            <a:off x="8146909" y="2052047"/>
            <a:ext cx="939405" cy="269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t">
            <a:spAutoFit/>
          </a:bodyPr>
          <a:lstStyle/>
          <a:p>
            <a:pPr>
              <a:buSzPct val="100000"/>
              <a:defRPr sz="1800"/>
            </a:pPr>
            <a:r>
              <a:rPr lang="bg-BG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Закупуване на желано МПС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226">
            <a:extLst>
              <a:ext uri="{FF2B5EF4-FFF2-40B4-BE49-F238E27FC236}">
                <a16:creationId xmlns:a16="http://schemas.microsoft.com/office/drawing/2014/main" id="{A6B92B83-EAE0-BF5B-794B-57D72D9AEB2A}"/>
              </a:ext>
            </a:extLst>
          </p:cNvPr>
          <p:cNvSpPr/>
          <p:nvPr/>
        </p:nvSpPr>
        <p:spPr>
          <a:xfrm>
            <a:off x="8146909" y="2870880"/>
            <a:ext cx="939405" cy="377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t">
            <a:spAutoFit/>
          </a:bodyPr>
          <a:lstStyle/>
          <a:p>
            <a:pPr>
              <a:buSzPct val="100000"/>
              <a:defRPr sz="1800"/>
            </a:pPr>
            <a:r>
              <a:rPr lang="bg-BG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Закупуване на подобно на желаното МПС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74170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6_Smartwat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martwatch Theme Fonts">
      <a:majorFont>
        <a:latin typeface="Proxima Nova Bold"/>
        <a:ea typeface=""/>
        <a:cs typeface=""/>
      </a:majorFont>
      <a:minorFont>
        <a:latin typeface="Proxima Nov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mpd="sng">
          <a:solidFill>
            <a:srgbClr val="48AB4F"/>
          </a:solidFill>
        </a:ln>
        <a:effectLst/>
      </a:spPr>
      <a:bodyPr rtlCol="0" anchor="t"/>
      <a:lstStyle>
        <a:defPPr>
          <a:defRPr sz="1400"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1_Gre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martwatch Theme Fonts">
      <a:majorFont>
        <a:latin typeface="Proxima Nova Bold"/>
        <a:ea typeface=""/>
        <a:cs typeface=""/>
      </a:majorFont>
      <a:minorFont>
        <a:latin typeface="Proxima Nov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2_Gre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martwatch Theme Fonts">
      <a:majorFont>
        <a:latin typeface="Proxima Nova Bold"/>
        <a:ea typeface=""/>
        <a:cs typeface=""/>
      </a:majorFont>
      <a:minorFont>
        <a:latin typeface="Proxima Nov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3_Gre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martwatch Theme Fonts">
      <a:majorFont>
        <a:latin typeface="Proxima Nova Bold"/>
        <a:ea typeface=""/>
        <a:cs typeface=""/>
      </a:majorFont>
      <a:minorFont>
        <a:latin typeface="Proxima Nov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8_Smartwat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martwatch Theme Fonts">
      <a:majorFont>
        <a:latin typeface="Proxima Nova Bold"/>
        <a:ea typeface=""/>
        <a:cs typeface=""/>
      </a:majorFont>
      <a:minorFont>
        <a:latin typeface="Proxima Nov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mpd="sng">
          <a:solidFill>
            <a:srgbClr val="48AB4F"/>
          </a:solidFill>
        </a:ln>
        <a:effectLst/>
      </a:spPr>
      <a:bodyPr rtlCol="0" anchor="t"/>
      <a:lstStyle>
        <a:defPPr>
          <a:defRPr sz="1400"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9_Smartwat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martwatch Theme Fonts">
      <a:majorFont>
        <a:latin typeface="Proxima Nova Bold"/>
        <a:ea typeface=""/>
        <a:cs typeface=""/>
      </a:majorFont>
      <a:minorFont>
        <a:latin typeface="Proxima Nov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mpd="sng">
          <a:solidFill>
            <a:srgbClr val="48AB4F"/>
          </a:solidFill>
        </a:ln>
        <a:effectLst/>
      </a:spPr>
      <a:bodyPr rtlCol="0" anchor="t"/>
      <a:lstStyle>
        <a:defPPr>
          <a:defRPr sz="1400"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martwat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martwatch Theme Fonts">
      <a:majorFont>
        <a:latin typeface="Proxima Nova Bold"/>
        <a:ea typeface=""/>
        <a:cs typeface=""/>
      </a:majorFont>
      <a:minorFont>
        <a:latin typeface="Proxima Nov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mpd="sng">
          <a:solidFill>
            <a:srgbClr val="48AB4F"/>
          </a:solidFill>
        </a:ln>
        <a:effectLst/>
      </a:spPr>
      <a:bodyPr rtlCol="0" anchor="t"/>
      <a:lstStyle>
        <a:defPPr>
          <a:defRPr sz="1400"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martwatch Theme Fonts">
      <a:majorFont>
        <a:latin typeface="Proxima Nova Bold"/>
        <a:ea typeface=""/>
        <a:cs typeface=""/>
      </a:majorFont>
      <a:minorFont>
        <a:latin typeface="Proxima Nov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martwat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martwatch Theme Fonts">
      <a:majorFont>
        <a:latin typeface="Proxima Nova Bold"/>
        <a:ea typeface=""/>
        <a:cs typeface=""/>
      </a:majorFont>
      <a:minorFont>
        <a:latin typeface="Proxima Nov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mpd="sng">
          <a:solidFill>
            <a:srgbClr val="48AB4F"/>
          </a:solidFill>
        </a:ln>
        <a:effectLst/>
      </a:spPr>
      <a:bodyPr rtlCol="0" anchor="t"/>
      <a:lstStyle>
        <a:defPPr>
          <a:defRPr sz="1400"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Smartwat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martwatch Theme Fonts">
      <a:majorFont>
        <a:latin typeface="Proxima Nova Bold"/>
        <a:ea typeface=""/>
        <a:cs typeface=""/>
      </a:majorFont>
      <a:minorFont>
        <a:latin typeface="Proxima Nov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mpd="sng">
          <a:solidFill>
            <a:srgbClr val="48AB4F"/>
          </a:solidFill>
        </a:ln>
        <a:effectLst/>
      </a:spPr>
      <a:bodyPr rtlCol="0" anchor="t"/>
      <a:lstStyle>
        <a:defPPr>
          <a:defRPr sz="1400"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Gre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martwatch Theme Fonts">
      <a:majorFont>
        <a:latin typeface="Proxima Nova Bold"/>
        <a:ea typeface=""/>
        <a:cs typeface=""/>
      </a:majorFont>
      <a:minorFont>
        <a:latin typeface="Proxima Nov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Smartwat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martwatch Theme Fonts">
      <a:majorFont>
        <a:latin typeface="Proxima Nova Bold"/>
        <a:ea typeface=""/>
        <a:cs typeface=""/>
      </a:majorFont>
      <a:minorFont>
        <a:latin typeface="Proxima Nov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mpd="sng">
          <a:solidFill>
            <a:srgbClr val="48AB4F"/>
          </a:solidFill>
        </a:ln>
        <a:effectLst/>
      </a:spPr>
      <a:bodyPr rtlCol="0" anchor="t"/>
      <a:lstStyle>
        <a:defPPr>
          <a:defRPr sz="1400"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4_Smartwat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martwatch Theme Fonts">
      <a:majorFont>
        <a:latin typeface="Proxima Nova Bold"/>
        <a:ea typeface=""/>
        <a:cs typeface=""/>
      </a:majorFont>
      <a:minorFont>
        <a:latin typeface="Proxima Nov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mpd="sng">
          <a:solidFill>
            <a:srgbClr val="48AB4F"/>
          </a:solidFill>
        </a:ln>
        <a:effectLst/>
      </a:spPr>
      <a:bodyPr rtlCol="0" anchor="t"/>
      <a:lstStyle>
        <a:defPPr>
          <a:defRPr sz="1400"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_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martwatch Theme Fonts">
      <a:majorFont>
        <a:latin typeface="Proxima Nova Bold"/>
        <a:ea typeface=""/>
        <a:cs typeface=""/>
      </a:majorFont>
      <a:minorFont>
        <a:latin typeface="Proxima Nov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74661</TotalTime>
  <Words>130</Words>
  <Application>Microsoft Office PowerPoint</Application>
  <PresentationFormat>Презентация на цял екран (16:9)</PresentationFormat>
  <Paragraphs>27</Paragraphs>
  <Slides>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15</vt:i4>
      </vt:variant>
      <vt:variant>
        <vt:lpstr>Заглавия на слайдовете</vt:lpstr>
      </vt:variant>
      <vt:variant>
        <vt:i4>1</vt:i4>
      </vt:variant>
    </vt:vector>
  </HeadingPairs>
  <TitlesOfParts>
    <vt:vector size="20" baseType="lpstr">
      <vt:lpstr>Arial</vt:lpstr>
      <vt:lpstr>Calibri</vt:lpstr>
      <vt:lpstr>Proxima Nova Bold</vt:lpstr>
      <vt:lpstr>Proxima Nova Regular</vt:lpstr>
      <vt:lpstr>Office Theme</vt:lpstr>
      <vt:lpstr>Smartwatch</vt:lpstr>
      <vt:lpstr>Blue</vt:lpstr>
      <vt:lpstr>1_Smartwatch</vt:lpstr>
      <vt:lpstr>2_Smartwatch</vt:lpstr>
      <vt:lpstr>Green</vt:lpstr>
      <vt:lpstr>3_Smartwatch</vt:lpstr>
      <vt:lpstr>4_Smartwatch</vt:lpstr>
      <vt:lpstr>1_Blue</vt:lpstr>
      <vt:lpstr>6_Smartwatch</vt:lpstr>
      <vt:lpstr>1_Green</vt:lpstr>
      <vt:lpstr>2_Green</vt:lpstr>
      <vt:lpstr>3_Green</vt:lpstr>
      <vt:lpstr>8_Smartwatch</vt:lpstr>
      <vt:lpstr>9_Smartwatch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 Island: Driving Growth Through Customer Experience</dc:title>
  <dc:creator>Kerry Bodine</dc:creator>
  <cp:lastModifiedBy>Kristian Georgiev</cp:lastModifiedBy>
  <cp:revision>1661</cp:revision>
  <cp:lastPrinted>2020-04-13T16:51:49Z</cp:lastPrinted>
  <dcterms:created xsi:type="dcterms:W3CDTF">2014-02-17T00:55:39Z</dcterms:created>
  <dcterms:modified xsi:type="dcterms:W3CDTF">2024-05-12T20:24:22Z</dcterms:modified>
</cp:coreProperties>
</file>