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9D48-6D0C-43D6-6547-AB64CD671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351EF-C189-AE4B-2BCC-505548CD4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30DED-B5AF-0C68-5622-B20A83A9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38AD-BDC4-4A50-A0D9-B6A82F35371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92A3A-E894-0FD1-03E1-BAC3B247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B70B9-99F9-174C-052F-56FE4E29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F00-5803-4ABF-AA5A-89C94E66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8F0C-8E6A-38B5-923C-EB234092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97311-966C-22D2-6103-8A8716ACC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CDB4-9219-6840-0127-BFB62B03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38AD-BDC4-4A50-A0D9-B6A82F35371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D8F4-4162-FE86-31CD-09EC24FE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77B5-530B-EF7B-9508-0A48C2F4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F00-5803-4ABF-AA5A-89C94E66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6C2D7-01A9-BE0B-54A0-5CD2D6B46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D2354-8595-80FB-70E9-62773A6CB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D232-3FE2-A469-9FE4-815C788E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38AD-BDC4-4A50-A0D9-B6A82F35371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C4EF8-6D8A-CA8A-09BF-366B6E81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D3CD-4FAC-8D82-D657-860E114D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F00-5803-4ABF-AA5A-89C94E66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3E50-29D5-9E5C-D1F8-90BF0967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351E-44F8-C238-8AA6-85C9D123B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B59B-53DC-42E6-A174-A513CDA0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38AD-BDC4-4A50-A0D9-B6A82F35371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4B5A-39A9-6B4B-8C66-DD1FE4EF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58CA-ECC9-6D9A-2E51-D3EC28C7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F00-5803-4ABF-AA5A-89C94E66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AB48-19D0-FA39-A7F7-61C4DD15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83A2-D366-453A-CA2F-F497C9626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2DA7-DB6D-CF3E-9164-3EFEA129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38AD-BDC4-4A50-A0D9-B6A82F35371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9F3F-BE01-24C1-9C37-82297305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57B-BCCD-E5E0-7359-B0D85E3C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F00-5803-4ABF-AA5A-89C94E66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DCE8-2A74-A3EC-7D97-6BBAFD88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F6B6A-8177-4479-B7EC-D5C1A6F42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AB7C2-326D-8D84-6445-23ED95F44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3D88C-0D50-9275-C4CC-528F2999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38AD-BDC4-4A50-A0D9-B6A82F35371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F237-DFD9-246E-C06E-DBBE5AE9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68AB6-61EC-36D2-9253-D9BF2251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F00-5803-4ABF-AA5A-89C94E66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A168-B26B-125B-FB00-EBBAAA34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09755-3DCC-1EBE-F892-0301A7ED2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C3759-9341-2F3F-E9D6-81B65F457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AB79A-5B24-A274-8441-74D15F55C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D6E8E-2D29-4EE2-185C-AC999A8F0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2EC24-578B-74CC-1466-874D15A2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38AD-BDC4-4A50-A0D9-B6A82F35371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362DE-47ED-29F4-E6BA-AF5A68E1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DA4F0-2DAB-9CC4-8463-202FDD04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F00-5803-4ABF-AA5A-89C94E66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0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CB5C-77D5-6504-BE3B-0B7EE8AB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50C1C-A23E-9C9E-78A4-A104D509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38AD-BDC4-4A50-A0D9-B6A82F35371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777B7-1AAE-1A1F-EF1F-FB38B1BB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A2B9B-04A2-5399-C805-CBED0346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F00-5803-4ABF-AA5A-89C94E66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8D31C-CEE1-39D0-A6EE-6B2C058A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38AD-BDC4-4A50-A0D9-B6A82F35371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DCFA4-F5E6-84E9-EEBF-C9A81007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EB7B7-D215-84B4-9329-FD6487AC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F00-5803-4ABF-AA5A-89C94E66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53EE-8E17-912A-4D82-938FDD4A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2333-12E8-6FD3-79E2-8F2CEB99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E9F84-3CD5-A733-AF06-DF2F92FC0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C50B1-1001-16CC-5D35-E52EEC0A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38AD-BDC4-4A50-A0D9-B6A82F35371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79281-2956-5763-1154-F5E73684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E16D5-7866-016E-546F-5165725D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F00-5803-4ABF-AA5A-89C94E66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8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9EA-FEE5-7E3C-024A-2803F7EF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36047-C915-C42C-03E1-CAB01826A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44F4C-A516-B0BE-60F3-0218071D5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55CB8-3BBC-BC19-DA00-2F51AFE4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38AD-BDC4-4A50-A0D9-B6A82F35371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9FD66-DF49-2F50-F157-30ED9DDF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EC24-A4B6-2678-40DA-D574B7FD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F00-5803-4ABF-AA5A-89C94E66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5758A-8F94-63B8-B591-E16C5E1E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8994-018E-9E0C-4824-1C0605EE1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0B6AA-815F-6230-5DF5-7099328A1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D38AD-BDC4-4A50-A0D9-B6A82F35371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D1AA0-0BB3-8141-3B7B-E06CC09A3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7EA8-FECA-34E9-19B4-319707179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8ACF00-5803-4ABF-AA5A-89C94E66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58FB4AA-7058-4218-AE65-3ACD24A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6341D-C813-CED4-1EDA-7BF4D9AB1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290" y="1618865"/>
            <a:ext cx="5334930" cy="3004145"/>
          </a:xfrm>
        </p:spPr>
        <p:txBody>
          <a:bodyPr>
            <a:normAutofit fontScale="90000"/>
          </a:bodyPr>
          <a:lstStyle/>
          <a:p>
            <a:r>
              <a:rPr lang="bg-BG" dirty="0"/>
              <a:t>Сайт за</a:t>
            </a:r>
            <a:r>
              <a:rPr lang="en-US" dirty="0"/>
              <a:t> </a:t>
            </a:r>
            <a:r>
              <a:rPr lang="bg-BG" dirty="0"/>
              <a:t>покупка на използвани МПС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5CE54-5F1F-E6D7-9F82-2DE4326A1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5BC0E3-6FE4-4491-BA19-C0126066A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9082" y="939707"/>
            <a:ext cx="603494" cy="60349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11BD18-218F-49C7-BE16-82AEA08B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453" y="-4098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A cartoon of a car&#10;&#10;Description automatically generated">
            <a:extLst>
              <a:ext uri="{FF2B5EF4-FFF2-40B4-BE49-F238E27FC236}">
                <a16:creationId xmlns:a16="http://schemas.microsoft.com/office/drawing/2014/main" id="{01C28AC2-1AA2-AE49-92CC-F25E864364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1" r="-7" b="4203"/>
          <a:stretch/>
        </p:blipFill>
        <p:spPr>
          <a:xfrm>
            <a:off x="9547017" y="4405333"/>
            <a:ext cx="2644983" cy="245266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</p:spPr>
      </p:pic>
      <p:pic>
        <p:nvPicPr>
          <p:cNvPr id="11" name="Picture 10" descr="A computer screen with a gear and a computer screen&#10;&#10;Description automatically generated">
            <a:extLst>
              <a:ext uri="{FF2B5EF4-FFF2-40B4-BE49-F238E27FC236}">
                <a16:creationId xmlns:a16="http://schemas.microsoft.com/office/drawing/2014/main" id="{BFF6D35B-4B77-9310-C1A3-7D5A40554A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>
          <a:xfrm>
            <a:off x="6401202" y="1790202"/>
            <a:ext cx="3240592" cy="324059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7" name="Picture 6" descr="A cartoon of a store&#10;&#10;Description automatically generated">
            <a:extLst>
              <a:ext uri="{FF2B5EF4-FFF2-40B4-BE49-F238E27FC236}">
                <a16:creationId xmlns:a16="http://schemas.microsoft.com/office/drawing/2014/main" id="{832B02C1-8A04-B54E-D75D-ED7CC18A1F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" r="-5" b="3944"/>
          <a:stretch/>
        </p:blipFill>
        <p:spPr>
          <a:xfrm>
            <a:off x="9490668" y="10"/>
            <a:ext cx="2701332" cy="2553877"/>
          </a:xfrm>
          <a:custGeom>
            <a:avLst/>
            <a:gdLst/>
            <a:ahLst/>
            <a:cxnLst/>
            <a:rect l="l" t="t" r="r" b="b"/>
            <a:pathLst>
              <a:path w="2701332" h="2553887">
                <a:moveTo>
                  <a:pt x="348631" y="0"/>
                </a:moveTo>
                <a:lnTo>
                  <a:pt x="2701332" y="0"/>
                </a:lnTo>
                <a:lnTo>
                  <a:pt x="2701332" y="2072295"/>
                </a:lnTo>
                <a:lnTo>
                  <a:pt x="2554656" y="2207207"/>
                </a:lnTo>
                <a:cubicBezTo>
                  <a:pt x="2285380" y="2424077"/>
                  <a:pt x="1943034" y="2553887"/>
                  <a:pt x="1570370" y="2553887"/>
                </a:cubicBezTo>
                <a:cubicBezTo>
                  <a:pt x="703078" y="2553887"/>
                  <a:pt x="0" y="1850809"/>
                  <a:pt x="0" y="983517"/>
                </a:cubicBezTo>
                <a:cubicBezTo>
                  <a:pt x="0" y="640496"/>
                  <a:pt x="109980" y="323163"/>
                  <a:pt x="296602" y="64855"/>
                </a:cubicBezTo>
                <a:close/>
              </a:path>
            </a:pathLst>
          </a:cu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98158" y="2804429"/>
            <a:ext cx="0" cy="1597708"/>
          </a:xfrm>
          <a:prstGeom prst="line">
            <a:avLst/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996627-3E00-4A50-8640-F4F7D38C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85468" y="3311355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19555D-3337-4F1A-9AFF-1DA3B921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67622" y="5349205"/>
            <a:ext cx="1835725" cy="1850365"/>
          </a:xfrm>
          <a:custGeom>
            <a:avLst/>
            <a:gdLst>
              <a:gd name="connsiteX0" fmla="*/ 1801138 w 1835725"/>
              <a:gd name="connsiteY0" fmla="*/ 1622662 h 1850365"/>
              <a:gd name="connsiteX1" fmla="*/ 1835717 w 1835725"/>
              <a:gd name="connsiteY1" fmla="*/ 1680254 h 1850365"/>
              <a:gd name="connsiteX2" fmla="*/ 1815722 w 1835725"/>
              <a:gd name="connsiteY2" fmla="*/ 1850365 h 1850365"/>
              <a:gd name="connsiteX3" fmla="*/ 1693039 w 1835725"/>
              <a:gd name="connsiteY3" fmla="*/ 1808259 h 1850365"/>
              <a:gd name="connsiteX4" fmla="*/ 1708939 w 1835725"/>
              <a:gd name="connsiteY4" fmla="*/ 1673301 h 1850365"/>
              <a:gd name="connsiteX5" fmla="*/ 1778129 w 1835725"/>
              <a:gd name="connsiteY5" fmla="*/ 1615979 h 1850365"/>
              <a:gd name="connsiteX6" fmla="*/ 1801138 w 1835725"/>
              <a:gd name="connsiteY6" fmla="*/ 1622662 h 1850365"/>
              <a:gd name="connsiteX7" fmla="*/ 1585229 w 1835725"/>
              <a:gd name="connsiteY7" fmla="*/ 764759 h 1850365"/>
              <a:gd name="connsiteX8" fmla="*/ 1623024 w 1835725"/>
              <a:gd name="connsiteY8" fmla="*/ 792810 h 1850365"/>
              <a:gd name="connsiteX9" fmla="*/ 1777614 w 1835725"/>
              <a:gd name="connsiteY9" fmla="*/ 1157141 h 1850365"/>
              <a:gd name="connsiteX10" fmla="*/ 1733799 w 1835725"/>
              <a:gd name="connsiteY10" fmla="*/ 1235532 h 1850365"/>
              <a:gd name="connsiteX11" fmla="*/ 1716464 w 1835725"/>
              <a:gd name="connsiteY11" fmla="*/ 1237722 h 1850365"/>
              <a:gd name="connsiteX12" fmla="*/ 1716464 w 1835725"/>
              <a:gd name="connsiteY12" fmla="*/ 1237913 h 1850365"/>
              <a:gd name="connsiteX13" fmla="*/ 1655409 w 1835725"/>
              <a:gd name="connsiteY13" fmla="*/ 1191717 h 1850365"/>
              <a:gd name="connsiteX14" fmla="*/ 1513200 w 1835725"/>
              <a:gd name="connsiteY14" fmla="*/ 856627 h 1850365"/>
              <a:gd name="connsiteX15" fmla="*/ 1538499 w 1835725"/>
              <a:gd name="connsiteY15" fmla="*/ 770415 h 1850365"/>
              <a:gd name="connsiteX16" fmla="*/ 1585229 w 1835725"/>
              <a:gd name="connsiteY16" fmla="*/ 764759 h 1850365"/>
              <a:gd name="connsiteX17" fmla="*/ 477919 w 1835725"/>
              <a:gd name="connsiteY17" fmla="*/ 21437 h 1850365"/>
              <a:gd name="connsiteX18" fmla="*/ 509236 w 1835725"/>
              <a:gd name="connsiteY18" fmla="*/ 84182 h 1850365"/>
              <a:gd name="connsiteX19" fmla="*/ 445829 w 1835725"/>
              <a:gd name="connsiteY19" fmla="*/ 139871 h 1850365"/>
              <a:gd name="connsiteX20" fmla="*/ 437447 w 1835725"/>
              <a:gd name="connsiteY20" fmla="*/ 139395 h 1850365"/>
              <a:gd name="connsiteX21" fmla="*/ 73211 w 1835725"/>
              <a:gd name="connsiteY21" fmla="*/ 137204 h 1850365"/>
              <a:gd name="connsiteX22" fmla="*/ 749 w 1835725"/>
              <a:gd name="connsiteY22" fmla="*/ 84082 h 1850365"/>
              <a:gd name="connsiteX23" fmla="*/ 53871 w 1835725"/>
              <a:gd name="connsiteY23" fmla="*/ 11621 h 1850365"/>
              <a:gd name="connsiteX24" fmla="*/ 58352 w 1835725"/>
              <a:gd name="connsiteY24" fmla="*/ 11093 h 1850365"/>
              <a:gd name="connsiteX25" fmla="*/ 454020 w 1835725"/>
              <a:gd name="connsiteY25" fmla="*/ 13474 h 1850365"/>
              <a:gd name="connsiteX26" fmla="*/ 477919 w 1835725"/>
              <a:gd name="connsiteY26" fmla="*/ 21437 h 1850365"/>
              <a:gd name="connsiteX27" fmla="*/ 957797 w 1835725"/>
              <a:gd name="connsiteY27" fmla="*/ 167970 h 1850365"/>
              <a:gd name="connsiteX28" fmla="*/ 1286982 w 1835725"/>
              <a:gd name="connsiteY28" fmla="*/ 387616 h 1850365"/>
              <a:gd name="connsiteX29" fmla="*/ 1293725 w 1835725"/>
              <a:gd name="connsiteY29" fmla="*/ 477075 h 1850365"/>
              <a:gd name="connsiteX30" fmla="*/ 1245453 w 1835725"/>
              <a:gd name="connsiteY30" fmla="*/ 499154 h 1850365"/>
              <a:gd name="connsiteX31" fmla="*/ 1245167 w 1835725"/>
              <a:gd name="connsiteY31" fmla="*/ 499154 h 1850365"/>
              <a:gd name="connsiteX32" fmla="*/ 1203638 w 1835725"/>
              <a:gd name="connsiteY32" fmla="*/ 484104 h 1850365"/>
              <a:gd name="connsiteX33" fmla="*/ 900647 w 1835725"/>
              <a:gd name="connsiteY33" fmla="*/ 281508 h 1850365"/>
              <a:gd name="connsiteX34" fmla="*/ 872454 w 1835725"/>
              <a:gd name="connsiteY34" fmla="*/ 196164 h 1850365"/>
              <a:gd name="connsiteX35" fmla="*/ 957797 w 1835725"/>
              <a:gd name="connsiteY35" fmla="*/ 167970 h 185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35725" h="1850365">
                <a:moveTo>
                  <a:pt x="1801138" y="1622662"/>
                </a:moveTo>
                <a:cubicBezTo>
                  <a:pt x="1822106" y="1633400"/>
                  <a:pt x="1836117" y="1655372"/>
                  <a:pt x="1835717" y="1680254"/>
                </a:cubicBezTo>
                <a:lnTo>
                  <a:pt x="1815722" y="1850365"/>
                </a:lnTo>
                <a:lnTo>
                  <a:pt x="1693039" y="1808259"/>
                </a:lnTo>
                <a:lnTo>
                  <a:pt x="1708939" y="1673301"/>
                </a:ln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5E7AE0-415D-4236-B5E6-F2FC68DB9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1302" y="6106160"/>
            <a:ext cx="1804272" cy="746882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9B9F33B-F0CC-4410-85D0-1B957DF4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DC3CF-3535-BA29-6151-2E712F66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bg-BG"/>
              <a:t>Цели на Проекта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48CE-276F-9873-A9D0-627E9B505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ru-RU" err="1"/>
              <a:t>Създаване</a:t>
            </a:r>
            <a:r>
              <a:rPr lang="ru-RU"/>
              <a:t> на онлайн платформа за </a:t>
            </a:r>
            <a:r>
              <a:rPr lang="ru-RU" err="1"/>
              <a:t>продажба</a:t>
            </a:r>
            <a:r>
              <a:rPr lang="ru-RU"/>
              <a:t> на автомобили</a:t>
            </a:r>
          </a:p>
          <a:p>
            <a:r>
              <a:rPr lang="ru-RU" err="1"/>
              <a:t>Предоставяне</a:t>
            </a:r>
            <a:r>
              <a:rPr lang="ru-RU"/>
              <a:t> на </a:t>
            </a:r>
            <a:r>
              <a:rPr lang="ru-RU" err="1"/>
              <a:t>потребителски</a:t>
            </a:r>
            <a:r>
              <a:rPr lang="ru-RU"/>
              <a:t> интерфейс, </a:t>
            </a:r>
            <a:r>
              <a:rPr lang="ru-RU" err="1"/>
              <a:t>който</a:t>
            </a:r>
            <a:r>
              <a:rPr lang="ru-RU"/>
              <a:t> е удобен, интуитивен и адаптивен </a:t>
            </a:r>
            <a:r>
              <a:rPr lang="ru-RU" err="1"/>
              <a:t>към</a:t>
            </a:r>
            <a:r>
              <a:rPr lang="ru-RU"/>
              <a:t> </a:t>
            </a:r>
            <a:r>
              <a:rPr lang="ru-RU" err="1"/>
              <a:t>различни</a:t>
            </a:r>
            <a:r>
              <a:rPr lang="ru-RU"/>
              <a:t> устройства</a:t>
            </a:r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700688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F94DC08E-FD70-9B98-9788-C802D1C87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219558" y="852372"/>
            <a:ext cx="3096807" cy="309680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3881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red flag on a stick&#10;&#10;Description automatically generated">
            <a:extLst>
              <a:ext uri="{FF2B5EF4-FFF2-40B4-BE49-F238E27FC236}">
                <a16:creationId xmlns:a16="http://schemas.microsoft.com/office/drawing/2014/main" id="{F30BE7FF-2A2F-F3E6-1FD0-E10CAB517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" b="20515"/>
          <a:stretch/>
        </p:blipFill>
        <p:spPr>
          <a:xfrm>
            <a:off x="6723881" y="4685200"/>
            <a:ext cx="2733741" cy="2172801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54998">
            <a:off x="6055857" y="4209253"/>
            <a:ext cx="3868217" cy="3868217"/>
          </a:xfrm>
          <a:prstGeom prst="arc">
            <a:avLst>
              <a:gd name="adj1" fmla="val 16200000"/>
              <a:gd name="adj2" fmla="val 20479261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1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1768-1958-9AF9-9082-5A7F859A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bg-BG" sz="3600"/>
              <a:t>Използвани Езици и Технологии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89611-99E2-03FF-C8F8-AF6369C7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r>
              <a:rPr lang="en-US" sz="1800"/>
              <a:t>Frontend: HTML, CSS, JavaScript</a:t>
            </a:r>
          </a:p>
          <a:p>
            <a:r>
              <a:rPr lang="en-US" sz="1800"/>
              <a:t>Backend: Node.js, </a:t>
            </a:r>
          </a:p>
          <a:p>
            <a:r>
              <a:rPr lang="bg-BG" sz="1800"/>
              <a:t>Дизайн и Илюстрации: </a:t>
            </a:r>
            <a:r>
              <a:rPr lang="en-US" sz="1800"/>
              <a:t>Adobe Photoshop, Adobe Illustrator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yellow rectangular sign with black letters&#10;&#10;Description automatically generated">
            <a:extLst>
              <a:ext uri="{FF2B5EF4-FFF2-40B4-BE49-F238E27FC236}">
                <a16:creationId xmlns:a16="http://schemas.microsoft.com/office/drawing/2014/main" id="{A55313D2-CDBB-D928-B10D-22ACA53F9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-1626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purple square with a white letter b&#10;&#10;Description automatically generated">
            <a:extLst>
              <a:ext uri="{FF2B5EF4-FFF2-40B4-BE49-F238E27FC236}">
                <a16:creationId xmlns:a16="http://schemas.microsoft.com/office/drawing/2014/main" id="{04CE5597-ECB7-839C-53DF-9BBCB2657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B2EAAF21-0CAA-B3F0-851D-2A64EBF3B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59" r="-4" b="682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green cube with a black background&#10;&#10;Description automatically generated">
            <a:extLst>
              <a:ext uri="{FF2B5EF4-FFF2-40B4-BE49-F238E27FC236}">
                <a16:creationId xmlns:a16="http://schemas.microsoft.com/office/drawing/2014/main" id="{E3C524BA-0E53-F332-DBB5-BFA8A6DD47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374" r="5" b="23759"/>
          <a:stretch/>
        </p:blipFill>
        <p:spPr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logo of a website&#10;&#10;Description automatically generated">
            <a:extLst>
              <a:ext uri="{FF2B5EF4-FFF2-40B4-BE49-F238E27FC236}">
                <a16:creationId xmlns:a16="http://schemas.microsoft.com/office/drawing/2014/main" id="{7BC9D134-94D1-846C-9543-AE5D1D4C08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234" r="-4" b="-4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24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D655B-1F8B-71E7-DFA0-E407CC64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4960945" cy="1325563"/>
          </a:xfrm>
        </p:spPr>
        <p:txBody>
          <a:bodyPr>
            <a:normAutofit/>
          </a:bodyPr>
          <a:lstStyle/>
          <a:p>
            <a:r>
              <a:rPr lang="bg-BG"/>
              <a:t>Адаптивен Интерфейс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9F10-06D3-0B7C-CA77-82ED4A13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33462" cy="4351338"/>
          </a:xfrm>
        </p:spPr>
        <p:txBody>
          <a:bodyPr>
            <a:normAutofit/>
          </a:bodyPr>
          <a:lstStyle/>
          <a:p>
            <a:r>
              <a:rPr lang="ru-RU"/>
              <a:t>Дизайн, който се приспособява към различни екрани и устройства</a:t>
            </a:r>
          </a:p>
          <a:p>
            <a:r>
              <a:rPr lang="ru-RU"/>
              <a:t>Използване на медиа заявки и гъвкав макет за оптимално изживяване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8DD301-8752-6AA8-7AC1-3711A175E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" r="-4" b="7884"/>
          <a:stretch/>
        </p:blipFill>
        <p:spPr>
          <a:xfrm>
            <a:off x="6863996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10869" y="-729072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cell phone with a screen&#10;&#10;Description automatically generated">
            <a:extLst>
              <a:ext uri="{FF2B5EF4-FFF2-40B4-BE49-F238E27FC236}">
                <a16:creationId xmlns:a16="http://schemas.microsoft.com/office/drawing/2014/main" id="{90A74AEF-38C4-EBCD-AE90-9AFBE66C5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" r="-3" b="13384"/>
          <a:stretch/>
        </p:blipFill>
        <p:spPr>
          <a:xfrm>
            <a:off x="63058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DD08F-30A8-6551-52AF-79DE9B93BC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1" r="28174" b="4"/>
          <a:stretch/>
        </p:blipFill>
        <p:spPr>
          <a:xfrm>
            <a:off x="9933462" y="372217"/>
            <a:ext cx="2258539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882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7D18F-1112-B212-E3E1-2A458EC1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bg-BG"/>
              <a:t>Използвани Елементи</a:t>
            </a:r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4EA7E-C093-CF56-0E40-6E07CCA4E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bg-BG"/>
              <a:t>Цветова Гама: Небесно син</a:t>
            </a:r>
            <a:r>
              <a:rPr lang="en-US"/>
              <a:t> (#1e90ff) </a:t>
            </a:r>
            <a:r>
              <a:rPr lang="bg-BG"/>
              <a:t>, Светло сив</a:t>
            </a:r>
            <a:r>
              <a:rPr lang="en-US"/>
              <a:t> (#6f6f6f)</a:t>
            </a:r>
            <a:r>
              <a:rPr lang="bg-BG"/>
              <a:t>, Бял</a:t>
            </a:r>
            <a:r>
              <a:rPr lang="en-US"/>
              <a:t> (#fff)</a:t>
            </a:r>
            <a:endParaRPr lang="bg-BG"/>
          </a:p>
          <a:p>
            <a:r>
              <a:rPr lang="bg-BG"/>
              <a:t>Шрифтове: </a:t>
            </a:r>
            <a:r>
              <a:rPr lang="en-US"/>
              <a:t>"Cairo", sans-serif </a:t>
            </a:r>
          </a:p>
          <a:p>
            <a:r>
              <a:rPr lang="bg-BG"/>
              <a:t>Икони: </a:t>
            </a:r>
            <a:r>
              <a:rPr lang="en-US"/>
              <a:t>Font Awesome, Material Icons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367C17-F3F5-9177-ED32-46F06E299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74" y="2392776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6" name="Picture 15" descr="A colorful letters on a black background&#10;&#10;Description automatically generated">
            <a:extLst>
              <a:ext uri="{FF2B5EF4-FFF2-40B4-BE49-F238E27FC236}">
                <a16:creationId xmlns:a16="http://schemas.microsoft.com/office/drawing/2014/main" id="{1D93FDB2-43C7-3AF1-786D-59C270904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04" y="558913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Picture 6" descr="A colorful palette of colors&#10;&#10;Description automatically generated">
            <a:extLst>
              <a:ext uri="{FF2B5EF4-FFF2-40B4-BE49-F238E27FC236}">
                <a16:creationId xmlns:a16="http://schemas.microsoft.com/office/drawing/2014/main" id="{24E933CB-C180-3DB0-14B2-E6E6CBEB4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03" y="3661942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33" name="Arc 32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9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AFD1B-01DC-4821-B598-91DA324B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bg-BG"/>
              <a:t>Проектиране на Интерфейса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6F90-0030-7CD2-E6B5-D24D7D948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Mood</a:t>
            </a:r>
            <a:r>
              <a:rPr lang="ru-RU" dirty="0"/>
              <a:t> Board</a:t>
            </a:r>
          </a:p>
          <a:p>
            <a:r>
              <a:rPr lang="ru-RU" dirty="0" err="1"/>
              <a:t>Визуално</a:t>
            </a:r>
            <a:r>
              <a:rPr lang="ru-RU" dirty="0"/>
              <a:t> </a:t>
            </a:r>
            <a:r>
              <a:rPr lang="ru-RU" dirty="0" err="1"/>
              <a:t>представяне</a:t>
            </a:r>
            <a:r>
              <a:rPr lang="ru-RU" dirty="0"/>
              <a:t> на </a:t>
            </a:r>
            <a:r>
              <a:rPr lang="ru-RU" dirty="0" err="1"/>
              <a:t>стиловите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и </a:t>
            </a:r>
            <a:r>
              <a:rPr lang="ru-RU" dirty="0" err="1"/>
              <a:t>атмосферата</a:t>
            </a:r>
            <a:r>
              <a:rPr lang="ru-RU" dirty="0"/>
              <a:t> на </a:t>
            </a:r>
            <a:r>
              <a:rPr lang="ru-RU" dirty="0" err="1"/>
              <a:t>уебсайта</a:t>
            </a:r>
            <a:endParaRPr lang="ru-RU" dirty="0"/>
          </a:p>
          <a:p>
            <a:pPr marL="0" indent="0">
              <a:buNone/>
            </a:pPr>
            <a:r>
              <a:rPr lang="ru-RU"/>
              <a:t>Прототипиране</a:t>
            </a:r>
            <a:endParaRPr lang="ru-RU" dirty="0"/>
          </a:p>
          <a:p>
            <a:r>
              <a:rPr lang="ru-RU" dirty="0" err="1"/>
              <a:t>Създаване</a:t>
            </a:r>
            <a:r>
              <a:rPr lang="ru-RU" dirty="0"/>
              <a:t> на </a:t>
            </a:r>
            <a:r>
              <a:rPr lang="ru-RU" dirty="0" err="1"/>
              <a:t>Low</a:t>
            </a:r>
            <a:r>
              <a:rPr lang="ru-RU" dirty="0"/>
              <a:t> </a:t>
            </a:r>
            <a:r>
              <a:rPr lang="ru-RU" dirty="0" err="1"/>
              <a:t>Fidelity</a:t>
            </a:r>
            <a:r>
              <a:rPr lang="ru-RU" dirty="0"/>
              <a:t> и High </a:t>
            </a:r>
            <a:r>
              <a:rPr lang="ru-RU" dirty="0" err="1"/>
              <a:t>Fidelity</a:t>
            </a:r>
            <a:r>
              <a:rPr lang="ru-RU" dirty="0"/>
              <a:t> </a:t>
            </a:r>
            <a:r>
              <a:rPr lang="ru-RU" dirty="0" err="1"/>
              <a:t>прототипи</a:t>
            </a:r>
            <a:r>
              <a:rPr lang="ru-RU" dirty="0"/>
              <a:t> за </a:t>
            </a:r>
            <a:r>
              <a:rPr lang="ru-RU" dirty="0" err="1"/>
              <a:t>тестване</a:t>
            </a:r>
            <a:r>
              <a:rPr lang="ru-RU" dirty="0"/>
              <a:t> и визуализация на дизайна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drawing of a light bulb and a pencil&#10;&#10;Description automatically generated">
            <a:extLst>
              <a:ext uri="{FF2B5EF4-FFF2-40B4-BE49-F238E27FC236}">
                <a16:creationId xmlns:a16="http://schemas.microsoft.com/office/drawing/2014/main" id="{CABCA7A2-B606-E8B4-7735-701354B4B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0" r="1" b="1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omputer and tablet with text on screen&#10;&#10;Description automatically generated">
            <a:extLst>
              <a:ext uri="{FF2B5EF4-FFF2-40B4-BE49-F238E27FC236}">
                <a16:creationId xmlns:a16="http://schemas.microsoft.com/office/drawing/2014/main" id="{F68EDE09-25ED-05AC-6A19-13CBF49D64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" r="5" b="1304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860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B9F33B-F0CC-4410-85D0-1B957DF4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9DCCB-50E0-E581-9A62-0AA61F4D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bg-BG"/>
              <a:t>Документация</a:t>
            </a:r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32AF-78A9-F40B-26E4-F27F9341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ru-RU"/>
              <a:t>User </a:t>
            </a:r>
            <a:r>
              <a:rPr lang="ru-RU" err="1"/>
              <a:t>Stories</a:t>
            </a:r>
            <a:r>
              <a:rPr lang="ru-RU"/>
              <a:t>: Описание на </a:t>
            </a:r>
            <a:r>
              <a:rPr lang="ru-RU" err="1"/>
              <a:t>взаимодействието</a:t>
            </a:r>
            <a:r>
              <a:rPr lang="ru-RU"/>
              <a:t> на </a:t>
            </a:r>
            <a:r>
              <a:rPr lang="ru-RU" err="1"/>
              <a:t>потребителите</a:t>
            </a:r>
            <a:r>
              <a:rPr lang="ru-RU"/>
              <a:t> с </a:t>
            </a:r>
            <a:r>
              <a:rPr lang="ru-RU" err="1"/>
              <a:t>системата</a:t>
            </a:r>
            <a:endParaRPr lang="ru-RU"/>
          </a:p>
          <a:p>
            <a:r>
              <a:rPr lang="ru-RU" err="1"/>
              <a:t>Use</a:t>
            </a:r>
            <a:r>
              <a:rPr lang="ru-RU"/>
              <a:t> Case </a:t>
            </a:r>
            <a:r>
              <a:rPr lang="ru-RU" err="1"/>
              <a:t>Diagram</a:t>
            </a:r>
            <a:r>
              <a:rPr lang="ru-RU"/>
              <a:t>: </a:t>
            </a:r>
            <a:r>
              <a:rPr lang="ru-RU" err="1"/>
              <a:t>Илюстрация</a:t>
            </a:r>
            <a:r>
              <a:rPr lang="ru-RU"/>
              <a:t> на </a:t>
            </a:r>
            <a:r>
              <a:rPr lang="ru-RU" err="1"/>
              <a:t>сценариите</a:t>
            </a:r>
            <a:r>
              <a:rPr lang="ru-RU"/>
              <a:t> на </a:t>
            </a:r>
            <a:r>
              <a:rPr lang="ru-RU" err="1"/>
              <a:t>използване</a:t>
            </a:r>
            <a:endParaRPr lang="ru-RU"/>
          </a:p>
          <a:p>
            <a:r>
              <a:rPr lang="ru-RU"/>
              <a:t>User </a:t>
            </a:r>
            <a:r>
              <a:rPr lang="ru-RU" err="1"/>
              <a:t>Flow</a:t>
            </a:r>
            <a:r>
              <a:rPr lang="ru-RU"/>
              <a:t> </a:t>
            </a:r>
            <a:r>
              <a:rPr lang="ru-RU" err="1"/>
              <a:t>Diagram</a:t>
            </a:r>
            <a:r>
              <a:rPr lang="ru-RU"/>
              <a:t>: Визуализация на </a:t>
            </a:r>
            <a:r>
              <a:rPr lang="ru-RU" err="1"/>
              <a:t>последователността</a:t>
            </a:r>
            <a:r>
              <a:rPr lang="ru-RU"/>
              <a:t> от действия на </a:t>
            </a:r>
            <a:r>
              <a:rPr lang="ru-RU" err="1"/>
              <a:t>потребителите</a:t>
            </a:r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700688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lorful diagram with a black background&#10;&#10;Description automatically generated">
            <a:extLst>
              <a:ext uri="{FF2B5EF4-FFF2-40B4-BE49-F238E27FC236}">
                <a16:creationId xmlns:a16="http://schemas.microsoft.com/office/drawing/2014/main" id="{222EC31F-7B7C-2DFC-5A6E-E760E9EEB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" b="-7"/>
          <a:stretch/>
        </p:blipFill>
        <p:spPr>
          <a:xfrm>
            <a:off x="8219558" y="852372"/>
            <a:ext cx="3096807" cy="309680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3881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70F91D01-CEAC-08A2-3DDE-827E537975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0" r="-6" b="-6"/>
          <a:stretch/>
        </p:blipFill>
        <p:spPr>
          <a:xfrm>
            <a:off x="6723881" y="4685200"/>
            <a:ext cx="2733741" cy="2172801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</p:spPr>
      </p:pic>
      <p:sp>
        <p:nvSpPr>
          <p:cNvPr id="27" name="Arc 26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54998">
            <a:off x="6055857" y="4209253"/>
            <a:ext cx="3868217" cy="3868217"/>
          </a:xfrm>
          <a:prstGeom prst="arc">
            <a:avLst>
              <a:gd name="adj1" fmla="val 16200000"/>
              <a:gd name="adj2" fmla="val 20479261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6D5B6-F9CD-BDA5-4A34-DC22BD75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bg-BG"/>
              <a:t>Тестове и Оптимизация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E32C-C826-97EC-8C1E-F3675475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r>
              <a:rPr lang="ru-RU"/>
              <a:t>Тестове на Интерфейса: Проверка за удобство и ефективност на използване</a:t>
            </a:r>
          </a:p>
          <a:p>
            <a:r>
              <a:rPr lang="ru-RU"/>
              <a:t>Анализ на Данни: Използване на данни от потребителите за оптимизация на продукта</a:t>
            </a: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omputer screen with a gear and check marks&#10;&#10;Description automatically generated">
            <a:extLst>
              <a:ext uri="{FF2B5EF4-FFF2-40B4-BE49-F238E27FC236}">
                <a16:creationId xmlns:a16="http://schemas.microsoft.com/office/drawing/2014/main" id="{158FE43C-3499-3A30-5378-A9222BFC4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3736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olorful meter with a black needle&#10;&#10;Description automatically generated with medium confidence">
            <a:extLst>
              <a:ext uri="{FF2B5EF4-FFF2-40B4-BE49-F238E27FC236}">
                <a16:creationId xmlns:a16="http://schemas.microsoft.com/office/drawing/2014/main" id="{6F889925-9C2A-8D75-17CA-7E385AF0B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4" r="-3" b="688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168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8DD9-A7F4-F678-E2D1-09A28187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bg-BG" sz="4000"/>
              <a:t>Заключение</a:t>
            </a:r>
            <a:endParaRPr lang="en-US" sz="4000"/>
          </a:p>
        </p:txBody>
      </p:sp>
      <p:pic>
        <p:nvPicPr>
          <p:cNvPr id="5" name="Picture 4" descr="A person at a podium with check marks and light bulb&#10;&#10;Description automatically generated">
            <a:extLst>
              <a:ext uri="{FF2B5EF4-FFF2-40B4-BE49-F238E27FC236}">
                <a16:creationId xmlns:a16="http://schemas.microsoft.com/office/drawing/2014/main" id="{E248D118-866D-855A-8DA1-7264F746A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1" r="-3" b="-3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4657-BA39-66EB-D7A8-CBA50244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r>
              <a:rPr lang="ru-RU" sz="1800"/>
              <a:t>Разработването на проекта CarStore.bg изисква детайлен анализ, планиране и дизайн, последван от ефективен процес на разработка и тестване.</a:t>
            </a:r>
          </a:p>
          <a:p>
            <a:r>
              <a:rPr lang="ru-RU" sz="1800"/>
              <a:t>Постоянното усъвършенстване и поддръжка са ключови за успешното функциониране на системата и задоволяване на потребностите на потребителите.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8857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Сайт за покупка на използвани МПС</vt:lpstr>
      <vt:lpstr>Цели на Проекта</vt:lpstr>
      <vt:lpstr>Използвани Езици и Технологии</vt:lpstr>
      <vt:lpstr>Адаптивен Интерфейс</vt:lpstr>
      <vt:lpstr>Използвани Елементи</vt:lpstr>
      <vt:lpstr>Проектиране на Интерфейса</vt:lpstr>
      <vt:lpstr>Документация</vt:lpstr>
      <vt:lpstr>Тестове и Оптимизация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КРИСТИАН КИРИЛОВ ГЕОРГИЕВ СИТ 3к - 21621632</dc:creator>
  <cp:lastModifiedBy>КРИСТИАН КИРИЛОВ ГЕОРГИЕВ СИТ 3к - 21621632</cp:lastModifiedBy>
  <cp:revision>2</cp:revision>
  <dcterms:created xsi:type="dcterms:W3CDTF">2024-05-23T10:51:57Z</dcterms:created>
  <dcterms:modified xsi:type="dcterms:W3CDTF">2024-05-23T11:50:26Z</dcterms:modified>
</cp:coreProperties>
</file>