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6"/>
  </p:notesMasterIdLst>
  <p:sldIdLst>
    <p:sldId id="256" r:id="rId3"/>
    <p:sldId id="257" r:id="rId4"/>
    <p:sldId id="302" r:id="rId5"/>
    <p:sldId id="305" r:id="rId6"/>
    <p:sldId id="259" r:id="rId7"/>
    <p:sldId id="260" r:id="rId8"/>
    <p:sldId id="263" r:id="rId9"/>
    <p:sldId id="264" r:id="rId10"/>
    <p:sldId id="267" r:id="rId11"/>
    <p:sldId id="272" r:id="rId12"/>
    <p:sldId id="306" r:id="rId13"/>
    <p:sldId id="307" r:id="rId14"/>
    <p:sldId id="268" r:id="rId15"/>
    <p:sldId id="269" r:id="rId16"/>
    <p:sldId id="308" r:id="rId17"/>
    <p:sldId id="271" r:id="rId18"/>
    <p:sldId id="270" r:id="rId19"/>
    <p:sldId id="309" r:id="rId20"/>
    <p:sldId id="313" r:id="rId21"/>
    <p:sldId id="314" r:id="rId22"/>
    <p:sldId id="311" r:id="rId23"/>
    <p:sldId id="31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2" r:id="rId33"/>
    <p:sldId id="285" r:id="rId34"/>
    <p:sldId id="286" r:id="rId35"/>
    <p:sldId id="287" r:id="rId36"/>
    <p:sldId id="288" r:id="rId37"/>
    <p:sldId id="303" r:id="rId38"/>
    <p:sldId id="310" r:id="rId39"/>
    <p:sldId id="294" r:id="rId40"/>
    <p:sldId id="295" r:id="rId41"/>
    <p:sldId id="297" r:id="rId42"/>
    <p:sldId id="298" r:id="rId43"/>
    <p:sldId id="299" r:id="rId44"/>
    <p:sldId id="300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CB2"/>
    <a:srgbClr val="001964"/>
    <a:srgbClr val="00197D"/>
    <a:srgbClr val="C82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4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18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18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18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B1CC4BC-A1A4-AD49-B160-7F7457AB4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71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8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921BA66-DB7F-144C-AE85-3473B9F96D83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691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D439E3A-C714-D447-8D39-1A9DEFCDC967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491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11C7D1D-4D51-BC45-9604-7D4D8F411A82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600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6F55533-3393-2F4A-855C-4DD9B14187E2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125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F96C388-155B-AC46-BFBD-B0928BEA842E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36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1E3066F-620C-F249-8457-F3349D31DDB0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124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2BF6B1-B694-D34F-9D20-6EF8D68C9B82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072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C867E11-CE93-3342-A88B-7DBC8E52CB17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815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859F8A-62E6-4548-BB2A-BD54B369FB8E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414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14D9E19-39D5-BA42-942F-105E00AAF27A}" type="slidenum">
              <a:rPr lang="en-US" sz="1200"/>
              <a:pPr/>
              <a:t>28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342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30517B6-34B6-A64A-84E9-C11EA9881584}" type="slidenum">
              <a:rPr lang="en-US" sz="1200"/>
              <a:pPr/>
              <a:t>29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477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9ED4F36-7EEF-8B41-ACAA-9D7362849769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20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26AAD60-BDC1-8E44-BCA0-CA4A96B051B2}" type="slidenum">
              <a:rPr lang="en-US" sz="1200"/>
              <a:pPr/>
              <a:t>30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Start here 6/11/10</a:t>
            </a:r>
          </a:p>
        </p:txBody>
      </p:sp>
    </p:spTree>
    <p:extLst>
      <p:ext uri="{BB962C8B-B14F-4D97-AF65-F5344CB8AC3E}">
        <p14:creationId xmlns:p14="http://schemas.microsoft.com/office/powerpoint/2010/main" val="3972100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201D6DB-2063-6D4C-A4C7-F9C54686F27C}" type="slidenum">
              <a:rPr lang="en-US" sz="1200"/>
              <a:pPr/>
              <a:t>31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9475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EF2BFCD-1F6D-3B40-A065-EDD908426F0A}" type="slidenum">
              <a:rPr lang="en-US" sz="1200"/>
              <a:pPr/>
              <a:t>32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4181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7AE875-B6AD-A440-BC3C-05EDFC62BBA0}" type="slidenum">
              <a:rPr lang="en-US" sz="1200"/>
              <a:pPr/>
              <a:t>33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0380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1358E4C-FB17-804D-8DD4-0AB75377F2B1}" type="slidenum">
              <a:rPr lang="en-US" sz="1200"/>
              <a:pPr/>
              <a:t>34</a:t>
            </a:fld>
            <a:endParaRPr 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2175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CF678C-59C9-024B-9E77-0C1D54FD21A5}" type="slidenum">
              <a:rPr lang="en-US" sz="1200"/>
              <a:pPr/>
              <a:t>35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7866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039CC89-8052-DB4B-B83F-EFB5FA3EC75D}" type="slidenum">
              <a:rPr lang="en-US" sz="1200"/>
              <a:pPr/>
              <a:t>36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09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6BACEE3-C5EB-3044-9F89-77D80C91D2E7}" type="slidenum">
              <a:rPr lang="en-US" sz="1200"/>
              <a:pPr/>
              <a:t>38</a:t>
            </a:fld>
            <a:endParaRPr 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4415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782C21-7A59-B641-8B11-AB868A9636B5}" type="slidenum">
              <a:rPr lang="en-US" sz="1200"/>
              <a:pPr/>
              <a:t>39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2279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9D04102-1970-0C49-999D-E2173DC3B404}" type="slidenum">
              <a:rPr lang="en-US" sz="1200"/>
              <a:pPr/>
              <a:t>40</a:t>
            </a:fld>
            <a:endParaRPr 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700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4F15453-28AF-DA4A-96AF-870420F950ED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8768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FB39548-0B74-D64B-B866-C4DF84858D44}" type="slidenum">
              <a:rPr lang="en-US" sz="1200"/>
              <a:pPr/>
              <a:t>41</a:t>
            </a:fld>
            <a:endParaRPr 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7149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F8ABBB3-7BE0-854D-8F20-CCF86818CFE6}" type="slidenum">
              <a:rPr lang="en-US" sz="1200"/>
              <a:pPr/>
              <a:t>42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5414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64AC429-CED6-1C42-ABA2-C6069E03483C}" type="slidenum">
              <a:rPr lang="en-US" sz="1200"/>
              <a:pPr/>
              <a:t>43</a:t>
            </a:fld>
            <a:endParaRPr 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545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F213E94-39F4-684C-AFAF-2B6D24115CFA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38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1682575-8B39-7045-BD63-0A3CA33A280B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zh-CN" dirty="0">
                <a:ea typeface="ＭＳ Ｐゴシック" charset="0"/>
              </a:rPr>
              <a:t>Numerator, denominator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168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7C1678-08D4-A049-BE49-4427EBF4B7E1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913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57BFED5-A92F-EF42-B48D-2423AEBF5BE8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033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D4F5747-1EBB-D945-A85A-D8BBCFA48289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850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D33529F-DC90-8840-984B-4A91EB97231A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16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6329838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6294372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28600"/>
            <a:ext cx="22860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6705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7467127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561074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173793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9394858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9942200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1770451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60896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7843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870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399995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5762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19304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50964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5533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51178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40124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98776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82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4409030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5712475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710475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801137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461330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7474167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344259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286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28" name="Group 14"/>
          <p:cNvGrpSpPr>
            <a:grpSpLocks/>
          </p:cNvGrpSpPr>
          <p:nvPr userDrawn="1"/>
        </p:nvGrpSpPr>
        <p:grpSpPr bwMode="auto">
          <a:xfrm>
            <a:off x="7772400" y="5334000"/>
            <a:ext cx="1381125" cy="1371600"/>
            <a:chOff x="4896" y="3360"/>
            <a:chExt cx="870" cy="864"/>
          </a:xfrm>
        </p:grpSpPr>
        <p:pic>
          <p:nvPicPr>
            <p:cNvPr id="1030" name="Picture 11" descr="Triangle--Gray"/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" y="3360"/>
              <a:ext cx="864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1" name="Rectangle 8"/>
            <p:cNvSpPr>
              <a:spLocks noChangeArrowheads="1"/>
            </p:cNvSpPr>
            <p:nvPr userDrawn="1"/>
          </p:nvSpPr>
          <p:spPr bwMode="auto">
            <a:xfrm>
              <a:off x="4926" y="3638"/>
              <a:ext cx="840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8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8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8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8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8" charset="-128"/>
                </a:defRPr>
              </a:lvl9pPr>
            </a:lstStyle>
            <a:p>
              <a:pPr algn="ctr">
                <a:defRPr/>
              </a:pPr>
              <a:r>
                <a:rPr lang="en-US" altLang="en-US" sz="1400">
                  <a:latin typeface="Times New Roman" pitchFamily="18" charset="0"/>
                  <a:cs typeface="+mn-cs"/>
                </a:rPr>
                <a:t>Basic Concepts </a:t>
              </a:r>
              <a:br>
                <a:rPr lang="en-US" altLang="en-US" sz="1400">
                  <a:latin typeface="Times New Roman" pitchFamily="18" charset="0"/>
                  <a:cs typeface="+mn-cs"/>
                </a:rPr>
              </a:br>
              <a:r>
                <a:rPr lang="en-US" altLang="en-US" sz="1400">
                  <a:latin typeface="Times New Roman" pitchFamily="18" charset="0"/>
                  <a:cs typeface="+mn-cs"/>
                </a:rPr>
                <a:t>of Chemical</a:t>
              </a:r>
            </a:p>
            <a:p>
              <a:pPr algn="ctr">
                <a:defRPr/>
              </a:pPr>
              <a:r>
                <a:rPr lang="en-US" altLang="en-US" sz="1400">
                  <a:latin typeface="Times New Roman" pitchFamily="18" charset="0"/>
                  <a:cs typeface="+mn-cs"/>
                </a:rPr>
                <a:t>Bonding</a:t>
              </a:r>
            </a:p>
          </p:txBody>
        </p:sp>
      </p:grpSp>
      <p:sp>
        <p:nvSpPr>
          <p:cNvPr id="8" name="Text Box 2"/>
          <p:cNvSpPr txBox="1">
            <a:spLocks noChangeArrowheads="1"/>
          </p:cNvSpPr>
          <p:nvPr userDrawn="1"/>
        </p:nvSpPr>
        <p:spPr bwMode="auto">
          <a:xfrm>
            <a:off x="365125" y="6580188"/>
            <a:ext cx="822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>
                <a:solidFill>
                  <a:srgbClr val="73738C"/>
                </a:solidFill>
              </a:rPr>
              <a:t>© 2015 Pearson Education, Inc.</a:t>
            </a:r>
            <a:endParaRPr lang="en-US" b="1" dirty="0">
              <a:solidFill>
                <a:srgbClr val="73738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18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18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18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18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1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1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1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1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2" name="Text Box 7"/>
          <p:cNvSpPr txBox="1">
            <a:spLocks noChangeArrowheads="1"/>
          </p:cNvSpPr>
          <p:nvPr userDrawn="1"/>
        </p:nvSpPr>
        <p:spPr bwMode="auto">
          <a:xfrm>
            <a:off x="365125" y="6580188"/>
            <a:ext cx="822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>
                <a:solidFill>
                  <a:srgbClr val="73738C"/>
                </a:solidFill>
              </a:rPr>
              <a:t>© 2015 Pearson Education, Inc.</a:t>
            </a:r>
            <a:endParaRPr lang="en-US" b="1">
              <a:solidFill>
                <a:srgbClr val="73738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7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/>
          </p:cNvSpPr>
          <p:nvPr/>
        </p:nvSpPr>
        <p:spPr bwMode="auto">
          <a:xfrm>
            <a:off x="4495800" y="1676400"/>
            <a:ext cx="4572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/>
          <a:p>
            <a:pPr algn="ctr" eaLnBrk="1" hangingPunct="1"/>
            <a:r>
              <a:rPr lang="en-US" sz="3400" b="1" dirty="0">
                <a:solidFill>
                  <a:schemeClr val="tx2"/>
                </a:solidFill>
                <a:cs typeface="Arial" charset="0"/>
              </a:rPr>
              <a:t>Chapter 8</a:t>
            </a:r>
            <a:br>
              <a:rPr lang="en-US" sz="3400" b="1" dirty="0">
                <a:solidFill>
                  <a:schemeClr val="tx2"/>
                </a:solidFill>
                <a:cs typeface="Arial" charset="0"/>
              </a:rPr>
            </a:br>
            <a:r>
              <a:rPr lang="en-US" sz="3400" b="1" dirty="0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3400" b="1" dirty="0">
                <a:solidFill>
                  <a:schemeClr val="tx2"/>
                </a:solidFill>
                <a:cs typeface="Arial" charset="0"/>
              </a:rPr>
            </a:br>
            <a:r>
              <a:rPr lang="en-US" sz="3400" b="1" dirty="0">
                <a:solidFill>
                  <a:schemeClr val="tx2"/>
                </a:solidFill>
                <a:cs typeface="Arial" charset="0"/>
              </a:rPr>
              <a:t> Basic Concepts of Chemical Bonding</a:t>
            </a:r>
          </a:p>
        </p:txBody>
      </p:sp>
      <p:pic>
        <p:nvPicPr>
          <p:cNvPr id="4099" name="Picture 1" descr="BROW0417_13_eca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4227513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95800" y="700088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00"/>
                </a:solidFill>
                <a:cs typeface="Arial" charset="0"/>
              </a:rPr>
              <a:t>Lecture Presentation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Lewis Structures</a:t>
            </a:r>
          </a:p>
        </p:txBody>
      </p:sp>
      <p:sp>
        <p:nvSpPr>
          <p:cNvPr id="20482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0" cy="34290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Sharing electrons to make covalent bonds can be demonstrated using Lewis structures.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We start by trying to give each atom the same number of electrons as the nearest noble gas by sharing electrons.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The simplest examples are for hydrogen, H</a:t>
            </a:r>
            <a:r>
              <a:rPr lang="en-US" sz="2800" baseline="-25000">
                <a:latin typeface="Arial" charset="0"/>
                <a:ea typeface="ＭＳ Ｐゴシック" charset="0"/>
              </a:rPr>
              <a:t>2</a:t>
            </a:r>
            <a:r>
              <a:rPr lang="en-US" sz="2800">
                <a:latin typeface="Arial" charset="0"/>
                <a:ea typeface="ＭＳ Ｐゴシック" charset="0"/>
              </a:rPr>
              <a:t>, and chlorine, Cl</a:t>
            </a:r>
            <a:r>
              <a:rPr lang="en-US" sz="2800" baseline="-25000">
                <a:latin typeface="Arial" charset="0"/>
                <a:ea typeface="ＭＳ Ｐゴシック" charset="0"/>
              </a:rPr>
              <a:t>2</a:t>
            </a:r>
            <a:r>
              <a:rPr lang="en-US" sz="2800">
                <a:latin typeface="Arial" charset="0"/>
                <a:ea typeface="ＭＳ Ｐゴシック" charset="0"/>
              </a:rPr>
              <a:t>, shown below.</a:t>
            </a:r>
          </a:p>
        </p:txBody>
      </p:sp>
      <p:pic>
        <p:nvPicPr>
          <p:cNvPr id="20483" name="Picture 4" descr="08_Pg307_UnFigure_3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99"/>
          <a:stretch>
            <a:fillRect/>
          </a:stretch>
        </p:blipFill>
        <p:spPr bwMode="auto">
          <a:xfrm>
            <a:off x="1447800" y="4800600"/>
            <a:ext cx="60960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Electrons on Lewis Structures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Lone pairs: electrons located on </a:t>
            </a:r>
            <a:r>
              <a:rPr lang="en-US" i="1" dirty="0">
                <a:latin typeface="Arial" charset="0"/>
                <a:ea typeface="ＭＳ Ｐゴシック" charset="0"/>
              </a:rPr>
              <a:t>only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i="1" dirty="0">
                <a:latin typeface="Arial" charset="0"/>
                <a:ea typeface="ＭＳ Ｐゴシック" charset="0"/>
              </a:rPr>
              <a:t>one</a:t>
            </a:r>
            <a:r>
              <a:rPr lang="en-US" dirty="0">
                <a:latin typeface="Arial" charset="0"/>
                <a:ea typeface="ＭＳ Ｐゴシック" charset="0"/>
              </a:rPr>
              <a:t> atom in a Lewis structure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Bonding pairs: shared electrons in a Lewis structure; they can be represented by two dots </a:t>
            </a:r>
            <a:r>
              <a:rPr lang="en-US" i="1" dirty="0">
                <a:latin typeface="Arial" charset="0"/>
                <a:ea typeface="ＭＳ Ｐゴシック" charset="0"/>
              </a:rPr>
              <a:t>or </a:t>
            </a:r>
            <a:r>
              <a:rPr lang="en-US" dirty="0">
                <a:latin typeface="Arial" charset="0"/>
                <a:ea typeface="ＭＳ Ｐゴシック" charset="0"/>
              </a:rPr>
              <a:t>one line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Multiple Bonds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505200"/>
          </a:xfrm>
        </p:spPr>
        <p:txBody>
          <a:bodyPr/>
          <a:lstStyle/>
          <a:p>
            <a:r>
              <a:rPr lang="en-US" sz="2800">
                <a:latin typeface="Arial" charset="0"/>
                <a:ea typeface="ＭＳ Ｐゴシック" charset="0"/>
              </a:rPr>
              <a:t>Some atoms share only one pair of electrons. These bonds are called </a:t>
            </a:r>
            <a:r>
              <a:rPr lang="en-US" sz="2800" b="1">
                <a:latin typeface="Arial" charset="0"/>
                <a:ea typeface="ＭＳ Ｐゴシック" charset="0"/>
              </a:rPr>
              <a:t>single bonds</a:t>
            </a:r>
            <a:r>
              <a:rPr lang="en-US" sz="2800">
                <a:latin typeface="Arial" charset="0"/>
                <a:ea typeface="ＭＳ Ｐゴシック" charset="0"/>
              </a:rPr>
              <a:t>.</a:t>
            </a:r>
          </a:p>
          <a:p>
            <a:r>
              <a:rPr lang="en-US" sz="2800">
                <a:latin typeface="Arial" charset="0"/>
                <a:ea typeface="ＭＳ Ｐゴシック" charset="0"/>
              </a:rPr>
              <a:t>Sometimes, two pairs need to be shared. These are called </a:t>
            </a:r>
            <a:r>
              <a:rPr lang="en-US" sz="2800" b="1">
                <a:latin typeface="Arial" charset="0"/>
                <a:ea typeface="ＭＳ Ｐゴシック" charset="0"/>
              </a:rPr>
              <a:t>double bonds</a:t>
            </a:r>
            <a:r>
              <a:rPr lang="en-US" sz="2800">
                <a:latin typeface="Arial" charset="0"/>
                <a:ea typeface="ＭＳ Ｐゴシック" charset="0"/>
              </a:rPr>
              <a:t>.</a:t>
            </a:r>
          </a:p>
          <a:p>
            <a:r>
              <a:rPr lang="en-US" sz="2800">
                <a:latin typeface="Arial" charset="0"/>
                <a:ea typeface="ＭＳ Ｐゴシック" charset="0"/>
              </a:rPr>
              <a:t>There are even cases where three bonds are shared between two atoms. These are called </a:t>
            </a:r>
            <a:r>
              <a:rPr lang="en-US" sz="2800" b="1">
                <a:latin typeface="Arial" charset="0"/>
                <a:ea typeface="ＭＳ Ｐゴシック" charset="0"/>
              </a:rPr>
              <a:t>triple bonds</a:t>
            </a:r>
            <a:r>
              <a:rPr lang="en-US" sz="2800">
                <a:latin typeface="Arial" charset="0"/>
                <a:ea typeface="ＭＳ Ｐゴシック" charset="0"/>
              </a:rPr>
              <a:t>.</a:t>
            </a:r>
          </a:p>
        </p:txBody>
      </p:sp>
      <p:pic>
        <p:nvPicPr>
          <p:cNvPr id="23555" name="Picture 4" descr="08_Pg308_UnFigure_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30"/>
          <a:stretch>
            <a:fillRect/>
          </a:stretch>
        </p:blipFill>
        <p:spPr bwMode="auto">
          <a:xfrm>
            <a:off x="838200" y="4572000"/>
            <a:ext cx="80692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5" descr="08_Pg308_UnFigure_3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15"/>
          <a:stretch>
            <a:fillRect/>
          </a:stretch>
        </p:blipFill>
        <p:spPr bwMode="auto">
          <a:xfrm>
            <a:off x="838200" y="5424488"/>
            <a:ext cx="693420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Polar Covalent Bonds</a:t>
            </a:r>
          </a:p>
        </p:txBody>
      </p:sp>
      <p:sp>
        <p:nvSpPr>
          <p:cNvPr id="24578" name="Rectangle 4"/>
          <p:cNvSpPr>
            <a:spLocks noGrp="1" noChangeArrowheads="1"/>
          </p:cNvSpPr>
          <p:nvPr>
            <p:ph idx="1"/>
          </p:nvPr>
        </p:nvSpPr>
        <p:spPr>
          <a:xfrm>
            <a:off x="365125" y="1295400"/>
            <a:ext cx="8550275" cy="28194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The electrons in a covalent bond are not always shared equally.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Fluorine pulls harder on the electrons it shares with hydrogen than hydrogen does.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Therefore, the fluorine end of the molecule has more electron density than the hydrogen end.</a:t>
            </a:r>
          </a:p>
        </p:txBody>
      </p:sp>
      <p:pic>
        <p:nvPicPr>
          <p:cNvPr id="24579" name="Picture 4" descr="08_08_Figur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1"/>
          <a:stretch>
            <a:fillRect/>
          </a:stretch>
        </p:blipFill>
        <p:spPr bwMode="auto">
          <a:xfrm>
            <a:off x="2400300" y="4191000"/>
            <a:ext cx="40005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Electronegativity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143000"/>
            <a:ext cx="8839200" cy="29718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Electronegativity is the ability of an atom in a molecule to attract electrons to itself.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On the periodic table, electronegativity generally increases as you go</a:t>
            </a:r>
          </a:p>
          <a:p>
            <a:pPr lvl="1" eaLnBrk="1" hangingPunct="1">
              <a:buFont typeface="Lucida Grande" charset="0"/>
              <a:buChar char="–"/>
            </a:pPr>
            <a:r>
              <a:rPr lang="en-US">
                <a:latin typeface="Arial" charset="0"/>
                <a:ea typeface="ＭＳ Ｐゴシック" charset="0"/>
              </a:rPr>
              <a:t>from left to right across a period.</a:t>
            </a:r>
          </a:p>
          <a:p>
            <a:pPr lvl="1" eaLnBrk="1" hangingPunct="1">
              <a:buFont typeface="Lucida Grande" charset="0"/>
              <a:buChar char="–"/>
            </a:pPr>
            <a:r>
              <a:rPr lang="en-US">
                <a:latin typeface="Arial" charset="0"/>
                <a:ea typeface="ＭＳ Ｐゴシック" charset="0"/>
              </a:rPr>
              <a:t>from the bottom to the top of a group.</a:t>
            </a:r>
            <a:endParaRPr lang="en-US" i="1">
              <a:latin typeface="Arial" charset="0"/>
              <a:ea typeface="ＭＳ Ｐゴシック" charset="0"/>
            </a:endParaRPr>
          </a:p>
        </p:txBody>
      </p:sp>
      <p:pic>
        <p:nvPicPr>
          <p:cNvPr id="26627" name="Picture 4" descr="08_07_Figur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6"/>
          <a:stretch>
            <a:fillRect/>
          </a:stretch>
        </p:blipFill>
        <p:spPr bwMode="auto">
          <a:xfrm>
            <a:off x="2438400" y="4024313"/>
            <a:ext cx="4343400" cy="268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4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2954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Electronegativity and</a:t>
            </a:r>
            <a:br>
              <a:rPr lang="en-US">
                <a:latin typeface="Arial" charset="0"/>
                <a:ea typeface="ＭＳ Ｐゴシック" charset="0"/>
              </a:rPr>
            </a:br>
            <a:r>
              <a:rPr lang="en-US">
                <a:latin typeface="Arial" charset="0"/>
                <a:ea typeface="ＭＳ Ｐゴシック" charset="0"/>
              </a:rPr>
              <a:t>Polar Covalent Bonds</a:t>
            </a:r>
          </a:p>
        </p:txBody>
      </p:sp>
      <p:sp>
        <p:nvSpPr>
          <p:cNvPr id="28674" name="Content Placeholder 5"/>
          <p:cNvSpPr>
            <a:spLocks noGrp="1"/>
          </p:cNvSpPr>
          <p:nvPr>
            <p:ph idx="1"/>
          </p:nvPr>
        </p:nvSpPr>
        <p:spPr>
          <a:xfrm>
            <a:off x="609600" y="1447800"/>
            <a:ext cx="8077200" cy="3505200"/>
          </a:xfrm>
        </p:spPr>
        <p:txBody>
          <a:bodyPr/>
          <a:lstStyle/>
          <a:p>
            <a:r>
              <a:rPr lang="en-US" sz="2800">
                <a:latin typeface="Arial" charset="0"/>
                <a:ea typeface="ＭＳ Ｐゴシック" charset="0"/>
              </a:rPr>
              <a:t>When two atoms share electrons unequally, a </a:t>
            </a:r>
            <a:r>
              <a:rPr lang="en-US" sz="2800" b="1">
                <a:latin typeface="Arial" charset="0"/>
                <a:ea typeface="ＭＳ Ｐゴシック" charset="0"/>
              </a:rPr>
              <a:t>polar covalent</a:t>
            </a:r>
            <a:r>
              <a:rPr lang="en-US" sz="2800">
                <a:latin typeface="Arial" charset="0"/>
                <a:ea typeface="ＭＳ Ｐゴシック" charset="0"/>
              </a:rPr>
              <a:t> </a:t>
            </a:r>
            <a:r>
              <a:rPr lang="en-US" sz="2800" b="1">
                <a:latin typeface="Arial" charset="0"/>
                <a:ea typeface="ＭＳ Ｐゴシック" charset="0"/>
              </a:rPr>
              <a:t>bond </a:t>
            </a:r>
            <a:r>
              <a:rPr lang="en-US" sz="2800">
                <a:latin typeface="Arial" charset="0"/>
                <a:ea typeface="ＭＳ Ｐゴシック" charset="0"/>
              </a:rPr>
              <a:t>results.</a:t>
            </a:r>
          </a:p>
          <a:p>
            <a:r>
              <a:rPr lang="en-US" sz="2800">
                <a:latin typeface="Arial" charset="0"/>
                <a:ea typeface="ＭＳ Ｐゴシック" charset="0"/>
              </a:rPr>
              <a:t>Electrons tend to spend more time around the more electronegative atom. The result is a partial negative charge (</a:t>
            </a:r>
            <a:r>
              <a:rPr lang="en-US" sz="2800" i="1">
                <a:latin typeface="Arial" charset="0"/>
                <a:ea typeface="ＭＳ Ｐゴシック" charset="0"/>
              </a:rPr>
              <a:t>not </a:t>
            </a:r>
            <a:r>
              <a:rPr lang="en-US" sz="2800">
                <a:latin typeface="Arial" charset="0"/>
                <a:ea typeface="ＭＳ Ｐゴシック" charset="0"/>
              </a:rPr>
              <a:t>a complete transfer of charge). It is represented by </a:t>
            </a:r>
            <a:r>
              <a:rPr lang="el-GR" sz="2800" i="1">
                <a:latin typeface="Times New Roman" charset="0"/>
                <a:ea typeface="ＭＳ Ｐゴシック" charset="0"/>
                <a:cs typeface="Times New Roman" charset="0"/>
              </a:rPr>
              <a:t>δ</a:t>
            </a:r>
            <a:r>
              <a:rPr lang="en-US" sz="2800">
                <a:latin typeface="Arial" charset="0"/>
                <a:ea typeface="ＭＳ Ｐゴシック" charset="0"/>
                <a:cs typeface="Times New Roman" charset="0"/>
              </a:rPr>
              <a:t>–.</a:t>
            </a:r>
          </a:p>
          <a:p>
            <a:r>
              <a:rPr lang="en-US" sz="2800">
                <a:latin typeface="Arial" charset="0"/>
                <a:ea typeface="ＭＳ Ｐゴシック" charset="0"/>
                <a:cs typeface="Times New Roman" charset="0"/>
              </a:rPr>
              <a:t>The other atom is “more positive,” or </a:t>
            </a:r>
            <a:r>
              <a:rPr lang="el-GR" sz="2800" i="1">
                <a:latin typeface="Times New Roman" charset="0"/>
                <a:ea typeface="ＭＳ Ｐゴシック" charset="0"/>
                <a:cs typeface="Times New Roman" charset="0"/>
              </a:rPr>
              <a:t>δ</a:t>
            </a:r>
            <a:r>
              <a:rPr lang="en-US" sz="2800">
                <a:latin typeface="Arial" charset="0"/>
                <a:ea typeface="ＭＳ Ｐゴシック" charset="0"/>
                <a:cs typeface="Times New Roman" charset="0"/>
              </a:rPr>
              <a:t>+.</a:t>
            </a:r>
            <a:endParaRPr lang="en-US" sz="2800">
              <a:latin typeface="Arial" charset="0"/>
              <a:ea typeface="ＭＳ Ｐゴシック" charset="0"/>
            </a:endParaRPr>
          </a:p>
        </p:txBody>
      </p:sp>
      <p:pic>
        <p:nvPicPr>
          <p:cNvPr id="28675" name="Picture 4" descr="equation pg 3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4953000"/>
            <a:ext cx="4241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Polar Covalent Bonds</a:t>
            </a:r>
          </a:p>
        </p:txBody>
      </p:sp>
      <p:sp>
        <p:nvSpPr>
          <p:cNvPr id="29698" name="Rectangle 5"/>
          <p:cNvSpPr>
            <a:spLocks noGrp="1" noChangeArrowheads="1"/>
          </p:cNvSpPr>
          <p:nvPr>
            <p:ph idx="1"/>
          </p:nvPr>
        </p:nvSpPr>
        <p:spPr>
          <a:xfrm>
            <a:off x="6096000" y="1371600"/>
            <a:ext cx="2895600" cy="2514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800">
                <a:latin typeface="Arial" charset="0"/>
                <a:ea typeface="ＭＳ Ｐゴシック" charset="0"/>
              </a:rPr>
              <a:t>The greater the difference in electronegativity, the more polar is the bond.</a:t>
            </a:r>
          </a:p>
        </p:txBody>
      </p:sp>
      <p:pic>
        <p:nvPicPr>
          <p:cNvPr id="29699" name="Picture 5" descr="08_03_Tabl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0"/>
          <a:stretch>
            <a:fillRect/>
          </a:stretch>
        </p:blipFill>
        <p:spPr bwMode="auto">
          <a:xfrm>
            <a:off x="228600" y="1524000"/>
            <a:ext cx="5724525" cy="199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6" descr="08_10_Figure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10"/>
          <a:stretch>
            <a:fillRect/>
          </a:stretch>
        </p:blipFill>
        <p:spPr bwMode="auto">
          <a:xfrm>
            <a:off x="609600" y="3810000"/>
            <a:ext cx="6629400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Dipoles</a:t>
            </a:r>
          </a:p>
        </p:txBody>
      </p:sp>
      <p:sp>
        <p:nvSpPr>
          <p:cNvPr id="3174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76200" y="1295400"/>
            <a:ext cx="5181600" cy="52578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When two equal, but opposite, charges are separated by a distance, a </a:t>
            </a:r>
            <a:r>
              <a:rPr lang="en-US" sz="2800" b="1">
                <a:latin typeface="Arial" charset="0"/>
                <a:ea typeface="ＭＳ Ｐゴシック" charset="0"/>
              </a:rPr>
              <a:t>dipole</a:t>
            </a:r>
            <a:r>
              <a:rPr lang="en-US" sz="2800">
                <a:latin typeface="Arial" charset="0"/>
                <a:ea typeface="ＭＳ Ｐゴシック" charset="0"/>
              </a:rPr>
              <a:t> forms.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A </a:t>
            </a:r>
            <a:r>
              <a:rPr lang="en-US" sz="2800" b="1">
                <a:latin typeface="Arial" charset="0"/>
                <a:ea typeface="ＭＳ Ｐゴシック" charset="0"/>
              </a:rPr>
              <a:t>dipole moment</a:t>
            </a:r>
            <a:r>
              <a:rPr lang="en-US" sz="2800">
                <a:latin typeface="Arial" charset="0"/>
                <a:ea typeface="ＭＳ Ｐゴシック" charset="0"/>
              </a:rPr>
              <a:t>, </a:t>
            </a:r>
            <a:r>
              <a:rPr lang="en-US" sz="2800" i="1">
                <a:latin typeface="Symbol" charset="0"/>
                <a:ea typeface="ＭＳ Ｐゴシック" charset="0"/>
                <a:sym typeface="Symbol" charset="0"/>
              </a:rPr>
              <a:t></a:t>
            </a:r>
            <a:r>
              <a:rPr lang="en-US" sz="2800">
                <a:latin typeface="Arial" charset="0"/>
                <a:ea typeface="ＭＳ Ｐゴシック" charset="0"/>
              </a:rPr>
              <a:t>, produced by two equal but opposite charges separated by a distance, </a:t>
            </a:r>
            <a:r>
              <a:rPr lang="en-US" sz="2800" i="1">
                <a:latin typeface="Arial" charset="0"/>
                <a:ea typeface="ＭＳ Ｐゴシック" charset="0"/>
              </a:rPr>
              <a:t>r</a:t>
            </a:r>
            <a:r>
              <a:rPr lang="en-US" sz="2800">
                <a:latin typeface="Arial" charset="0"/>
                <a:ea typeface="ＭＳ Ｐゴシック" charset="0"/>
              </a:rPr>
              <a:t>, is calculated:</a:t>
            </a:r>
          </a:p>
          <a:p>
            <a:pPr algn="ctr" eaLnBrk="1" hangingPunct="1">
              <a:buFontTx/>
              <a:buNone/>
            </a:pPr>
            <a:r>
              <a:rPr lang="en-US" sz="2800" i="1">
                <a:latin typeface="Symbol" charset="0"/>
                <a:ea typeface="ＭＳ Ｐゴシック" charset="0"/>
                <a:sym typeface="Symbol" charset="0"/>
              </a:rPr>
              <a:t></a:t>
            </a:r>
            <a:r>
              <a:rPr lang="en-US" sz="2800">
                <a:latin typeface="Arial" charset="0"/>
                <a:ea typeface="ＭＳ Ｐゴシック" charset="0"/>
              </a:rPr>
              <a:t> = </a:t>
            </a:r>
            <a:r>
              <a:rPr lang="en-US" sz="2800" i="1">
                <a:latin typeface="Times New Roman" charset="0"/>
                <a:ea typeface="ＭＳ Ｐゴシック" charset="0"/>
              </a:rPr>
              <a:t>Q</a:t>
            </a:r>
            <a:r>
              <a:rPr lang="en-US" sz="2800" i="1">
                <a:latin typeface="Arial" charset="0"/>
                <a:ea typeface="ＭＳ Ｐゴシック" charset="0"/>
              </a:rPr>
              <a:t>r</a:t>
            </a:r>
            <a:endParaRPr lang="en-US" sz="280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It is measured in debyes (D).</a:t>
            </a:r>
          </a:p>
        </p:txBody>
      </p:sp>
      <p:pic>
        <p:nvPicPr>
          <p:cNvPr id="31747" name="Picture 4" descr="08_09_Figur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5"/>
          <a:stretch>
            <a:fillRect/>
          </a:stretch>
        </p:blipFill>
        <p:spPr bwMode="auto">
          <a:xfrm>
            <a:off x="5105400" y="2133600"/>
            <a:ext cx="3724275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Is a Compound Ionic or Covalent?</a:t>
            </a:r>
          </a:p>
        </p:txBody>
      </p:sp>
      <p:sp>
        <p:nvSpPr>
          <p:cNvPr id="33794" name="Content Placeholder 5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724400"/>
          </a:xfrm>
        </p:spPr>
        <p:txBody>
          <a:bodyPr/>
          <a:lstStyle/>
          <a:p>
            <a:r>
              <a:rPr lang="en-US" sz="2800" dirty="0">
                <a:latin typeface="Arial" charset="0"/>
                <a:ea typeface="ＭＳ Ｐゴシック" charset="0"/>
              </a:rPr>
              <a:t>Simplest approach: Metal + nonmetal is ionic; nonmetal + nonmetal is covalent.</a:t>
            </a:r>
          </a:p>
          <a:p>
            <a:r>
              <a:rPr lang="en-US" sz="2800" dirty="0">
                <a:latin typeface="Arial" charset="0"/>
                <a:ea typeface="ＭＳ Ｐゴシック" charset="0"/>
              </a:rPr>
              <a:t>There are many exceptions: It doesn’t take into account oxidation number of a metal (higher oxidation numbers can give covalent bonding).</a:t>
            </a:r>
          </a:p>
          <a:p>
            <a:r>
              <a:rPr lang="en-US" sz="2800" dirty="0">
                <a:latin typeface="Arial" charset="0"/>
                <a:ea typeface="ＭＳ Ｐゴシック" charset="0"/>
              </a:rPr>
              <a:t>Electronegativity difference can be used; the table still doesn’t take into account oxidation number.</a:t>
            </a:r>
          </a:p>
          <a:p>
            <a:r>
              <a:rPr lang="en-US" sz="2800" dirty="0">
                <a:latin typeface="Arial" charset="0"/>
                <a:ea typeface="ＭＳ Ｐゴシック" charset="0"/>
              </a:rPr>
              <a:t>Properties of compounds are often best: Lower melting points mean covalent bonding, for example.</a:t>
            </a:r>
          </a:p>
          <a:p>
            <a:endParaRPr lang="en-US" sz="2800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C5DA22C-DFFC-4A55-BB88-6278A03F973B}"/>
              </a:ext>
            </a:extLst>
          </p:cNvPr>
          <p:cNvSpPr txBox="1"/>
          <p:nvPr/>
        </p:nvSpPr>
        <p:spPr>
          <a:xfrm>
            <a:off x="654902" y="2965116"/>
            <a:ext cx="7834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kind of work a chemistry student will do in future?</a:t>
            </a:r>
          </a:p>
        </p:txBody>
      </p:sp>
    </p:spTree>
    <p:extLst>
      <p:ext uri="{BB962C8B-B14F-4D97-AF65-F5344CB8AC3E}">
        <p14:creationId xmlns:p14="http://schemas.microsoft.com/office/powerpoint/2010/main" val="12730558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8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Chemical Bonds</a:t>
            </a:r>
          </a:p>
        </p:txBody>
      </p:sp>
      <p:pic>
        <p:nvPicPr>
          <p:cNvPr id="6146" name="Picture 4" descr="08_01_Figur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7"/>
          <a:stretch>
            <a:fillRect/>
          </a:stretch>
        </p:blipFill>
        <p:spPr bwMode="auto">
          <a:xfrm>
            <a:off x="914400" y="914400"/>
            <a:ext cx="2362200" cy="529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0"/>
          <p:cNvSpPr>
            <a:spLocks noGrp="1" noChangeArrowheads="1"/>
          </p:cNvSpPr>
          <p:nvPr>
            <p:ph type="body" sz="half" idx="2"/>
          </p:nvPr>
        </p:nvSpPr>
        <p:spPr>
          <a:xfrm>
            <a:off x="3848100" y="1066800"/>
            <a:ext cx="5143500" cy="51816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Three basic types of bonds</a:t>
            </a:r>
          </a:p>
          <a:p>
            <a:pPr lvl="1" eaLnBrk="1" hangingPunct="1">
              <a:buFont typeface="Lucida Grande" charset="0"/>
              <a:buChar char="–"/>
            </a:pPr>
            <a:r>
              <a:rPr lang="en-US">
                <a:latin typeface="Arial" charset="0"/>
                <a:ea typeface="ＭＳ Ｐゴシック" charset="0"/>
              </a:rPr>
              <a:t>Ionic</a:t>
            </a:r>
          </a:p>
          <a:p>
            <a:pPr lvl="2" eaLnBrk="1" hangingPunct="1"/>
            <a:r>
              <a:rPr lang="en-US" sz="2800">
                <a:latin typeface="Arial" charset="0"/>
                <a:ea typeface="ＭＳ Ｐゴシック" charset="0"/>
              </a:rPr>
              <a:t>Electrostatic attraction between ions.</a:t>
            </a:r>
          </a:p>
          <a:p>
            <a:pPr lvl="1" eaLnBrk="1" hangingPunct="1">
              <a:buFont typeface="Lucida Grande" charset="0"/>
              <a:buChar char="–"/>
            </a:pPr>
            <a:r>
              <a:rPr lang="en-US">
                <a:latin typeface="Arial" charset="0"/>
                <a:ea typeface="ＭＳ Ｐゴシック" charset="0"/>
              </a:rPr>
              <a:t>Covalent</a:t>
            </a:r>
          </a:p>
          <a:p>
            <a:pPr lvl="2" eaLnBrk="1" hangingPunct="1"/>
            <a:r>
              <a:rPr lang="en-US" sz="2800">
                <a:latin typeface="Arial" charset="0"/>
                <a:ea typeface="ＭＳ Ｐゴシック" charset="0"/>
              </a:rPr>
              <a:t>Sharing of electrons.</a:t>
            </a:r>
          </a:p>
          <a:p>
            <a:pPr lvl="1" eaLnBrk="1" hangingPunct="1">
              <a:buFont typeface="Lucida Grande" charset="0"/>
              <a:buChar char="–"/>
            </a:pPr>
            <a:r>
              <a:rPr lang="en-US">
                <a:latin typeface="Arial" charset="0"/>
                <a:ea typeface="ＭＳ Ｐゴシック" charset="0"/>
              </a:rPr>
              <a:t>Metallic</a:t>
            </a:r>
          </a:p>
          <a:p>
            <a:pPr lvl="2" eaLnBrk="1" hangingPunct="1"/>
            <a:r>
              <a:rPr lang="en-US" sz="2800">
                <a:latin typeface="Arial" charset="0"/>
                <a:ea typeface="ＭＳ Ｐゴシック" charset="0"/>
              </a:rPr>
              <a:t>Metal atoms bonded to several other atoms.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美军在哈萨克斯坦的生物实验室在研究什么项目？专门研究鼠疫和霍乱_美国_病原体_中心实验室">
            <a:extLst>
              <a:ext uri="{FF2B5EF4-FFF2-40B4-BE49-F238E27FC236}">
                <a16:creationId xmlns:a16="http://schemas.microsoft.com/office/drawing/2014/main" id="{BF9F4FE4-B8EB-49D5-B43B-7F0A08D5F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4495800" cy="253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揭秘P3实验室-新华网">
            <a:extLst>
              <a:ext uri="{FF2B5EF4-FFF2-40B4-BE49-F238E27FC236}">
                <a16:creationId xmlns:a16="http://schemas.microsoft.com/office/drawing/2014/main" id="{F6A43A80-A727-46BB-9120-F8EC4BA39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762000"/>
            <a:ext cx="3581400" cy="254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化学实验室设计要求-服务支持-化学实验室设计要求-陕西科仪实验室系统维护工程有限公司">
            <a:extLst>
              <a:ext uri="{FF2B5EF4-FFF2-40B4-BE49-F238E27FC236}">
                <a16:creationId xmlns:a16="http://schemas.microsoft.com/office/drawing/2014/main" id="{64A85862-023E-4BC2-895A-128320DD8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05" y="3559308"/>
            <a:ext cx="4234790" cy="268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美国生物安全P4实验室：全美境内星罗棋布，究竟有多少？最全面、靠谱大盘点来了！_研究">
            <a:extLst>
              <a:ext uri="{FF2B5EF4-FFF2-40B4-BE49-F238E27FC236}">
                <a16:creationId xmlns:a16="http://schemas.microsoft.com/office/drawing/2014/main" id="{3260FF6B-07D1-4D97-811E-1E33F0358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551322"/>
            <a:ext cx="3810000" cy="272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5B10591-0671-4971-AE8E-34344CC3A332}"/>
              </a:ext>
            </a:extLst>
          </p:cNvPr>
          <p:cNvSpPr txBox="1"/>
          <p:nvPr/>
        </p:nvSpPr>
        <p:spPr>
          <a:xfrm>
            <a:off x="2624690" y="121827"/>
            <a:ext cx="4765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places of chemistry guys</a:t>
            </a:r>
          </a:p>
        </p:txBody>
      </p:sp>
    </p:spTree>
    <p:extLst>
      <p:ext uri="{BB962C8B-B14F-4D97-AF65-F5344CB8AC3E}">
        <p14:creationId xmlns:p14="http://schemas.microsoft.com/office/powerpoint/2010/main" val="3483924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html.rhhz.net/YXXB/html/PIC/yxxb-53-11-1784-1.jpg">
            <a:extLst>
              <a:ext uri="{FF2B5EF4-FFF2-40B4-BE49-F238E27FC236}">
                <a16:creationId xmlns:a16="http://schemas.microsoft.com/office/drawing/2014/main" id="{454A52CC-2CD6-4DC4-BDB1-A2D6E6E45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08105"/>
            <a:ext cx="6618518" cy="349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37B56DD-5CF5-4D95-BD4E-D702FFD839DB}"/>
              </a:ext>
            </a:extLst>
          </p:cNvPr>
          <p:cNvSpPr txBox="1"/>
          <p:nvPr/>
        </p:nvSpPr>
        <p:spPr>
          <a:xfrm>
            <a:off x="1752600" y="533400"/>
            <a:ext cx="5418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Crystal Structure of IDO1-4PI complex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957111-6571-4F00-B25D-959F50C1BCBB}"/>
              </a:ext>
            </a:extLst>
          </p:cNvPr>
          <p:cNvSpPr txBox="1"/>
          <p:nvPr/>
        </p:nvSpPr>
        <p:spPr>
          <a:xfrm>
            <a:off x="381001" y="508897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IDO1 </a:t>
            </a:r>
            <a:r>
              <a:rPr lang="en-US" altLang="zh-CN" dirty="0"/>
              <a:t>is an enzyme </a:t>
            </a:r>
            <a:r>
              <a:rPr lang="zh-CN" altLang="en-US" dirty="0"/>
              <a:t>（酶）</a:t>
            </a:r>
            <a:r>
              <a:rPr lang="en-US" altLang="zh-CN" dirty="0"/>
              <a:t> that can inhibit immune system (</a:t>
            </a:r>
            <a:r>
              <a:rPr lang="zh-CN" altLang="en-US" dirty="0"/>
              <a:t>免疫系统</a:t>
            </a:r>
            <a:r>
              <a:rPr lang="en-US" altLang="zh-CN" dirty="0"/>
              <a:t>) to kill tumor </a:t>
            </a:r>
            <a:r>
              <a:rPr lang="zh-CN" altLang="en-US" dirty="0"/>
              <a:t>（肿瘤）</a:t>
            </a:r>
            <a:endParaRPr 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23FBD3E-3A98-4B38-A8EC-6BE7F1C23ACB}"/>
              </a:ext>
            </a:extLst>
          </p:cNvPr>
          <p:cNvSpPr/>
          <p:nvPr/>
        </p:nvSpPr>
        <p:spPr bwMode="auto">
          <a:xfrm>
            <a:off x="4284627" y="2156654"/>
            <a:ext cx="533400" cy="111994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8" charset="-128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11E953C-BD58-4EE2-BB4D-71ABB5245BEF}"/>
              </a:ext>
            </a:extLst>
          </p:cNvPr>
          <p:cNvGrpSpPr/>
          <p:nvPr/>
        </p:nvGrpSpPr>
        <p:grpSpPr>
          <a:xfrm>
            <a:off x="7196964" y="2641506"/>
            <a:ext cx="1524001" cy="1688247"/>
            <a:chOff x="7196964" y="2641506"/>
            <a:chExt cx="1524001" cy="1688247"/>
          </a:xfrm>
        </p:grpSpPr>
        <p:pic>
          <p:nvPicPr>
            <p:cNvPr id="1028" name="Picture 4" descr="http://html.rhhz.net/YXXB/html/PIC/yxxb-53-11-1784-4.jpg">
              <a:extLst>
                <a:ext uri="{FF2B5EF4-FFF2-40B4-BE49-F238E27FC236}">
                  <a16:creationId xmlns:a16="http://schemas.microsoft.com/office/drawing/2014/main" id="{0A19B443-B7B5-4B50-89AD-0142D02C4A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16" r="42439" b="57547"/>
            <a:stretch/>
          </p:blipFill>
          <p:spPr bwMode="auto">
            <a:xfrm>
              <a:off x="7196964" y="2641506"/>
              <a:ext cx="1524001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68A5D13-E845-43CD-9A30-678BCF3F7518}"/>
                </a:ext>
              </a:extLst>
            </p:cNvPr>
            <p:cNvSpPr txBox="1"/>
            <p:nvPr/>
          </p:nvSpPr>
          <p:spPr>
            <a:xfrm>
              <a:off x="7302374" y="3498756"/>
              <a:ext cx="13131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Inhibitor</a:t>
              </a:r>
            </a:p>
            <a:p>
              <a:r>
                <a:rPr lang="en-US" dirty="0"/>
                <a:t>(</a:t>
              </a:r>
              <a:r>
                <a:rPr lang="zh-CN" altLang="en-US" dirty="0"/>
                <a:t>抑制剂</a:t>
              </a:r>
              <a:r>
                <a:rPr lang="en-US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24969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F8279F1-B9DF-42C8-B747-188595210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412286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8DB8009-49B3-43D9-852F-02ED227E3722}"/>
              </a:ext>
            </a:extLst>
          </p:cNvPr>
          <p:cNvSpPr/>
          <p:nvPr/>
        </p:nvSpPr>
        <p:spPr bwMode="auto">
          <a:xfrm>
            <a:off x="1905000" y="4800600"/>
            <a:ext cx="762000" cy="2286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8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CEC41D-618B-4E36-8ACC-983DC1BF5AF8}"/>
              </a:ext>
            </a:extLst>
          </p:cNvPr>
          <p:cNvSpPr txBox="1"/>
          <p:nvPr/>
        </p:nvSpPr>
        <p:spPr>
          <a:xfrm>
            <a:off x="3505200" y="609600"/>
            <a:ext cx="2497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$</a:t>
            </a:r>
            <a:r>
              <a:rPr lang="en-US" b="1" dirty="0">
                <a:solidFill>
                  <a:srgbClr val="FF0000"/>
                </a:solidFill>
              </a:rPr>
              <a:t>457,000,000.00</a:t>
            </a:r>
          </a:p>
        </p:txBody>
      </p:sp>
    </p:spTree>
    <p:extLst>
      <p:ext uri="{BB962C8B-B14F-4D97-AF65-F5344CB8AC3E}">
        <p14:creationId xmlns:p14="http://schemas.microsoft.com/office/powerpoint/2010/main" val="24310657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Writing Lewis Structures</a:t>
            </a:r>
            <a:br>
              <a:rPr lang="en-US">
                <a:latin typeface="Arial" charset="0"/>
                <a:ea typeface="ＭＳ Ｐゴシック" charset="0"/>
              </a:rPr>
            </a:br>
            <a:r>
              <a:rPr lang="en-US">
                <a:latin typeface="Arial" charset="0"/>
                <a:ea typeface="ＭＳ Ｐゴシック" charset="0"/>
              </a:rPr>
              <a:t>(Covalent Molecules)</a:t>
            </a:r>
          </a:p>
        </p:txBody>
      </p:sp>
      <p:sp>
        <p:nvSpPr>
          <p:cNvPr id="3481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752600"/>
            <a:ext cx="4343400" cy="43434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>
                <a:latin typeface="Arial" charset="0"/>
                <a:ea typeface="ＭＳ Ｐゴシック" charset="0"/>
              </a:rPr>
              <a:t>Sum the valence electrons from all atoms, taking into account overall charge.</a:t>
            </a:r>
          </a:p>
          <a:p>
            <a:pPr lvl="1" eaLnBrk="1" hangingPunct="1">
              <a:lnSpc>
                <a:spcPct val="90000"/>
              </a:lnSpc>
              <a:buFont typeface="Lucida Grande" charset="0"/>
              <a:buChar char="–"/>
            </a:pPr>
            <a:r>
              <a:rPr lang="en-US">
                <a:latin typeface="Arial" charset="0"/>
                <a:ea typeface="ＭＳ Ｐゴシック" charset="0"/>
              </a:rPr>
              <a:t>If it is an anion, add one electron for each negative charge.</a:t>
            </a:r>
          </a:p>
          <a:p>
            <a:pPr lvl="1" eaLnBrk="1" hangingPunct="1">
              <a:lnSpc>
                <a:spcPct val="90000"/>
              </a:lnSpc>
              <a:buFont typeface="Lucida Grande" charset="0"/>
              <a:buChar char="–"/>
            </a:pPr>
            <a:r>
              <a:rPr lang="en-US">
                <a:latin typeface="Arial" charset="0"/>
                <a:ea typeface="ＭＳ Ｐゴシック" charset="0"/>
              </a:rPr>
              <a:t>If it is a cation, subtract one electron for each positive charge.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981200"/>
            <a:ext cx="2286000" cy="16764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880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PCl</a:t>
            </a:r>
            <a:r>
              <a:rPr lang="en-US" sz="8800" baseline="-2500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3</a:t>
            </a:r>
            <a:endParaRPr lang="en-US" sz="3600">
              <a:solidFill>
                <a:schemeClr val="tx2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4820" name="Rectangle 28"/>
          <p:cNvSpPr>
            <a:spLocks noChangeArrowheads="1"/>
          </p:cNvSpPr>
          <p:nvPr/>
        </p:nvSpPr>
        <p:spPr bwMode="auto">
          <a:xfrm>
            <a:off x="304800" y="5105400"/>
            <a:ext cx="4513263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Keep track of the electrons:</a:t>
            </a:r>
          </a:p>
          <a:p>
            <a:endParaRPr lang="en-US" sz="2800"/>
          </a:p>
          <a:p>
            <a:r>
              <a:rPr lang="en-US" sz="2800"/>
              <a:t>5  +  3(7) = 26</a:t>
            </a:r>
            <a:endParaRPr lang="en-US" sz="32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Writing Lewis Structures</a:t>
            </a:r>
          </a:p>
        </p:txBody>
      </p:sp>
      <p:sp>
        <p:nvSpPr>
          <p:cNvPr id="3686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981200"/>
            <a:ext cx="4191000" cy="4114800"/>
          </a:xfrm>
        </p:spPr>
        <p:txBody>
          <a:bodyPr/>
          <a:lstStyle/>
          <a:p>
            <a:pPr marL="533400" indent="-533400" eaLnBrk="1" hangingPunct="1">
              <a:buFontTx/>
              <a:buAutoNum type="arabicPeriod" startAt="2"/>
            </a:pPr>
            <a:r>
              <a:rPr lang="en-US" sz="2800">
                <a:latin typeface="Arial" charset="0"/>
                <a:ea typeface="ＭＳ Ｐゴシック" charset="0"/>
              </a:rPr>
              <a:t>Write the symbols for the atoms, show which atoms are attached to which, and connect them with a single bond (a line representing two electrons).</a:t>
            </a:r>
          </a:p>
        </p:txBody>
      </p:sp>
      <p:sp>
        <p:nvSpPr>
          <p:cNvPr id="36867" name="Rectangle 6"/>
          <p:cNvSpPr>
            <a:spLocks noChangeArrowheads="1"/>
          </p:cNvSpPr>
          <p:nvPr/>
        </p:nvSpPr>
        <p:spPr bwMode="auto">
          <a:xfrm>
            <a:off x="304800" y="5105400"/>
            <a:ext cx="45180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Keep track of the electrons:</a:t>
            </a:r>
          </a:p>
          <a:p>
            <a:endParaRPr lang="en-US" sz="2800"/>
          </a:p>
          <a:p>
            <a:r>
              <a:rPr lang="en-US" sz="2800"/>
              <a:t>26 </a:t>
            </a:r>
            <a:r>
              <a:rPr lang="en-US" sz="2800">
                <a:cs typeface="Arial" charset="0"/>
              </a:rPr>
              <a:t>−</a:t>
            </a:r>
            <a:r>
              <a:rPr lang="en-US" sz="2800"/>
              <a:t> 6 = 20</a:t>
            </a:r>
          </a:p>
        </p:txBody>
      </p:sp>
      <p:pic>
        <p:nvPicPr>
          <p:cNvPr id="36868" name="Picture 5" descr="08_Pg316_UnFigure_1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6"/>
          <a:stretch>
            <a:fillRect/>
          </a:stretch>
        </p:blipFill>
        <p:spPr bwMode="auto">
          <a:xfrm>
            <a:off x="533400" y="2362200"/>
            <a:ext cx="38100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Writing Lewis Structures</a:t>
            </a:r>
          </a:p>
        </p:txBody>
      </p:sp>
      <p:sp>
        <p:nvSpPr>
          <p:cNvPr id="3891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 startAt="3"/>
            </a:pPr>
            <a:r>
              <a:rPr lang="en-US" sz="2800">
                <a:latin typeface="Arial" charset="0"/>
                <a:ea typeface="ＭＳ Ｐゴシック" charset="0"/>
              </a:rPr>
              <a:t>Complete the octets around all atoms bonded to the central atom.</a:t>
            </a:r>
          </a:p>
        </p:txBody>
      </p:sp>
      <p:sp>
        <p:nvSpPr>
          <p:cNvPr id="38915" name="Rectangle 8"/>
          <p:cNvSpPr>
            <a:spLocks noChangeArrowheads="1"/>
          </p:cNvSpPr>
          <p:nvPr/>
        </p:nvSpPr>
        <p:spPr bwMode="auto">
          <a:xfrm>
            <a:off x="304800" y="5105400"/>
            <a:ext cx="45180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Keep track of the electrons:</a:t>
            </a:r>
          </a:p>
          <a:p>
            <a:endParaRPr lang="en-US" sz="2800"/>
          </a:p>
          <a:p>
            <a:r>
              <a:rPr lang="en-US" sz="2800"/>
              <a:t>26 </a:t>
            </a:r>
            <a:r>
              <a:rPr lang="en-US" sz="2800">
                <a:cs typeface="Arial" charset="0"/>
              </a:rPr>
              <a:t>−</a:t>
            </a:r>
            <a:r>
              <a:rPr lang="en-US" sz="2800"/>
              <a:t> 6 = 20; 20 </a:t>
            </a:r>
            <a:r>
              <a:rPr lang="en-US" sz="2800">
                <a:cs typeface="Arial" charset="0"/>
              </a:rPr>
              <a:t>−</a:t>
            </a:r>
            <a:r>
              <a:rPr lang="en-US" sz="2800"/>
              <a:t> 18 = 2</a:t>
            </a:r>
          </a:p>
        </p:txBody>
      </p:sp>
      <p:pic>
        <p:nvPicPr>
          <p:cNvPr id="38916" name="Picture 5" descr="08_Pg316_UnFigure_2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3"/>
          <a:stretch>
            <a:fillRect/>
          </a:stretch>
        </p:blipFill>
        <p:spPr bwMode="auto">
          <a:xfrm>
            <a:off x="457200" y="2201863"/>
            <a:ext cx="4019550" cy="244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Writing Lewis Structures</a:t>
            </a:r>
          </a:p>
        </p:txBody>
      </p:sp>
      <p:sp>
        <p:nvSpPr>
          <p:cNvPr id="4096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 startAt="4"/>
            </a:pPr>
            <a:r>
              <a:rPr lang="en-US" sz="2800">
                <a:latin typeface="Arial" charset="0"/>
                <a:ea typeface="ＭＳ Ｐゴシック" charset="0"/>
              </a:rPr>
              <a:t>Place any leftover electrons on the central atom.</a:t>
            </a:r>
          </a:p>
        </p:txBody>
      </p:sp>
      <p:sp>
        <p:nvSpPr>
          <p:cNvPr id="40963" name="Rectangle 6"/>
          <p:cNvSpPr>
            <a:spLocks noChangeArrowheads="1"/>
          </p:cNvSpPr>
          <p:nvPr/>
        </p:nvSpPr>
        <p:spPr bwMode="auto">
          <a:xfrm>
            <a:off x="304800" y="5105400"/>
            <a:ext cx="54959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Keep track of the electrons:</a:t>
            </a:r>
          </a:p>
          <a:p>
            <a:endParaRPr lang="en-US" sz="2800"/>
          </a:p>
          <a:p>
            <a:r>
              <a:rPr lang="en-US" sz="2800"/>
              <a:t>26 </a:t>
            </a:r>
            <a:r>
              <a:rPr lang="en-US" sz="2800">
                <a:cs typeface="Arial" charset="0"/>
              </a:rPr>
              <a:t>− </a:t>
            </a:r>
            <a:r>
              <a:rPr lang="en-US" sz="2800"/>
              <a:t>6 = 20; 20 </a:t>
            </a:r>
            <a:r>
              <a:rPr lang="en-US" sz="2800">
                <a:cs typeface="Arial" charset="0"/>
              </a:rPr>
              <a:t>−</a:t>
            </a:r>
            <a:r>
              <a:rPr lang="en-US" sz="2800"/>
              <a:t> 18 = 2; 2 </a:t>
            </a:r>
            <a:r>
              <a:rPr lang="en-US" sz="2800">
                <a:cs typeface="Arial" charset="0"/>
              </a:rPr>
              <a:t>−</a:t>
            </a:r>
            <a:r>
              <a:rPr lang="en-US" sz="2800"/>
              <a:t> 2 = 0</a:t>
            </a:r>
          </a:p>
        </p:txBody>
      </p:sp>
      <p:pic>
        <p:nvPicPr>
          <p:cNvPr id="40964" name="Picture 5" descr="08_Pg316_UnFigure_3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968"/>
          <a:stretch>
            <a:fillRect/>
          </a:stretch>
        </p:blipFill>
        <p:spPr bwMode="auto">
          <a:xfrm>
            <a:off x="433388" y="2184400"/>
            <a:ext cx="4037012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Writing Lewis Structures</a:t>
            </a:r>
          </a:p>
        </p:txBody>
      </p:sp>
      <p:sp>
        <p:nvSpPr>
          <p:cNvPr id="43010" name="Rectangle 4"/>
          <p:cNvSpPr>
            <a:spLocks noGrp="1" noChangeArrowheads="1"/>
          </p:cNvSpPr>
          <p:nvPr>
            <p:ph type="body" sz="half" idx="3"/>
          </p:nvPr>
        </p:nvSpPr>
        <p:spPr>
          <a:xfrm>
            <a:off x="381000" y="1447800"/>
            <a:ext cx="8458200" cy="1676400"/>
          </a:xfrm>
        </p:spPr>
        <p:txBody>
          <a:bodyPr/>
          <a:lstStyle/>
          <a:p>
            <a:pPr marL="0" indent="-914400" eaLnBrk="1" hangingPunct="1">
              <a:lnSpc>
                <a:spcPct val="90000"/>
              </a:lnSpc>
              <a:buNone/>
            </a:pPr>
            <a:r>
              <a:rPr lang="en-US" sz="2800" dirty="0">
                <a:latin typeface="Arial" charset="0"/>
                <a:ea typeface="ＭＳ Ｐゴシック" charset="0"/>
              </a:rPr>
              <a:t>5</a:t>
            </a:r>
            <a:r>
              <a:rPr lang="en-US" sz="2800" i="1" dirty="0">
                <a:latin typeface="Arial" charset="0"/>
                <a:ea typeface="ＭＳ Ｐゴシック" charset="0"/>
              </a:rPr>
              <a:t>.  If</a:t>
            </a:r>
            <a:r>
              <a:rPr lang="en-US" sz="2800" dirty="0">
                <a:latin typeface="Arial" charset="0"/>
                <a:ea typeface="ＭＳ Ｐゴシック" charset="0"/>
              </a:rPr>
              <a:t> there are </a:t>
            </a:r>
            <a:r>
              <a:rPr lang="en-US" sz="2800" i="1" dirty="0">
                <a:latin typeface="Arial" charset="0"/>
                <a:ea typeface="ＭＳ Ｐゴシック" charset="0"/>
              </a:rPr>
              <a:t>not</a:t>
            </a:r>
            <a:r>
              <a:rPr lang="en-US" sz="2800" dirty="0">
                <a:latin typeface="Arial" charset="0"/>
                <a:ea typeface="ＭＳ Ｐゴシック" charset="0"/>
              </a:rPr>
              <a:t> enough electrons to give the</a:t>
            </a:r>
          </a:p>
          <a:p>
            <a:pPr marL="0" indent="-914400" eaLnBrk="1" hangingPunct="1">
              <a:lnSpc>
                <a:spcPct val="90000"/>
              </a:lnSpc>
              <a:buNone/>
            </a:pPr>
            <a:r>
              <a:rPr lang="en-US" sz="2800" dirty="0">
                <a:latin typeface="Arial" charset="0"/>
                <a:ea typeface="ＭＳ Ｐゴシック" charset="0"/>
              </a:rPr>
              <a:t>     central atom an octet, try multiple bonds.</a:t>
            </a:r>
          </a:p>
        </p:txBody>
      </p:sp>
      <p:pic>
        <p:nvPicPr>
          <p:cNvPr id="43011" name="Picture 4" descr="08_Pg317_UnFigure_1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>
            <a:fillRect/>
          </a:stretch>
        </p:blipFill>
        <p:spPr bwMode="auto">
          <a:xfrm>
            <a:off x="304800" y="2971800"/>
            <a:ext cx="853440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Writing Lewis Structures</a:t>
            </a:r>
          </a:p>
        </p:txBody>
      </p:sp>
      <p:sp>
        <p:nvSpPr>
          <p:cNvPr id="4505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8686800" cy="29718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Then assign formal charges.</a:t>
            </a:r>
          </a:p>
          <a:p>
            <a:pPr eaLnBrk="1" hangingPunct="1"/>
            <a:r>
              <a:rPr lang="en-US" sz="2800" b="1">
                <a:latin typeface="Arial" charset="0"/>
                <a:ea typeface="ＭＳ Ｐゴシック" charset="0"/>
              </a:rPr>
              <a:t>Formal charge </a:t>
            </a:r>
            <a:r>
              <a:rPr lang="en-US" sz="2800">
                <a:latin typeface="Arial" charset="0"/>
                <a:ea typeface="ＭＳ Ｐゴシック" charset="0"/>
              </a:rPr>
              <a:t>is the charge an atom would have if all of the electrons in a covalent bond were shared equally.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Formal charge  =  valence electrons  –                    </a:t>
            </a:r>
            <a:r>
              <a:rPr lang="en-US" sz="2800">
                <a:latin typeface="Arial" charset="0"/>
                <a:ea typeface="ＭＳ Ｐゴシック" charset="0"/>
                <a:cs typeface="Times New Roman" charset="0"/>
              </a:rPr>
              <a:t>½ (bonding electrons)  –  </a:t>
            </a:r>
            <a:r>
              <a:rPr lang="en-US" sz="2800" i="1">
                <a:latin typeface="Arial" charset="0"/>
                <a:ea typeface="ＭＳ Ｐゴシック" charset="0"/>
                <a:cs typeface="Times New Roman" charset="0"/>
              </a:rPr>
              <a:t>all</a:t>
            </a:r>
            <a:r>
              <a:rPr lang="en-US" sz="2800">
                <a:latin typeface="Arial" charset="0"/>
                <a:ea typeface="ＭＳ Ｐゴシック" charset="0"/>
                <a:cs typeface="Times New Roman" charset="0"/>
              </a:rPr>
              <a:t> nonbonding electrons</a:t>
            </a:r>
            <a:endParaRPr lang="en-US" sz="2800">
              <a:latin typeface="Arial" charset="0"/>
              <a:ea typeface="ＭＳ Ｐゴシック" charset="0"/>
            </a:endParaRPr>
          </a:p>
        </p:txBody>
      </p:sp>
      <p:pic>
        <p:nvPicPr>
          <p:cNvPr id="45059" name="Picture 4" descr="08_Pg318_UnFigure_2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68"/>
          <a:stretch>
            <a:fillRect/>
          </a:stretch>
        </p:blipFill>
        <p:spPr bwMode="auto">
          <a:xfrm>
            <a:off x="304800" y="4343400"/>
            <a:ext cx="746760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Writing Lewis Structures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772400" cy="2667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The dominant Lewis structure</a:t>
            </a:r>
          </a:p>
          <a:p>
            <a:pPr lvl="1" eaLnBrk="1" hangingPunct="1">
              <a:buFont typeface="Lucida Grande" charset="0"/>
              <a:buChar char="–"/>
            </a:pPr>
            <a:r>
              <a:rPr lang="en-US" dirty="0">
                <a:latin typeface="Arial" charset="0"/>
                <a:ea typeface="ＭＳ Ｐゴシック" charset="0"/>
              </a:rPr>
              <a:t>is the one in which atoms have formal charges closest to zero.</a:t>
            </a:r>
          </a:p>
          <a:p>
            <a:pPr lvl="1" eaLnBrk="1" hangingPunct="1">
              <a:buFont typeface="Lucida Grande" charset="0"/>
              <a:buChar char="–"/>
            </a:pPr>
            <a:r>
              <a:rPr lang="en-US" dirty="0">
                <a:latin typeface="Arial" charset="0"/>
                <a:ea typeface="ＭＳ Ｐゴシック" charset="0"/>
              </a:rPr>
              <a:t>puts a negative formal charge on the most electronegative atom.</a:t>
            </a: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</p:txBody>
      </p:sp>
      <p:pic>
        <p:nvPicPr>
          <p:cNvPr id="47107" name="Picture 4" descr="08_Pg318_UnFigure_4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30"/>
          <a:stretch>
            <a:fillRect/>
          </a:stretch>
        </p:blipFill>
        <p:spPr bwMode="auto">
          <a:xfrm>
            <a:off x="304800" y="4191000"/>
            <a:ext cx="8534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7933C1D-FBB6-4FE4-8279-5A762AE63B0E}"/>
              </a:ext>
            </a:extLst>
          </p:cNvPr>
          <p:cNvSpPr/>
          <p:nvPr/>
        </p:nvSpPr>
        <p:spPr bwMode="auto">
          <a:xfrm>
            <a:off x="3276600" y="4038600"/>
            <a:ext cx="2362200" cy="1524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pitchFamily="18" charset="-12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-6350" y="63500"/>
            <a:ext cx="91440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Lewis Symbols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3352800"/>
            <a:ext cx="9144000" cy="28956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G. N. Lewis developed a method to denote potential bonding electrons by using one dot for every valence electron around the element symbol.</a:t>
            </a:r>
          </a:p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When forming compounds, atoms tend to gain, lose, or share electrons until they are surrounded by eight valence electrons (the octet rule).</a:t>
            </a:r>
          </a:p>
        </p:txBody>
      </p:sp>
      <p:pic>
        <p:nvPicPr>
          <p:cNvPr id="8195" name="Picture 4" descr="08_01_Table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2"/>
          <a:stretch>
            <a:fillRect/>
          </a:stretch>
        </p:blipFill>
        <p:spPr bwMode="auto">
          <a:xfrm>
            <a:off x="2286000" y="1143000"/>
            <a:ext cx="44958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The Best Lewis Structure?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4953000" cy="51054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Following our rules, this is the Lewis structure we would draw for ozone, O</a:t>
            </a:r>
            <a:r>
              <a:rPr lang="en-US" baseline="-25000">
                <a:latin typeface="Arial" charset="0"/>
                <a:ea typeface="ＭＳ Ｐゴシック" charset="0"/>
              </a:rPr>
              <a:t>3</a:t>
            </a:r>
            <a:r>
              <a:rPr lang="en-US">
                <a:latin typeface="Arial" charset="0"/>
                <a:ea typeface="ＭＳ Ｐゴシック" charset="0"/>
              </a:rPr>
              <a:t>.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However, it doesn’t agree with what is observed in nature:  Both O to O connections are the same.</a:t>
            </a:r>
          </a:p>
        </p:txBody>
      </p:sp>
      <p:pic>
        <p:nvPicPr>
          <p:cNvPr id="49155" name="Picture 7" descr="08_12_Figur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5"/>
          <a:stretch>
            <a:fillRect/>
          </a:stretch>
        </p:blipFill>
        <p:spPr bwMode="auto">
          <a:xfrm>
            <a:off x="5105400" y="3048000"/>
            <a:ext cx="324326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8" descr="08_Pg320_UnFigure_1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7"/>
          <a:stretch>
            <a:fillRect/>
          </a:stretch>
        </p:blipFill>
        <p:spPr bwMode="auto">
          <a:xfrm>
            <a:off x="5257800" y="1295400"/>
            <a:ext cx="26670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Resonance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4267200" cy="45720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One Lewis structure cannot accurately depict a molecule 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like ozone.</a:t>
            </a:r>
          </a:p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We use multiple structures, </a:t>
            </a:r>
            <a:r>
              <a:rPr lang="en-US" sz="2800" b="1" dirty="0">
                <a:latin typeface="Arial" charset="0"/>
                <a:ea typeface="ＭＳ Ｐゴシック" charset="0"/>
              </a:rPr>
              <a:t>resonance structures</a:t>
            </a:r>
            <a:r>
              <a:rPr lang="en-US" sz="2800" dirty="0">
                <a:latin typeface="Arial" charset="0"/>
                <a:ea typeface="ＭＳ Ｐゴシック" charset="0"/>
              </a:rPr>
              <a:t>, to describe the molecule.</a:t>
            </a:r>
          </a:p>
        </p:txBody>
      </p:sp>
      <p:pic>
        <p:nvPicPr>
          <p:cNvPr id="51203" name="Picture 4" descr="08_13_Figur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0"/>
          <a:stretch>
            <a:fillRect/>
          </a:stretch>
        </p:blipFill>
        <p:spPr bwMode="auto">
          <a:xfrm>
            <a:off x="4572000" y="1174750"/>
            <a:ext cx="2882900" cy="537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Resonance</a:t>
            </a:r>
          </a:p>
        </p:txBody>
      </p:sp>
      <p:sp>
        <p:nvSpPr>
          <p:cNvPr id="53250" name="Rectangle 4"/>
          <p:cNvSpPr>
            <a:spLocks noGrp="1" noChangeArrowheads="1"/>
          </p:cNvSpPr>
          <p:nvPr>
            <p:ph type="body" sz="half" idx="3"/>
          </p:nvPr>
        </p:nvSpPr>
        <p:spPr>
          <a:xfrm>
            <a:off x="4648200" y="1219200"/>
            <a:ext cx="4343400" cy="45720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The organic compound benzene, C</a:t>
            </a:r>
            <a:r>
              <a:rPr lang="en-US" sz="2800" baseline="-25000">
                <a:latin typeface="Arial" charset="0"/>
                <a:ea typeface="ＭＳ Ｐゴシック" charset="0"/>
              </a:rPr>
              <a:t>6</a:t>
            </a:r>
            <a:r>
              <a:rPr lang="en-US" sz="2800">
                <a:latin typeface="Arial" charset="0"/>
                <a:ea typeface="ＭＳ Ｐゴシック" charset="0"/>
              </a:rPr>
              <a:t>H</a:t>
            </a:r>
            <a:r>
              <a:rPr lang="en-US" sz="2800" baseline="-25000">
                <a:latin typeface="Arial" charset="0"/>
                <a:ea typeface="ＭＳ Ｐゴシック" charset="0"/>
              </a:rPr>
              <a:t>6</a:t>
            </a:r>
            <a:r>
              <a:rPr lang="en-US" sz="2800">
                <a:latin typeface="Arial" charset="0"/>
                <a:ea typeface="ＭＳ Ｐゴシック" charset="0"/>
              </a:rPr>
              <a:t>, has two resonance structures.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It is commonly depicted as a hexagon with a circle inside to signify the delocalized electrons in the ring.</a:t>
            </a:r>
          </a:p>
        </p:txBody>
      </p:sp>
      <p:sp>
        <p:nvSpPr>
          <p:cNvPr id="53251" name="TextBox 4"/>
          <p:cNvSpPr txBox="1">
            <a:spLocks noChangeArrowheads="1"/>
          </p:cNvSpPr>
          <p:nvPr/>
        </p:nvSpPr>
        <p:spPr bwMode="auto">
          <a:xfrm>
            <a:off x="457200" y="5334000"/>
            <a:ext cx="7086600" cy="1200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i="1"/>
              <a:t>Localized </a:t>
            </a:r>
            <a:r>
              <a:rPr lang="en-US"/>
              <a:t>electrons are specifically on one atom or shared between two atoms; </a:t>
            </a:r>
            <a:r>
              <a:rPr lang="en-US" i="1"/>
              <a:t>Delocalized </a:t>
            </a:r>
            <a:r>
              <a:rPr lang="en-US"/>
              <a:t>electrons are shared by multiple atoms.</a:t>
            </a:r>
          </a:p>
        </p:txBody>
      </p:sp>
      <p:pic>
        <p:nvPicPr>
          <p:cNvPr id="53252" name="Picture 6" descr="08_Pg322_UnFigure_1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4349"/>
          <a:stretch>
            <a:fillRect/>
          </a:stretch>
        </p:blipFill>
        <p:spPr bwMode="auto">
          <a:xfrm>
            <a:off x="304800" y="1524000"/>
            <a:ext cx="427513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7" descr="08_Pg322_UnFigure_2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48"/>
          <a:stretch>
            <a:fillRect/>
          </a:stretch>
        </p:blipFill>
        <p:spPr bwMode="auto">
          <a:xfrm>
            <a:off x="381000" y="3810000"/>
            <a:ext cx="4306888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Exceptions to the Octet Rule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There are three types of ions or molecules that do not follow the </a:t>
            </a:r>
            <a:br>
              <a:rPr lang="en-US" dirty="0">
                <a:latin typeface="Arial" charset="0"/>
                <a:ea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</a:rPr>
              <a:t>octet rule:</a:t>
            </a:r>
          </a:p>
          <a:p>
            <a:pPr lvl="1" eaLnBrk="1" hangingPunct="1">
              <a:buFont typeface="Lucida Grande" charset="0"/>
              <a:buChar char="–"/>
            </a:pPr>
            <a:r>
              <a:rPr lang="en-US" dirty="0">
                <a:latin typeface="Arial" charset="0"/>
                <a:ea typeface="ＭＳ Ｐゴシック" charset="0"/>
              </a:rPr>
              <a:t>ions or molecules with an odd number of electrons,</a:t>
            </a:r>
          </a:p>
          <a:p>
            <a:pPr lvl="1" eaLnBrk="1" hangingPunct="1">
              <a:buFont typeface="Lucida Grande" charset="0"/>
              <a:buChar char="–"/>
            </a:pPr>
            <a:r>
              <a:rPr lang="en-US" dirty="0">
                <a:latin typeface="Arial" charset="0"/>
                <a:ea typeface="ＭＳ Ｐゴシック" charset="0"/>
              </a:rPr>
              <a:t>ions or molecules with less than an octet of </a:t>
            </a:r>
            <a:r>
              <a:rPr lang="en-US" altLang="zh-CN" dirty="0">
                <a:latin typeface="Arial" charset="0"/>
                <a:ea typeface="ＭＳ Ｐゴシック" charset="0"/>
              </a:rPr>
              <a:t>valence </a:t>
            </a:r>
            <a:r>
              <a:rPr lang="en-US" dirty="0">
                <a:latin typeface="Arial" charset="0"/>
                <a:ea typeface="ＭＳ Ｐゴシック" charset="0"/>
              </a:rPr>
              <a:t>electrons,</a:t>
            </a:r>
          </a:p>
          <a:p>
            <a:pPr lvl="1" eaLnBrk="1" hangingPunct="1">
              <a:buFont typeface="Lucida Grande" charset="0"/>
              <a:buChar char="–"/>
            </a:pPr>
            <a:r>
              <a:rPr lang="en-US" dirty="0">
                <a:latin typeface="Arial" charset="0"/>
                <a:ea typeface="ＭＳ Ｐゴシック" charset="0"/>
              </a:rPr>
              <a:t>ions or molecules with more than eight valence electrons (an expanded octet).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Odd Number of Electrons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>
                <a:latin typeface="Arial" charset="0"/>
                <a:ea typeface="ＭＳ Ｐゴシック" charset="0"/>
              </a:rPr>
              <a:t>	Though relatively rare and usually quite unstable and reactive, there are ions and molecules with an odd number of electrons.</a:t>
            </a:r>
          </a:p>
        </p:txBody>
      </p:sp>
      <p:pic>
        <p:nvPicPr>
          <p:cNvPr id="57347" name="Picture 4" descr="08_Pg323_UnFigure_1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66"/>
          <a:stretch>
            <a:fillRect/>
          </a:stretch>
        </p:blipFill>
        <p:spPr bwMode="auto">
          <a:xfrm>
            <a:off x="762000" y="3962400"/>
            <a:ext cx="76962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B5BC14C-09FF-4227-9EDD-12FBE56FDAC7}"/>
              </a:ext>
            </a:extLst>
          </p:cNvPr>
          <p:cNvSpPr txBox="1"/>
          <p:nvPr/>
        </p:nvSpPr>
        <p:spPr>
          <a:xfrm>
            <a:off x="2680116" y="5712767"/>
            <a:ext cx="3859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5+6 </a:t>
            </a:r>
            <a:r>
              <a:rPr lang="en-US" altLang="zh-CN" dirty="0"/>
              <a:t>= 11 valence electrons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3AF267-3575-4066-906B-A66780E4588B}"/>
              </a:ext>
            </a:extLst>
          </p:cNvPr>
          <p:cNvSpPr/>
          <p:nvPr/>
        </p:nvSpPr>
        <p:spPr bwMode="auto">
          <a:xfrm>
            <a:off x="609600" y="3657600"/>
            <a:ext cx="2743200" cy="1600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8" charset="-128"/>
            </a:endParaRP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Fewer Than Eight Electrons</a:t>
            </a:r>
          </a:p>
        </p:txBody>
      </p:sp>
      <p:sp>
        <p:nvSpPr>
          <p:cNvPr id="5939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990600"/>
            <a:ext cx="8305800" cy="36576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Elements in the second period </a:t>
            </a:r>
            <a:r>
              <a:rPr lang="en-US" sz="2800" i="1">
                <a:latin typeface="Arial" charset="0"/>
                <a:ea typeface="ＭＳ Ｐゴシック" charset="0"/>
              </a:rPr>
              <a:t>before </a:t>
            </a:r>
            <a:r>
              <a:rPr lang="en-US" sz="2800">
                <a:latin typeface="Arial" charset="0"/>
                <a:ea typeface="ＭＳ Ｐゴシック" charset="0"/>
              </a:rPr>
              <a:t>carbon can make stable compounds with fewer than eight electrons.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Consider BF</a:t>
            </a:r>
            <a:r>
              <a:rPr lang="en-US" sz="2800" baseline="-25000">
                <a:latin typeface="Arial" charset="0"/>
                <a:ea typeface="ＭＳ Ｐゴシック" charset="0"/>
              </a:rPr>
              <a:t>3</a:t>
            </a:r>
            <a:r>
              <a:rPr lang="en-US" sz="2800">
                <a:latin typeface="Arial" charset="0"/>
                <a:ea typeface="ＭＳ Ｐゴシック" charset="0"/>
              </a:rPr>
              <a:t>:</a:t>
            </a:r>
          </a:p>
          <a:p>
            <a:pPr lvl="1" eaLnBrk="1" hangingPunct="1">
              <a:buFont typeface="Lucida Grande" charset="0"/>
              <a:buChar char="–"/>
            </a:pPr>
            <a:r>
              <a:rPr lang="en-US" sz="2400">
                <a:latin typeface="Arial" charset="0"/>
                <a:ea typeface="ＭＳ Ｐゴシック" charset="0"/>
              </a:rPr>
              <a:t>Giving boron a filled octet places a </a:t>
            </a:r>
            <a:r>
              <a:rPr lang="en-US" sz="2400" i="1">
                <a:latin typeface="Arial" charset="0"/>
                <a:ea typeface="ＭＳ Ｐゴシック" charset="0"/>
              </a:rPr>
              <a:t>negative</a:t>
            </a:r>
            <a:r>
              <a:rPr lang="en-US" sz="2400">
                <a:latin typeface="Arial" charset="0"/>
                <a:ea typeface="ＭＳ Ｐゴシック" charset="0"/>
              </a:rPr>
              <a:t> charge on the boron and a </a:t>
            </a:r>
            <a:r>
              <a:rPr lang="en-US" sz="2400" i="1">
                <a:latin typeface="Arial" charset="0"/>
                <a:ea typeface="ＭＳ Ｐゴシック" charset="0"/>
              </a:rPr>
              <a:t>positive</a:t>
            </a:r>
            <a:r>
              <a:rPr lang="en-US" sz="2400">
                <a:latin typeface="Arial" charset="0"/>
                <a:ea typeface="ＭＳ Ｐゴシック" charset="0"/>
              </a:rPr>
              <a:t> charge on fluorine.</a:t>
            </a:r>
          </a:p>
          <a:p>
            <a:pPr lvl="1" eaLnBrk="1" hangingPunct="1">
              <a:buFont typeface="Lucida Grande" charset="0"/>
              <a:buChar char="–"/>
            </a:pPr>
            <a:r>
              <a:rPr lang="en-US" sz="2400">
                <a:latin typeface="Arial" charset="0"/>
                <a:ea typeface="ＭＳ Ｐゴシック" charset="0"/>
              </a:rPr>
              <a:t>This would not be an accurate picture of the distribution of electrons in BF</a:t>
            </a:r>
            <a:r>
              <a:rPr lang="en-US" sz="2400" baseline="-25000">
                <a:latin typeface="Arial" charset="0"/>
                <a:ea typeface="ＭＳ Ｐゴシック" charset="0"/>
              </a:rPr>
              <a:t>3</a:t>
            </a:r>
            <a:r>
              <a:rPr lang="en-US" sz="2400">
                <a:latin typeface="Arial" charset="0"/>
                <a:ea typeface="ＭＳ Ｐゴシック" charset="0"/>
              </a:rPr>
              <a:t>.</a:t>
            </a:r>
          </a:p>
        </p:txBody>
      </p:sp>
      <p:pic>
        <p:nvPicPr>
          <p:cNvPr id="59395" name="Picture 5" descr="08_Pg323_UnFigure_4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2"/>
          <a:stretch>
            <a:fillRect/>
          </a:stretch>
        </p:blipFill>
        <p:spPr bwMode="auto">
          <a:xfrm>
            <a:off x="609600" y="4656138"/>
            <a:ext cx="6858000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Fewer Than Eight Electrons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772400" cy="2438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>
                <a:latin typeface="Arial" charset="0"/>
                <a:ea typeface="ＭＳ Ｐゴシック" charset="0"/>
              </a:rPr>
              <a:t>	The lesson is: If filling the octet of the central atom results in a negative charge on the central atom and a positive charge on the more electronegative outer atom, don’t fill the octet of the central atom.</a:t>
            </a:r>
          </a:p>
        </p:txBody>
      </p:sp>
      <p:pic>
        <p:nvPicPr>
          <p:cNvPr id="61443" name="Picture 4" descr="08_Pg323_UnFigure_2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2380"/>
          <a:stretch>
            <a:fillRect/>
          </a:stretch>
        </p:blipFill>
        <p:spPr bwMode="auto">
          <a:xfrm>
            <a:off x="3276600" y="3797300"/>
            <a:ext cx="29210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More Than Eight Electrons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2895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cs typeface="+mn-cs"/>
              </a:rPr>
              <a:t>When an element is in period 3 or below in the periodic table (e.g., periods 3, 4, 5, etc.), it can use </a:t>
            </a:r>
            <a:r>
              <a:rPr lang="en-US" sz="2800" i="1" dirty="0">
                <a:cs typeface="+mn-cs"/>
              </a:rPr>
              <a:t>d</a:t>
            </a:r>
            <a:r>
              <a:rPr lang="en-US" sz="2800" dirty="0">
                <a:cs typeface="+mn-cs"/>
              </a:rPr>
              <a:t>-orbitals to make </a:t>
            </a:r>
            <a:r>
              <a:rPr lang="en-US" sz="2800" i="1" dirty="0">
                <a:cs typeface="+mn-cs"/>
              </a:rPr>
              <a:t>more</a:t>
            </a:r>
            <a:r>
              <a:rPr lang="en-US" sz="2800" dirty="0">
                <a:cs typeface="+mn-cs"/>
              </a:rPr>
              <a:t> than four bonds.</a:t>
            </a:r>
          </a:p>
          <a:p>
            <a:pPr>
              <a:defRPr/>
            </a:pPr>
            <a:r>
              <a:rPr lang="en-US" sz="2800" dirty="0">
                <a:cs typeface="+mn-cs"/>
              </a:rPr>
              <a:t>Examples: PF</a:t>
            </a:r>
            <a:r>
              <a:rPr lang="en-US" sz="2800" baseline="-25000" dirty="0">
                <a:cs typeface="+mn-cs"/>
              </a:rPr>
              <a:t>5</a:t>
            </a:r>
            <a:r>
              <a:rPr lang="en-US" sz="2800" dirty="0">
                <a:cs typeface="+mn-cs"/>
              </a:rPr>
              <a:t> and phosphate below</a:t>
            </a:r>
          </a:p>
          <a:p>
            <a:pPr marL="0" indent="0">
              <a:buFontTx/>
              <a:buNone/>
              <a:defRPr/>
            </a:pPr>
            <a:r>
              <a:rPr lang="en-US" sz="2800" dirty="0">
                <a:cs typeface="+mn-cs"/>
              </a:rPr>
              <a:t>(Note: Phosphate will actually have four resonance structures with five bonds on the P atom!)</a:t>
            </a:r>
          </a:p>
        </p:txBody>
      </p:sp>
      <p:pic>
        <p:nvPicPr>
          <p:cNvPr id="63491" name="Picture 6" descr="08_Pg324_UnFigure_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5"/>
          <a:stretch>
            <a:fillRect/>
          </a:stretch>
        </p:blipFill>
        <p:spPr bwMode="auto">
          <a:xfrm>
            <a:off x="304800" y="4191000"/>
            <a:ext cx="1668463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7" descr="08_Pg324_UnFigure_3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7"/>
          <a:stretch>
            <a:fillRect/>
          </a:stretch>
        </p:blipFill>
        <p:spPr bwMode="auto">
          <a:xfrm>
            <a:off x="2368550" y="4191000"/>
            <a:ext cx="16319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8" descr="08_Pg325_UnFigure_2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3"/>
          <a:stretch>
            <a:fillRect/>
          </a:stretch>
        </p:blipFill>
        <p:spPr bwMode="auto">
          <a:xfrm>
            <a:off x="4344988" y="4165600"/>
            <a:ext cx="4316412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Covalent Bond Strength</a:t>
            </a:r>
          </a:p>
        </p:txBody>
      </p:sp>
      <p:sp>
        <p:nvSpPr>
          <p:cNvPr id="6451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1447800"/>
            <a:ext cx="7543800" cy="441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Most simply, the strength of a bond is measured by determining how much energy is required to break the bond.</a:t>
            </a:r>
          </a:p>
          <a:p>
            <a:pPr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This is called the </a:t>
            </a:r>
            <a:r>
              <a:rPr lang="en-US" sz="2800" b="1" dirty="0">
                <a:latin typeface="Arial" charset="0"/>
                <a:ea typeface="ＭＳ Ｐゴシック" charset="0"/>
              </a:rPr>
              <a:t>bond</a:t>
            </a:r>
            <a:r>
              <a:rPr lang="en-US" sz="2800" dirty="0">
                <a:solidFill>
                  <a:srgbClr val="001964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2800" b="1" dirty="0">
                <a:latin typeface="Arial" charset="0"/>
                <a:ea typeface="ＭＳ Ｐゴシック" charset="0"/>
              </a:rPr>
              <a:t>enthalpy</a:t>
            </a:r>
            <a:r>
              <a:rPr lang="en-US" sz="2800" dirty="0">
                <a:latin typeface="Arial" charset="0"/>
                <a:ea typeface="ＭＳ Ｐゴシック" charset="0"/>
              </a:rPr>
              <a:t>.</a:t>
            </a:r>
          </a:p>
          <a:p>
            <a:pPr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The bond enthalpy for a </a:t>
            </a:r>
            <a:r>
              <a:rPr lang="en-US" sz="2800" dirty="0" err="1">
                <a:latin typeface="Arial" charset="0"/>
                <a:ea typeface="ＭＳ Ｐゴシック" charset="0"/>
              </a:rPr>
              <a:t>Cl</a:t>
            </a:r>
            <a:r>
              <a:rPr lang="en-US" sz="2800" dirty="0">
                <a:latin typeface="Arial" charset="0"/>
                <a:ea typeface="ＭＳ Ｐゴシック" charset="0"/>
              </a:rPr>
              <a:t>—</a:t>
            </a:r>
            <a:r>
              <a:rPr lang="en-US" sz="2800" dirty="0" err="1">
                <a:latin typeface="Arial" charset="0"/>
                <a:ea typeface="ＭＳ Ｐゴシック" charset="0"/>
              </a:rPr>
              <a:t>Cl</a:t>
            </a:r>
            <a:r>
              <a:rPr lang="en-US" sz="2800" dirty="0">
                <a:latin typeface="Arial" charset="0"/>
                <a:ea typeface="ＭＳ Ｐゴシック" charset="0"/>
              </a:rPr>
              <a:t> bond, </a:t>
            </a:r>
            <a:r>
              <a:rPr lang="en-US" sz="2800" i="1" dirty="0">
                <a:latin typeface="Arial" charset="0"/>
                <a:ea typeface="ＭＳ Ｐゴシック" charset="0"/>
              </a:rPr>
              <a:t>D</a:t>
            </a:r>
            <a:r>
              <a:rPr lang="en-US" sz="2800" dirty="0">
                <a:latin typeface="Arial" charset="0"/>
                <a:ea typeface="ＭＳ Ｐゴシック" charset="0"/>
              </a:rPr>
              <a:t>(</a:t>
            </a:r>
            <a:r>
              <a:rPr lang="en-US" sz="2800" dirty="0" err="1">
                <a:latin typeface="Arial" charset="0"/>
                <a:ea typeface="ＭＳ Ｐゴシック" charset="0"/>
              </a:rPr>
              <a:t>Cl</a:t>
            </a:r>
            <a:r>
              <a:rPr lang="en-US" sz="2800" dirty="0">
                <a:latin typeface="Arial" charset="0"/>
                <a:ea typeface="ＭＳ Ｐゴシック" charset="0"/>
              </a:rPr>
              <a:t>— </a:t>
            </a:r>
            <a:r>
              <a:rPr lang="en-US" sz="2800" dirty="0" err="1">
                <a:latin typeface="Arial" charset="0"/>
                <a:ea typeface="ＭＳ Ｐゴシック" charset="0"/>
              </a:rPr>
              <a:t>Cl</a:t>
            </a:r>
            <a:r>
              <a:rPr lang="en-US" sz="2800" dirty="0">
                <a:latin typeface="Arial" charset="0"/>
                <a:ea typeface="ＭＳ Ｐゴシック" charset="0"/>
              </a:rPr>
              <a:t>), is measured to be 242 kJ/mol.</a:t>
            </a:r>
          </a:p>
          <a:p>
            <a:pPr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We write out reactions for breaking </a:t>
            </a:r>
            <a:r>
              <a:rPr lang="en-US" sz="2800" i="1" dirty="0">
                <a:latin typeface="Arial" charset="0"/>
                <a:ea typeface="ＭＳ Ｐゴシック" charset="0"/>
              </a:rPr>
              <a:t>one mole </a:t>
            </a:r>
            <a:r>
              <a:rPr lang="en-US" sz="2800" dirty="0">
                <a:latin typeface="Arial" charset="0"/>
                <a:ea typeface="ＭＳ Ｐゴシック" charset="0"/>
              </a:rPr>
              <a:t>of those bonds:</a:t>
            </a:r>
          </a:p>
          <a:p>
            <a:pPr marL="457200" indent="0" eaLnBrk="1" hangingPunct="1">
              <a:buClr>
                <a:srgbClr val="003300"/>
              </a:buClr>
              <a:buNone/>
              <a:defRPr/>
            </a:pPr>
            <a:r>
              <a:rPr lang="en-US" sz="2800" dirty="0" err="1">
                <a:latin typeface="Arial" charset="0"/>
                <a:ea typeface="ＭＳ Ｐゴシック" charset="0"/>
              </a:rPr>
              <a:t>Cl</a:t>
            </a:r>
            <a:r>
              <a:rPr lang="en-US" sz="2800" dirty="0">
                <a:latin typeface="Arial" charset="0"/>
                <a:ea typeface="ＭＳ Ｐゴシック" charset="0"/>
              </a:rPr>
              <a:t>—</a:t>
            </a:r>
            <a:r>
              <a:rPr lang="en-US" sz="2800" dirty="0" err="1">
                <a:latin typeface="Arial" charset="0"/>
                <a:ea typeface="ＭＳ Ｐゴシック" charset="0"/>
              </a:rPr>
              <a:t>Cl</a:t>
            </a:r>
            <a:r>
              <a:rPr lang="en-US" sz="2800" dirty="0">
                <a:latin typeface="Arial" charset="0"/>
                <a:ea typeface="ＭＳ Ｐゴシック" charset="0"/>
              </a:rPr>
              <a:t>   </a:t>
            </a:r>
            <a:r>
              <a:rPr lang="en-US" sz="2800" dirty="0">
                <a:latin typeface="Arial" charset="0"/>
                <a:ea typeface="ＭＳ Ｐゴシック" charset="0"/>
                <a:cs typeface="Times New Roman" charset="0"/>
              </a:rPr>
              <a:t>→  2 </a:t>
            </a:r>
            <a:r>
              <a:rPr lang="en-US" sz="2800" dirty="0" err="1">
                <a:latin typeface="Arial" charset="0"/>
                <a:ea typeface="ＭＳ Ｐゴシック" charset="0"/>
                <a:cs typeface="Times New Roman" charset="0"/>
              </a:rPr>
              <a:t>Cl</a:t>
            </a:r>
            <a:r>
              <a:rPr lang="en-US" sz="2800" b="1" baseline="20000" dirty="0">
                <a:latin typeface="Times New Roman" charset="0"/>
                <a:ea typeface="ＭＳ Ｐゴシック" charset="0"/>
                <a:cs typeface="Times New Roman" charset="0"/>
              </a:rPr>
              <a:t>•</a:t>
            </a:r>
            <a:endParaRPr lang="en-US" sz="2800" b="1" baseline="20000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Average Bond Enthalpies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19200"/>
            <a:ext cx="4267200" cy="52578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Average bond enthalpies are positive, because bond breaking is an endothermic process.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Note that these are </a:t>
            </a:r>
            <a:r>
              <a:rPr lang="en-US" sz="2800" i="1">
                <a:latin typeface="Arial" charset="0"/>
                <a:ea typeface="ＭＳ Ｐゴシック" charset="0"/>
              </a:rPr>
              <a:t>averages </a:t>
            </a:r>
            <a:r>
              <a:rPr lang="en-US" sz="2800">
                <a:latin typeface="Arial" charset="0"/>
                <a:ea typeface="ＭＳ Ｐゴシック" charset="0"/>
              </a:rPr>
              <a:t>over many different compounds; not every bond in nature for a pair of atoms has exactly the same bond energy.</a:t>
            </a:r>
          </a:p>
        </p:txBody>
      </p:sp>
      <p:pic>
        <p:nvPicPr>
          <p:cNvPr id="66563" name="Picture 4" descr="08_04_Tabl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6"/>
          <a:stretch>
            <a:fillRect/>
          </a:stretch>
        </p:blipFill>
        <p:spPr bwMode="auto">
          <a:xfrm>
            <a:off x="4471988" y="1219200"/>
            <a:ext cx="42227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Ionic Formation</a:t>
            </a:r>
          </a:p>
        </p:txBody>
      </p:sp>
      <p:sp>
        <p:nvSpPr>
          <p:cNvPr id="9218" name="Content Placeholder 5"/>
          <p:cNvSpPr>
            <a:spLocks noGrp="1"/>
          </p:cNvSpPr>
          <p:nvPr>
            <p:ph idx="1"/>
          </p:nvPr>
        </p:nvSpPr>
        <p:spPr>
          <a:xfrm>
            <a:off x="609600" y="1219200"/>
            <a:ext cx="7772400" cy="18288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Atoms tend to lose (metals) or gain (nonmetals) electrons to make them isoelectronic to the noble gases.</a:t>
            </a:r>
          </a:p>
        </p:txBody>
      </p:sp>
      <p:pic>
        <p:nvPicPr>
          <p:cNvPr id="9219" name="Picture 5" descr="08_02_Figure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7"/>
          <a:stretch>
            <a:fillRect/>
          </a:stretch>
        </p:blipFill>
        <p:spPr bwMode="auto">
          <a:xfrm>
            <a:off x="381000" y="3657600"/>
            <a:ext cx="7359650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6" descr="08_Pg301_UnFigur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35"/>
          <a:stretch>
            <a:fillRect/>
          </a:stretch>
        </p:blipFill>
        <p:spPr bwMode="auto">
          <a:xfrm>
            <a:off x="990600" y="2895600"/>
            <a:ext cx="6781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Using Bond Enthalpies to Estimate Enthalpy of Reaction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371600"/>
            <a:ext cx="4648200" cy="33528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One way to </a:t>
            </a:r>
            <a:r>
              <a:rPr lang="en-US" sz="2800" i="1" dirty="0">
                <a:latin typeface="Arial" charset="0"/>
                <a:ea typeface="ＭＳ Ｐゴシック" charset="0"/>
              </a:rPr>
              <a:t>estimate</a:t>
            </a:r>
            <a:r>
              <a:rPr lang="en-US" sz="2800" dirty="0">
                <a:latin typeface="Arial" charset="0"/>
                <a:ea typeface="ＭＳ Ｐゴシック" charset="0"/>
              </a:rPr>
              <a:t> </a:t>
            </a:r>
            <a:r>
              <a:rPr lang="en-US" sz="2800" dirty="0">
                <a:latin typeface="Symbol" charset="0"/>
                <a:ea typeface="ＭＳ Ｐゴシック" charset="0"/>
                <a:sym typeface="Symbol" charset="0"/>
              </a:rPr>
              <a:t></a:t>
            </a:r>
            <a:r>
              <a:rPr lang="en-US" sz="2800" i="1" dirty="0">
                <a:latin typeface="Arial" charset="0"/>
                <a:ea typeface="ＭＳ Ｐゴシック" charset="0"/>
              </a:rPr>
              <a:t>H</a:t>
            </a:r>
            <a:r>
              <a:rPr lang="en-US" sz="2800" dirty="0">
                <a:latin typeface="Arial" charset="0"/>
                <a:ea typeface="ＭＳ Ｐゴシック" charset="0"/>
              </a:rPr>
              <a:t> for a reaction is to use the bond enthalpies of bonds broken and the new bonds formed.</a:t>
            </a:r>
          </a:p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Energy is added to break bonds and released when making bonds.</a:t>
            </a:r>
          </a:p>
        </p:txBody>
      </p:sp>
      <p:sp>
        <p:nvSpPr>
          <p:cNvPr id="68611" name="Rectangle 6"/>
          <p:cNvSpPr>
            <a:spLocks noChangeArrowheads="1"/>
          </p:cNvSpPr>
          <p:nvPr/>
        </p:nvSpPr>
        <p:spPr bwMode="auto">
          <a:xfrm>
            <a:off x="0" y="5029200"/>
            <a:ext cx="76295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4488" indent="-344488">
              <a:buFontTx/>
              <a:buChar char="•"/>
            </a:pPr>
            <a:r>
              <a:rPr lang="en-US" sz="2800"/>
              <a:t>In other words, </a:t>
            </a:r>
            <a:r>
              <a:rPr lang="en-US" sz="2800">
                <a:latin typeface="Symbol" charset="0"/>
                <a:sym typeface="Symbol" charset="0"/>
              </a:rPr>
              <a:t></a:t>
            </a:r>
            <a:r>
              <a:rPr lang="en-US" sz="2800" i="1"/>
              <a:t>H</a:t>
            </a:r>
            <a:r>
              <a:rPr lang="en-US" sz="2800" i="1" baseline="-25000"/>
              <a:t>rxn</a:t>
            </a:r>
            <a:r>
              <a:rPr lang="en-US" sz="2800"/>
              <a:t> = </a:t>
            </a:r>
            <a:r>
              <a:rPr lang="en-US" sz="2800">
                <a:latin typeface="Symbol" charset="0"/>
                <a:sym typeface="Symbol" charset="0"/>
              </a:rPr>
              <a:t></a:t>
            </a:r>
            <a:r>
              <a:rPr lang="en-US" sz="2800"/>
              <a:t>(bond enthalpies of all bonds broken) </a:t>
            </a:r>
            <a:r>
              <a:rPr lang="en-US" sz="2800">
                <a:cs typeface="Arial" charset="0"/>
              </a:rPr>
              <a:t>− </a:t>
            </a:r>
            <a:r>
              <a:rPr lang="en-US" sz="2800">
                <a:latin typeface="Symbol" charset="0"/>
                <a:sym typeface="Symbol" charset="0"/>
              </a:rPr>
              <a:t></a:t>
            </a:r>
            <a:r>
              <a:rPr lang="en-US" sz="2800"/>
              <a:t>(bond enthalpies of all bonds formed).</a:t>
            </a:r>
          </a:p>
        </p:txBody>
      </p:sp>
      <p:pic>
        <p:nvPicPr>
          <p:cNvPr id="68612" name="Picture 5" descr="08_15_Figur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9"/>
          <a:stretch>
            <a:fillRect/>
          </a:stretch>
        </p:blipFill>
        <p:spPr bwMode="auto">
          <a:xfrm>
            <a:off x="4572000" y="1371600"/>
            <a:ext cx="4368800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Example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752600"/>
            <a:ext cx="80772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>
                <a:latin typeface="Arial" charset="0"/>
                <a:ea typeface="ＭＳ Ｐゴシック" charset="0"/>
              </a:rPr>
              <a:t>From the figure on the last slide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Arial" charset="0"/>
                <a:ea typeface="ＭＳ Ｐゴシック" charset="0"/>
              </a:rPr>
              <a:t>CH</a:t>
            </a:r>
            <a:r>
              <a:rPr lang="en-US" sz="2800" baseline="-25000">
                <a:latin typeface="Arial" charset="0"/>
                <a:ea typeface="ＭＳ Ｐゴシック" charset="0"/>
              </a:rPr>
              <a:t>4</a:t>
            </a:r>
            <a:r>
              <a:rPr lang="en-US" sz="2800">
                <a:latin typeface="Arial" charset="0"/>
                <a:ea typeface="ＭＳ Ｐゴシック" charset="0"/>
              </a:rPr>
              <a:t>(</a:t>
            </a:r>
            <a:r>
              <a:rPr lang="en-US" sz="2800" i="1">
                <a:latin typeface="Arial" charset="0"/>
                <a:ea typeface="ＭＳ Ｐゴシック" charset="0"/>
              </a:rPr>
              <a:t>g</a:t>
            </a:r>
            <a:r>
              <a:rPr lang="en-US" sz="2800">
                <a:latin typeface="Arial" charset="0"/>
                <a:ea typeface="ＭＳ Ｐゴシック" charset="0"/>
              </a:rPr>
              <a:t>) + Cl</a:t>
            </a:r>
            <a:r>
              <a:rPr lang="en-US" sz="2800" baseline="-25000">
                <a:latin typeface="Arial" charset="0"/>
                <a:ea typeface="ＭＳ Ｐゴシック" charset="0"/>
              </a:rPr>
              <a:t>2</a:t>
            </a:r>
            <a:r>
              <a:rPr lang="en-US" sz="2800">
                <a:latin typeface="Arial" charset="0"/>
                <a:ea typeface="ＭＳ Ｐゴシック" charset="0"/>
              </a:rPr>
              <a:t>(</a:t>
            </a:r>
            <a:r>
              <a:rPr lang="en-US" sz="2800" i="1">
                <a:latin typeface="Arial" charset="0"/>
                <a:ea typeface="ＭＳ Ｐゴシック" charset="0"/>
              </a:rPr>
              <a:t>g</a:t>
            </a:r>
            <a:r>
              <a:rPr lang="en-US" sz="2800">
                <a:latin typeface="Arial" charset="0"/>
                <a:ea typeface="ＭＳ Ｐゴシック" charset="0"/>
              </a:rPr>
              <a:t>) </a:t>
            </a:r>
            <a:r>
              <a:rPr lang="en-US" sz="2800">
                <a:latin typeface="Arial" charset="0"/>
                <a:ea typeface="ＭＳ Ｐゴシック" charset="0"/>
                <a:sym typeface="Symbol" charset="0"/>
              </a:rPr>
              <a:t> CH</a:t>
            </a:r>
            <a:r>
              <a:rPr lang="en-US" sz="2800" baseline="-25000">
                <a:latin typeface="Arial" charset="0"/>
                <a:ea typeface="ＭＳ Ｐゴシック" charset="0"/>
                <a:sym typeface="Symbol" charset="0"/>
              </a:rPr>
              <a:t>3</a:t>
            </a:r>
            <a:r>
              <a:rPr lang="en-US" sz="2800">
                <a:latin typeface="Arial" charset="0"/>
                <a:ea typeface="ＭＳ Ｐゴシック" charset="0"/>
                <a:sym typeface="Symbol" charset="0"/>
              </a:rPr>
              <a:t>Cl(</a:t>
            </a:r>
            <a:r>
              <a:rPr lang="en-US" sz="2800" i="1">
                <a:latin typeface="Arial" charset="0"/>
                <a:ea typeface="ＭＳ Ｐゴシック" charset="0"/>
                <a:sym typeface="Symbol" charset="0"/>
              </a:rPr>
              <a:t>g</a:t>
            </a:r>
            <a:r>
              <a:rPr lang="en-US" sz="2800">
                <a:latin typeface="Arial" charset="0"/>
                <a:ea typeface="ＭＳ Ｐゴシック" charset="0"/>
                <a:sym typeface="Symbol" charset="0"/>
              </a:rPr>
              <a:t>) + HCl(</a:t>
            </a:r>
            <a:r>
              <a:rPr lang="en-US" sz="2800" i="1">
                <a:latin typeface="Arial" charset="0"/>
                <a:ea typeface="ＭＳ Ｐゴシック" charset="0"/>
                <a:sym typeface="Symbol" charset="0"/>
              </a:rPr>
              <a:t>g</a:t>
            </a:r>
            <a:r>
              <a:rPr lang="en-US" sz="2800">
                <a:latin typeface="Arial" charset="0"/>
                <a:ea typeface="ＭＳ Ｐゴシック" charset="0"/>
                <a:sym typeface="Symbol" charset="0"/>
              </a:rPr>
              <a:t>)</a:t>
            </a:r>
          </a:p>
          <a:p>
            <a:pPr eaLnBrk="1" hangingPunct="1">
              <a:buFontTx/>
              <a:buNone/>
            </a:pPr>
            <a:endParaRPr lang="en-US" sz="2800">
              <a:latin typeface="Arial" charset="0"/>
              <a:ea typeface="ＭＳ Ｐゴシック" charset="0"/>
              <a:sym typeface="Symbol" charset="0"/>
            </a:endParaRP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  <a:sym typeface="Symbol" charset="0"/>
              </a:rPr>
              <a:t>In this example, one C</a:t>
            </a:r>
            <a:r>
              <a:rPr lang="en-US" sz="2800">
                <a:latin typeface="Arial" charset="0"/>
                <a:ea typeface="ＭＳ Ｐゴシック" charset="0"/>
              </a:rPr>
              <a:t>—</a:t>
            </a:r>
            <a:r>
              <a:rPr lang="en-US" sz="2800">
                <a:latin typeface="Arial" charset="0"/>
                <a:ea typeface="ＭＳ Ｐゴシック" charset="0"/>
                <a:sym typeface="Symbol" charset="0"/>
              </a:rPr>
              <a:t>H bond and one Cl</a:t>
            </a:r>
            <a:r>
              <a:rPr lang="en-US" sz="2800">
                <a:latin typeface="Arial" charset="0"/>
                <a:ea typeface="ＭＳ Ｐゴシック" charset="0"/>
              </a:rPr>
              <a:t>—</a:t>
            </a:r>
            <a:r>
              <a:rPr lang="en-US" sz="2800">
                <a:latin typeface="Arial" charset="0"/>
                <a:ea typeface="ＭＳ Ｐゴシック" charset="0"/>
                <a:sym typeface="Symbol" charset="0"/>
              </a:rPr>
              <a:t>Cl bond are broken; one C</a:t>
            </a:r>
            <a:r>
              <a:rPr lang="en-US" sz="2800">
                <a:latin typeface="Arial" charset="0"/>
                <a:ea typeface="ＭＳ Ｐゴシック" charset="0"/>
              </a:rPr>
              <a:t>—</a:t>
            </a:r>
            <a:r>
              <a:rPr lang="en-US" sz="2800">
                <a:latin typeface="Arial" charset="0"/>
                <a:ea typeface="ＭＳ Ｐゴシック" charset="0"/>
                <a:sym typeface="Symbol" charset="0"/>
              </a:rPr>
              <a:t>Cl and one H</a:t>
            </a:r>
            <a:r>
              <a:rPr lang="en-US" sz="2800">
                <a:latin typeface="Arial" charset="0"/>
                <a:ea typeface="ＭＳ Ｐゴシック" charset="0"/>
              </a:rPr>
              <a:t>—</a:t>
            </a:r>
            <a:r>
              <a:rPr lang="en-US" sz="2800">
                <a:latin typeface="Arial" charset="0"/>
                <a:ea typeface="ＭＳ Ｐゴシック" charset="0"/>
                <a:sym typeface="Symbol" charset="0"/>
              </a:rPr>
              <a:t>Cl bond are formed.</a:t>
            </a: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Answer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991600" cy="4114800"/>
          </a:xfrm>
        </p:spPr>
        <p:txBody>
          <a:bodyPr/>
          <a:lstStyle/>
          <a:p>
            <a:pPr marL="690563" indent="-690563" eaLnBrk="1" hangingPunct="1">
              <a:buFontTx/>
              <a:buNone/>
            </a:pPr>
            <a:r>
              <a:rPr lang="en-US">
                <a:latin typeface="Symbol" charset="0"/>
                <a:ea typeface="ＭＳ Ｐゴシック" charset="0"/>
                <a:sym typeface="Symbol" charset="0"/>
              </a:rPr>
              <a:t></a:t>
            </a:r>
            <a:r>
              <a:rPr lang="en-US" i="1">
                <a:latin typeface="Arial" charset="0"/>
                <a:ea typeface="ＭＳ Ｐゴシック" charset="0"/>
              </a:rPr>
              <a:t>H</a:t>
            </a:r>
            <a:r>
              <a:rPr lang="en-US">
                <a:latin typeface="Arial" charset="0"/>
                <a:ea typeface="ＭＳ Ｐゴシック" charset="0"/>
              </a:rPr>
              <a:t> = [</a:t>
            </a:r>
            <a:r>
              <a:rPr lang="en-US" i="1">
                <a:latin typeface="Arial" charset="0"/>
                <a:ea typeface="ＭＳ Ｐゴシック" charset="0"/>
              </a:rPr>
              <a:t>D</a:t>
            </a:r>
            <a:r>
              <a:rPr lang="en-US">
                <a:latin typeface="Arial" charset="0"/>
                <a:ea typeface="ＭＳ Ｐゴシック" charset="0"/>
              </a:rPr>
              <a:t>(C—H) + </a:t>
            </a:r>
            <a:r>
              <a:rPr lang="en-US" i="1">
                <a:latin typeface="Arial" charset="0"/>
                <a:ea typeface="ＭＳ Ｐゴシック" charset="0"/>
              </a:rPr>
              <a:t>D</a:t>
            </a:r>
            <a:r>
              <a:rPr lang="en-US">
                <a:latin typeface="Arial" charset="0"/>
                <a:ea typeface="ＭＳ Ｐゴシック" charset="0"/>
              </a:rPr>
              <a:t>(Cl—Cl)] </a:t>
            </a:r>
            <a:r>
              <a:rPr lang="en-US">
                <a:latin typeface="Arial" charset="0"/>
                <a:ea typeface="ＭＳ Ｐゴシック" charset="0"/>
                <a:cs typeface="Arial" charset="0"/>
              </a:rPr>
              <a:t>−</a:t>
            </a:r>
            <a:r>
              <a:rPr lang="en-US">
                <a:latin typeface="Arial" charset="0"/>
                <a:ea typeface="ＭＳ Ｐゴシック" charset="0"/>
              </a:rPr>
              <a:t> [</a:t>
            </a:r>
            <a:r>
              <a:rPr lang="en-US" i="1">
                <a:latin typeface="Arial" charset="0"/>
                <a:ea typeface="ＭＳ Ｐゴシック" charset="0"/>
              </a:rPr>
              <a:t>D</a:t>
            </a:r>
            <a:r>
              <a:rPr lang="en-US">
                <a:latin typeface="Arial" charset="0"/>
                <a:ea typeface="ＭＳ Ｐゴシック" charset="0"/>
              </a:rPr>
              <a:t>(C—Cl) + </a:t>
            </a:r>
          </a:p>
          <a:p>
            <a:pPr marL="690563" indent="-690563" eaLnBrk="1" hangingPunct="1">
              <a:buFontTx/>
              <a:buNone/>
            </a:pPr>
            <a:r>
              <a:rPr lang="en-US">
                <a:latin typeface="Arial" charset="0"/>
                <a:ea typeface="ＭＳ Ｐゴシック" charset="0"/>
              </a:rPr>
              <a:t>                                                 </a:t>
            </a:r>
            <a:r>
              <a:rPr lang="en-US" i="1">
                <a:latin typeface="Arial" charset="0"/>
                <a:ea typeface="ＭＳ Ｐゴシック" charset="0"/>
              </a:rPr>
              <a:t>D</a:t>
            </a:r>
            <a:r>
              <a:rPr lang="en-US">
                <a:latin typeface="Arial" charset="0"/>
                <a:ea typeface="ＭＳ Ｐゴシック" charset="0"/>
              </a:rPr>
              <a:t>(H—Cl)]</a:t>
            </a:r>
          </a:p>
          <a:p>
            <a:pPr marL="690563" indent="-690563" eaLnBrk="1" hangingPunct="1">
              <a:buFontTx/>
              <a:buNone/>
            </a:pPr>
            <a:r>
              <a:rPr lang="en-US">
                <a:latin typeface="Arial" charset="0"/>
                <a:ea typeface="ＭＳ Ｐゴシック" charset="0"/>
              </a:rPr>
              <a:t>	= [(413 kJ) + (242 kJ)] </a:t>
            </a:r>
            <a:r>
              <a:rPr lang="en-US">
                <a:latin typeface="Arial" charset="0"/>
                <a:ea typeface="ＭＳ Ｐゴシック" charset="0"/>
                <a:cs typeface="Arial" charset="0"/>
              </a:rPr>
              <a:t>−</a:t>
            </a:r>
            <a:r>
              <a:rPr lang="en-US">
                <a:latin typeface="Arial" charset="0"/>
                <a:ea typeface="ＭＳ Ｐゴシック" charset="0"/>
              </a:rPr>
              <a:t> [(328 kJ) + (431 kJ)]</a:t>
            </a:r>
          </a:p>
          <a:p>
            <a:pPr marL="690563" indent="-690563" eaLnBrk="1" hangingPunct="1">
              <a:buFontTx/>
              <a:buNone/>
            </a:pPr>
            <a:r>
              <a:rPr lang="en-US">
                <a:latin typeface="Arial" charset="0"/>
                <a:ea typeface="ＭＳ Ｐゴシック" charset="0"/>
              </a:rPr>
              <a:t>	= (655 kJ) </a:t>
            </a:r>
            <a:r>
              <a:rPr lang="en-US">
                <a:latin typeface="Arial" charset="0"/>
                <a:ea typeface="ＭＳ Ｐゴシック" charset="0"/>
                <a:cs typeface="Arial" charset="0"/>
              </a:rPr>
              <a:t>−</a:t>
            </a:r>
            <a:r>
              <a:rPr lang="en-US">
                <a:latin typeface="Arial" charset="0"/>
                <a:ea typeface="ＭＳ Ｐゴシック" charset="0"/>
              </a:rPr>
              <a:t> (759 kJ)</a:t>
            </a:r>
          </a:p>
          <a:p>
            <a:pPr marL="690563" indent="-690563" eaLnBrk="1" hangingPunct="1">
              <a:buFontTx/>
              <a:buNone/>
            </a:pPr>
            <a:r>
              <a:rPr lang="en-US">
                <a:latin typeface="Arial" charset="0"/>
                <a:ea typeface="ＭＳ Ｐゴシック" charset="0"/>
              </a:rPr>
              <a:t>	= </a:t>
            </a:r>
            <a:r>
              <a:rPr lang="en-US">
                <a:latin typeface="Arial" charset="0"/>
                <a:ea typeface="ＭＳ Ｐゴシック" charset="0"/>
                <a:cs typeface="Arial" charset="0"/>
              </a:rPr>
              <a:t>−</a:t>
            </a:r>
            <a:r>
              <a:rPr lang="en-US">
                <a:latin typeface="Arial" charset="0"/>
                <a:ea typeface="ＭＳ Ｐゴシック" charset="0"/>
              </a:rPr>
              <a:t>104 kJ</a:t>
            </a: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Bond Enthalpy and Bond Length</a:t>
            </a:r>
          </a:p>
        </p:txBody>
      </p:sp>
      <p:sp>
        <p:nvSpPr>
          <p:cNvPr id="7475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209675"/>
            <a:ext cx="7772400" cy="19812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We can also measure an average bond length for different bond types.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As the number of bonds between two atoms increases, the bond length decreases.</a:t>
            </a:r>
          </a:p>
        </p:txBody>
      </p:sp>
      <p:pic>
        <p:nvPicPr>
          <p:cNvPr id="74755" name="Picture 4" descr="08_05_Tabl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1"/>
          <a:stretch>
            <a:fillRect/>
          </a:stretch>
        </p:blipFill>
        <p:spPr bwMode="auto">
          <a:xfrm>
            <a:off x="1295400" y="3248025"/>
            <a:ext cx="586740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Energetics of Ionic Bonding—</a:t>
            </a:r>
            <a:br>
              <a:rPr lang="en-US">
                <a:latin typeface="Arial" charset="0"/>
                <a:ea typeface="ＭＳ Ｐゴシック" charset="0"/>
              </a:rPr>
            </a:br>
            <a:r>
              <a:rPr lang="en-US">
                <a:latin typeface="Arial" charset="0"/>
                <a:ea typeface="ＭＳ Ｐゴシック" charset="0"/>
              </a:rPr>
              <a:t>Born-Haber Cycle</a:t>
            </a:r>
          </a:p>
        </p:txBody>
      </p:sp>
      <p:sp>
        <p:nvSpPr>
          <p:cNvPr id="1024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52400" y="1524000"/>
            <a:ext cx="5105400" cy="48768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Many factors affect the energy of ionic bonding.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Start with the metal and nonmetal elements:           Na(</a:t>
            </a:r>
            <a:r>
              <a:rPr lang="en-US" sz="2800" i="1">
                <a:latin typeface="Arial" charset="0"/>
                <a:ea typeface="ＭＳ Ｐゴシック" charset="0"/>
              </a:rPr>
              <a:t>s</a:t>
            </a:r>
            <a:r>
              <a:rPr lang="en-US" sz="2800">
                <a:latin typeface="Arial" charset="0"/>
                <a:ea typeface="ＭＳ Ｐゴシック" charset="0"/>
              </a:rPr>
              <a:t>) and Cl</a:t>
            </a:r>
            <a:r>
              <a:rPr lang="en-US" sz="2800" baseline="-25000">
                <a:latin typeface="Arial" charset="0"/>
                <a:ea typeface="ＭＳ Ｐゴシック" charset="0"/>
              </a:rPr>
              <a:t>2</a:t>
            </a:r>
            <a:r>
              <a:rPr lang="en-US" sz="2800">
                <a:latin typeface="Arial" charset="0"/>
                <a:ea typeface="ＭＳ Ｐゴシック" charset="0"/>
              </a:rPr>
              <a:t>(</a:t>
            </a:r>
            <a:r>
              <a:rPr lang="en-US" sz="2800" i="1">
                <a:latin typeface="Arial" charset="0"/>
                <a:ea typeface="ＭＳ Ｐゴシック" charset="0"/>
              </a:rPr>
              <a:t>g</a:t>
            </a:r>
            <a:r>
              <a:rPr lang="en-US" sz="2800">
                <a:latin typeface="Arial" charset="0"/>
                <a:ea typeface="ＭＳ Ｐゴシック" charset="0"/>
              </a:rPr>
              <a:t>).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Make gaseous atoms:       Na(</a:t>
            </a:r>
            <a:r>
              <a:rPr lang="en-US" sz="2800" i="1">
                <a:latin typeface="Arial" charset="0"/>
                <a:ea typeface="ＭＳ Ｐゴシック" charset="0"/>
              </a:rPr>
              <a:t>g</a:t>
            </a:r>
            <a:r>
              <a:rPr lang="en-US" sz="2800">
                <a:latin typeface="Arial" charset="0"/>
                <a:ea typeface="ＭＳ Ｐゴシック" charset="0"/>
              </a:rPr>
              <a:t>) and Cl(</a:t>
            </a:r>
            <a:r>
              <a:rPr lang="en-US" sz="2800" i="1">
                <a:latin typeface="Arial" charset="0"/>
                <a:ea typeface="ＭＳ Ｐゴシック" charset="0"/>
              </a:rPr>
              <a:t>g</a:t>
            </a:r>
            <a:r>
              <a:rPr lang="en-US" sz="2800">
                <a:latin typeface="Arial" charset="0"/>
                <a:ea typeface="ＭＳ Ｐゴシック" charset="0"/>
              </a:rPr>
              <a:t>).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Make ions: Na</a:t>
            </a:r>
            <a:r>
              <a:rPr lang="en-US" sz="2800" baseline="30000">
                <a:latin typeface="Arial" charset="0"/>
                <a:ea typeface="ＭＳ Ｐゴシック" charset="0"/>
              </a:rPr>
              <a:t>+</a:t>
            </a:r>
            <a:r>
              <a:rPr lang="en-US" sz="2800">
                <a:latin typeface="Arial" charset="0"/>
                <a:ea typeface="ＭＳ Ｐゴシック" charset="0"/>
              </a:rPr>
              <a:t>(</a:t>
            </a:r>
            <a:r>
              <a:rPr lang="en-US" sz="2800" i="1">
                <a:latin typeface="Arial" charset="0"/>
                <a:ea typeface="ＭＳ Ｐゴシック" charset="0"/>
              </a:rPr>
              <a:t>g</a:t>
            </a:r>
            <a:r>
              <a:rPr lang="en-US" sz="2800">
                <a:latin typeface="Arial" charset="0"/>
                <a:ea typeface="ＭＳ Ｐゴシック" charset="0"/>
              </a:rPr>
              <a:t>) and      Cl</a:t>
            </a:r>
            <a:r>
              <a:rPr lang="en-US" sz="2800" baseline="30000">
                <a:latin typeface="Arial" charset="0"/>
                <a:ea typeface="ＭＳ Ｐゴシック" charset="0"/>
              </a:rPr>
              <a:t>–</a:t>
            </a:r>
            <a:r>
              <a:rPr lang="en-US" sz="2800">
                <a:latin typeface="Arial" charset="0"/>
                <a:ea typeface="ＭＳ Ｐゴシック" charset="0"/>
              </a:rPr>
              <a:t>(</a:t>
            </a:r>
            <a:r>
              <a:rPr lang="en-US" sz="2800" i="1">
                <a:latin typeface="Arial" charset="0"/>
                <a:ea typeface="ＭＳ Ｐゴシック" charset="0"/>
              </a:rPr>
              <a:t>g</a:t>
            </a:r>
            <a:r>
              <a:rPr lang="en-US" sz="2800">
                <a:latin typeface="Arial" charset="0"/>
                <a:ea typeface="ＭＳ Ｐゴシック" charset="0"/>
              </a:rPr>
              <a:t>).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Combine the ions: NaCl(</a:t>
            </a:r>
            <a:r>
              <a:rPr lang="en-US" sz="2800" i="1">
                <a:latin typeface="Arial" charset="0"/>
                <a:ea typeface="ＭＳ Ｐゴシック" charset="0"/>
              </a:rPr>
              <a:t>s</a:t>
            </a:r>
            <a:r>
              <a:rPr lang="en-US" sz="2800">
                <a:latin typeface="Arial" charset="0"/>
                <a:ea typeface="ＭＳ Ｐゴシック" charset="0"/>
              </a:rPr>
              <a:t>).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49A2D05-7776-42C1-A109-4D8F869FF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344227"/>
            <a:ext cx="2133600" cy="243077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FA8BA22-C0B5-4717-8C9D-C82AE7F80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448" y="3775006"/>
            <a:ext cx="3129904" cy="277678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350"/>
            <a:ext cx="91440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Energetics of Ionic Bonding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534400" cy="51816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We already discussed making ions (ionization energy and electron affinity).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It takes energy to convert the elements to atoms. (endothermic)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It takes energy to create a cation (endothermic).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Energy is released by making the anion (exothermic).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The formation of the solid releases a </a:t>
            </a:r>
            <a:r>
              <a:rPr lang="en-US" sz="2800" i="1">
                <a:latin typeface="Arial" charset="0"/>
                <a:ea typeface="ＭＳ Ｐゴシック" charset="0"/>
              </a:rPr>
              <a:t>huge</a:t>
            </a:r>
            <a:r>
              <a:rPr lang="en-US" sz="2800">
                <a:latin typeface="Arial" charset="0"/>
                <a:ea typeface="ＭＳ Ｐゴシック" charset="0"/>
              </a:rPr>
              <a:t> amount of energy (exothermic).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This makes the formation of salts from the elements </a:t>
            </a:r>
            <a:r>
              <a:rPr lang="en-US" sz="2800" i="1">
                <a:latin typeface="Arial" charset="0"/>
                <a:ea typeface="ＭＳ Ｐゴシック" charset="0"/>
              </a:rPr>
              <a:t>exothermic</a:t>
            </a:r>
            <a:r>
              <a:rPr lang="en-US" sz="2800">
                <a:latin typeface="Arial" charset="0"/>
                <a:ea typeface="ＭＳ Ｐゴシック" charset="0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Lattice Energy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0638" y="1524000"/>
            <a:ext cx="9144001" cy="3657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That huge, exothermic transition is the reverse of the </a:t>
            </a:r>
            <a:r>
              <a:rPr lang="en-US" b="1" dirty="0">
                <a:latin typeface="Arial" charset="0"/>
                <a:ea typeface="ＭＳ Ｐゴシック" charset="0"/>
              </a:rPr>
              <a:t>lattice energy</a:t>
            </a:r>
            <a:r>
              <a:rPr lang="en-US" dirty="0">
                <a:latin typeface="Arial" charset="0"/>
                <a:ea typeface="ＭＳ Ｐゴシック" charset="0"/>
              </a:rPr>
              <a:t>,</a:t>
            </a:r>
          </a:p>
          <a:p>
            <a:pPr lvl="1" eaLnBrk="1" hangingPunct="1">
              <a:buFont typeface="Lucida Grande" charset="0"/>
              <a:buChar char="–"/>
            </a:pPr>
            <a:r>
              <a:rPr lang="en-US" i="1" dirty="0">
                <a:latin typeface="Arial" charset="0"/>
                <a:ea typeface="ＭＳ Ｐゴシック" charset="0"/>
              </a:rPr>
              <a:t>the energy required to completely separate </a:t>
            </a:r>
            <a:r>
              <a:rPr lang="en-US" i="1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a mole </a:t>
            </a:r>
            <a:r>
              <a:rPr lang="en-US" i="1" dirty="0">
                <a:latin typeface="Arial" charset="0"/>
                <a:ea typeface="ＭＳ Ｐゴシック" charset="0"/>
              </a:rPr>
              <a:t>of a solid ionic compound into its </a:t>
            </a:r>
            <a:r>
              <a:rPr lang="en-US" i="1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gaseous ions</a:t>
            </a:r>
            <a:r>
              <a:rPr lang="en-US" i="1" dirty="0">
                <a:latin typeface="Arial" charset="0"/>
                <a:ea typeface="ＭＳ Ｐゴシック" charset="0"/>
              </a:rPr>
              <a:t>.</a:t>
            </a:r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The energy associated with electrostatic interactions is governed by Coulomb’s law:</a:t>
            </a:r>
          </a:p>
        </p:txBody>
      </p:sp>
      <p:grpSp>
        <p:nvGrpSpPr>
          <p:cNvPr id="14339" name="Group 11"/>
          <p:cNvGrpSpPr>
            <a:grpSpLocks/>
          </p:cNvGrpSpPr>
          <p:nvPr/>
        </p:nvGrpSpPr>
        <p:grpSpPr bwMode="auto">
          <a:xfrm>
            <a:off x="3308350" y="4706938"/>
            <a:ext cx="2479675" cy="1066800"/>
            <a:chOff x="2112" y="3264"/>
            <a:chExt cx="1562" cy="672"/>
          </a:xfrm>
        </p:grpSpPr>
        <p:sp>
          <p:nvSpPr>
            <p:cNvPr id="14340" name="Rectangle 5"/>
            <p:cNvSpPr>
              <a:spLocks noChangeArrowheads="1"/>
            </p:cNvSpPr>
            <p:nvPr/>
          </p:nvSpPr>
          <p:spPr bwMode="auto">
            <a:xfrm>
              <a:off x="2112" y="3418"/>
              <a:ext cx="103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i="1"/>
                <a:t>E</a:t>
              </a:r>
              <a:r>
                <a:rPr lang="en-US" sz="3200" baseline="-25000"/>
                <a:t>el</a:t>
              </a:r>
              <a:r>
                <a:rPr lang="en-US" sz="3200"/>
                <a:t> = </a:t>
              </a:r>
              <a:r>
                <a:rPr lang="en-US" sz="3200" i="1">
                  <a:latin typeface="Symbol" charset="0"/>
                  <a:sym typeface="Symbol" charset="0"/>
                </a:rPr>
                <a:t></a:t>
              </a:r>
              <a:endParaRPr lang="en-US" sz="3200" i="1"/>
            </a:p>
          </p:txBody>
        </p:sp>
        <p:grpSp>
          <p:nvGrpSpPr>
            <p:cNvPr id="14341" name="Group 10"/>
            <p:cNvGrpSpPr>
              <a:grpSpLocks/>
            </p:cNvGrpSpPr>
            <p:nvPr/>
          </p:nvGrpSpPr>
          <p:grpSpPr bwMode="auto">
            <a:xfrm>
              <a:off x="2954" y="3264"/>
              <a:ext cx="720" cy="672"/>
              <a:chOff x="2954" y="3264"/>
              <a:chExt cx="720" cy="672"/>
            </a:xfrm>
          </p:grpSpPr>
          <p:sp>
            <p:nvSpPr>
              <p:cNvPr id="14342" name="Rectangle 6"/>
              <p:cNvSpPr>
                <a:spLocks noChangeArrowheads="1"/>
              </p:cNvSpPr>
              <p:nvPr/>
            </p:nvSpPr>
            <p:spPr bwMode="auto">
              <a:xfrm>
                <a:off x="2973" y="3264"/>
                <a:ext cx="673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3200" i="1">
                    <a:latin typeface="Times New Roman" charset="0"/>
                  </a:rPr>
                  <a:t>Q</a:t>
                </a:r>
                <a:r>
                  <a:rPr lang="en-US" sz="3200" baseline="-25000"/>
                  <a:t>1</a:t>
                </a:r>
                <a:r>
                  <a:rPr lang="en-US" sz="3200" i="1">
                    <a:latin typeface="Times New Roman" charset="0"/>
                  </a:rPr>
                  <a:t>Q</a:t>
                </a:r>
                <a:r>
                  <a:rPr lang="en-US" sz="3200" baseline="-25000"/>
                  <a:t>2</a:t>
                </a:r>
                <a:endParaRPr lang="en-US" sz="3200" i="1"/>
              </a:p>
              <a:p>
                <a:pPr algn="ctr"/>
                <a:r>
                  <a:rPr lang="en-US" sz="3200" i="1">
                    <a:latin typeface="Times New Roman" charset="0"/>
                  </a:rPr>
                  <a:t>d</a:t>
                </a:r>
                <a:endParaRPr lang="en-US" sz="3200" i="1"/>
              </a:p>
            </p:txBody>
          </p:sp>
          <p:sp>
            <p:nvSpPr>
              <p:cNvPr id="14343" name="Line 7"/>
              <p:cNvSpPr>
                <a:spLocks noChangeShapeType="1"/>
              </p:cNvSpPr>
              <p:nvPr/>
            </p:nvSpPr>
            <p:spPr bwMode="auto">
              <a:xfrm>
                <a:off x="2954" y="3637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Lattice Energy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5800" y="1295400"/>
            <a:ext cx="7772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Lattice energy increases with:</a:t>
            </a:r>
          </a:p>
          <a:p>
            <a:pPr marL="740664" indent="-283464" eaLnBrk="1" hangingPunct="1">
              <a:buFont typeface="Lucida Grande"/>
              <a:buChar char="–"/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increasing charge on the ions</a:t>
            </a:r>
          </a:p>
          <a:p>
            <a:pPr marL="740664" indent="-283464" eaLnBrk="1" hangingPunct="1">
              <a:buFont typeface="Lucida Grande"/>
              <a:buChar char="–"/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decreasing size of ions</a:t>
            </a:r>
            <a:endParaRPr lang="en-US" sz="2800" dirty="0">
              <a:latin typeface="Arial" charset="0"/>
              <a:ea typeface="ＭＳ Ｐゴシック" charset="0"/>
            </a:endParaRPr>
          </a:p>
        </p:txBody>
      </p:sp>
      <p:pic>
        <p:nvPicPr>
          <p:cNvPr id="16387" name="Picture 6" descr="08_02_Tabl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0"/>
          <a:stretch>
            <a:fillRect/>
          </a:stretch>
        </p:blipFill>
        <p:spPr bwMode="auto">
          <a:xfrm>
            <a:off x="2057400" y="2946400"/>
            <a:ext cx="4953000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-20638" y="76200"/>
            <a:ext cx="9144001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Covalent Bonding</a:t>
            </a:r>
          </a:p>
        </p:txBody>
      </p:sp>
      <p:sp>
        <p:nvSpPr>
          <p:cNvPr id="1843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505200" y="1219200"/>
            <a:ext cx="5410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Arial" charset="0"/>
                <a:ea typeface="ＭＳ Ｐゴシック" charset="0"/>
              </a:rPr>
              <a:t>In covalent bonds, atoms share electrons.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Arial" charset="0"/>
                <a:ea typeface="ＭＳ Ｐゴシック" charset="0"/>
              </a:rPr>
              <a:t>There are several electrostatic interactions in these bonds:</a:t>
            </a:r>
          </a:p>
          <a:p>
            <a:pPr lvl="1" eaLnBrk="1" hangingPunct="1">
              <a:lnSpc>
                <a:spcPct val="90000"/>
              </a:lnSpc>
              <a:buFont typeface="Lucida Grande" charset="0"/>
              <a:buChar char="–"/>
            </a:pPr>
            <a:r>
              <a:rPr lang="en-US" sz="2400">
                <a:latin typeface="Arial" charset="0"/>
                <a:ea typeface="ＭＳ Ｐゴシック" charset="0"/>
              </a:rPr>
              <a:t>attractions between electrons and nuclei,</a:t>
            </a:r>
          </a:p>
          <a:p>
            <a:pPr lvl="1" eaLnBrk="1" hangingPunct="1">
              <a:lnSpc>
                <a:spcPct val="90000"/>
              </a:lnSpc>
              <a:buFont typeface="Lucida Grande" charset="0"/>
              <a:buChar char="–"/>
            </a:pPr>
            <a:r>
              <a:rPr lang="en-US" sz="2400">
                <a:latin typeface="Arial" charset="0"/>
                <a:ea typeface="ＭＳ Ｐゴシック" charset="0"/>
              </a:rPr>
              <a:t>repulsions between electrons, and</a:t>
            </a:r>
          </a:p>
          <a:p>
            <a:pPr lvl="1" eaLnBrk="1" hangingPunct="1">
              <a:lnSpc>
                <a:spcPct val="90000"/>
              </a:lnSpc>
              <a:buFont typeface="Lucida Grande" charset="0"/>
              <a:buChar char="–"/>
            </a:pPr>
            <a:r>
              <a:rPr lang="en-US" sz="2400">
                <a:latin typeface="Arial" charset="0"/>
                <a:ea typeface="ＭＳ Ｐゴシック" charset="0"/>
              </a:rPr>
              <a:t>repulsions between nuclei.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Arial" charset="0"/>
                <a:ea typeface="ＭＳ Ｐゴシック" charset="0"/>
              </a:rPr>
              <a:t>For a bond to form, the attractions must be greater than the repulsions.</a:t>
            </a:r>
          </a:p>
        </p:txBody>
      </p:sp>
      <p:pic>
        <p:nvPicPr>
          <p:cNvPr id="18435" name="Picture 4" descr="08_06_Figur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7"/>
          <a:stretch>
            <a:fillRect/>
          </a:stretch>
        </p:blipFill>
        <p:spPr bwMode="auto">
          <a:xfrm>
            <a:off x="228600" y="1219200"/>
            <a:ext cx="2971800" cy="521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8" charset="-128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5367</TotalTime>
  <Words>1864</Words>
  <Application>Microsoft Office PowerPoint</Application>
  <PresentationFormat>On-screen Show (4:3)</PresentationFormat>
  <Paragraphs>214</Paragraphs>
  <Slides>43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Lucida Grande</vt:lpstr>
      <vt:lpstr>ＭＳ Ｐゴシック</vt:lpstr>
      <vt:lpstr>Arial</vt:lpstr>
      <vt:lpstr>Symbol</vt:lpstr>
      <vt:lpstr>Times New Roman</vt:lpstr>
      <vt:lpstr>Wingdings</vt:lpstr>
      <vt:lpstr>Blank Presentation</vt:lpstr>
      <vt:lpstr>Custom Design</vt:lpstr>
      <vt:lpstr>PowerPoint Presentation</vt:lpstr>
      <vt:lpstr>Chemical Bonds</vt:lpstr>
      <vt:lpstr>Lewis Symbols</vt:lpstr>
      <vt:lpstr>Ionic Formation</vt:lpstr>
      <vt:lpstr>Energetics of Ionic Bonding— Born-Haber Cycle</vt:lpstr>
      <vt:lpstr>Energetics of Ionic Bonding</vt:lpstr>
      <vt:lpstr>Lattice Energy</vt:lpstr>
      <vt:lpstr>Lattice Energy</vt:lpstr>
      <vt:lpstr>Covalent Bonding</vt:lpstr>
      <vt:lpstr>Lewis Structures</vt:lpstr>
      <vt:lpstr>Electrons on Lewis Structures</vt:lpstr>
      <vt:lpstr>Multiple Bonds</vt:lpstr>
      <vt:lpstr>Polar Covalent Bonds</vt:lpstr>
      <vt:lpstr>Electronegativity</vt:lpstr>
      <vt:lpstr>Electronegativity and Polar Covalent Bonds</vt:lpstr>
      <vt:lpstr>Polar Covalent Bonds</vt:lpstr>
      <vt:lpstr>Dipoles</vt:lpstr>
      <vt:lpstr>Is a Compound Ionic or Covalent?</vt:lpstr>
      <vt:lpstr>PowerPoint Presentation</vt:lpstr>
      <vt:lpstr>PowerPoint Presentation</vt:lpstr>
      <vt:lpstr>PowerPoint Presentation</vt:lpstr>
      <vt:lpstr>PowerPoint Presentation</vt:lpstr>
      <vt:lpstr>Writing Lewis Structures (Covalent Molecules)</vt:lpstr>
      <vt:lpstr>Writing Lewis Structures</vt:lpstr>
      <vt:lpstr>Writing Lewis Structures</vt:lpstr>
      <vt:lpstr>Writing Lewis Structures</vt:lpstr>
      <vt:lpstr>Writing Lewis Structures</vt:lpstr>
      <vt:lpstr>Writing Lewis Structures</vt:lpstr>
      <vt:lpstr>Writing Lewis Structures</vt:lpstr>
      <vt:lpstr>The Best Lewis Structure?</vt:lpstr>
      <vt:lpstr>Resonance</vt:lpstr>
      <vt:lpstr>Resonance</vt:lpstr>
      <vt:lpstr>Exceptions to the Octet Rule</vt:lpstr>
      <vt:lpstr>Odd Number of Electrons</vt:lpstr>
      <vt:lpstr>Fewer Than Eight Electrons</vt:lpstr>
      <vt:lpstr>Fewer Than Eight Electrons</vt:lpstr>
      <vt:lpstr>More Than Eight Electrons</vt:lpstr>
      <vt:lpstr>Covalent Bond Strength</vt:lpstr>
      <vt:lpstr>Average Bond Enthalpies</vt:lpstr>
      <vt:lpstr>Using Bond Enthalpies to Estimate Enthalpy of Reaction</vt:lpstr>
      <vt:lpstr>Example</vt:lpstr>
      <vt:lpstr>Answer</vt:lpstr>
      <vt:lpstr>Bond Enthalpy and Bond Length</vt:lpstr>
    </vt:vector>
  </TitlesOfParts>
  <Company>John Bookstaver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Concepts of Chemical Bonding</dc:title>
  <dc:creator>John Bookstaver</dc:creator>
  <cp:lastModifiedBy>Prof. Zhao Zheng (SSE)</cp:lastModifiedBy>
  <cp:revision>211</cp:revision>
  <dcterms:created xsi:type="dcterms:W3CDTF">2005-03-01T03:14:25Z</dcterms:created>
  <dcterms:modified xsi:type="dcterms:W3CDTF">2022-09-21T01:30:15Z</dcterms:modified>
</cp:coreProperties>
</file>