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9"/>
  </p:notesMasterIdLst>
  <p:sldIdLst>
    <p:sldId id="256" r:id="rId3"/>
    <p:sldId id="349" r:id="rId4"/>
    <p:sldId id="350" r:id="rId5"/>
    <p:sldId id="351" r:id="rId6"/>
    <p:sldId id="348" r:id="rId7"/>
    <p:sldId id="257" r:id="rId8"/>
    <p:sldId id="259" r:id="rId9"/>
    <p:sldId id="262" r:id="rId10"/>
    <p:sldId id="335" r:id="rId11"/>
    <p:sldId id="267" r:id="rId12"/>
    <p:sldId id="331" r:id="rId13"/>
    <p:sldId id="270" r:id="rId14"/>
    <p:sldId id="318" r:id="rId15"/>
    <p:sldId id="280" r:id="rId16"/>
    <p:sldId id="327" r:id="rId17"/>
    <p:sldId id="352" r:id="rId18"/>
    <p:sldId id="333" r:id="rId19"/>
    <p:sldId id="334" r:id="rId20"/>
    <p:sldId id="336" r:id="rId21"/>
    <p:sldId id="288" r:id="rId22"/>
    <p:sldId id="289" r:id="rId23"/>
    <p:sldId id="292" r:id="rId24"/>
    <p:sldId id="309" r:id="rId25"/>
    <p:sldId id="308" r:id="rId26"/>
    <p:sldId id="293" r:id="rId27"/>
    <p:sldId id="311" r:id="rId28"/>
    <p:sldId id="337" r:id="rId29"/>
    <p:sldId id="338" r:id="rId30"/>
    <p:sldId id="339" r:id="rId31"/>
    <p:sldId id="340" r:id="rId32"/>
    <p:sldId id="341" r:id="rId33"/>
    <p:sldId id="296" r:id="rId34"/>
    <p:sldId id="342" r:id="rId35"/>
    <p:sldId id="343" r:id="rId36"/>
    <p:sldId id="344" r:id="rId37"/>
    <p:sldId id="34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60">
          <p15:clr>
            <a:srgbClr val="A4A3A4"/>
          </p15:clr>
        </p15:guide>
        <p15:guide id="3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2"/>
    <a:srgbClr val="C82E32"/>
    <a:srgbClr val="0000A4"/>
    <a:srgbClr val="0000C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9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Zhao Zheng (SSE)" userId="384c924e-b8eb-47c3-89f7-554e6c281d9d" providerId="ADAL" clId="{6591D8E5-73EC-48D8-8F9D-B7A5980472D5}"/>
    <pc:docChg chg="modSld">
      <pc:chgData name="Prof. Zhao Zheng (SSE)" userId="384c924e-b8eb-47c3-89f7-554e6c281d9d" providerId="ADAL" clId="{6591D8E5-73EC-48D8-8F9D-B7A5980472D5}" dt="2023-11-05T12:31:11.983" v="9" actId="1076"/>
      <pc:docMkLst>
        <pc:docMk/>
      </pc:docMkLst>
      <pc:sldChg chg="modNotesTx">
        <pc:chgData name="Prof. Zhao Zheng (SSE)" userId="384c924e-b8eb-47c3-89f7-554e6c281d9d" providerId="ADAL" clId="{6591D8E5-73EC-48D8-8F9D-B7A5980472D5}" dt="2023-11-05T11:58:25.710" v="1" actId="20577"/>
        <pc:sldMkLst>
          <pc:docMk/>
          <pc:sldMk cId="0" sldId="335"/>
        </pc:sldMkLst>
      </pc:sldChg>
      <pc:sldChg chg="modSp">
        <pc:chgData name="Prof. Zhao Zheng (SSE)" userId="384c924e-b8eb-47c3-89f7-554e6c281d9d" providerId="ADAL" clId="{6591D8E5-73EC-48D8-8F9D-B7A5980472D5}" dt="2023-11-05T12:31:11.983" v="9" actId="1076"/>
        <pc:sldMkLst>
          <pc:docMk/>
          <pc:sldMk cId="0" sldId="344"/>
        </pc:sldMkLst>
        <pc:spChg chg="mod">
          <ac:chgData name="Prof. Zhao Zheng (SSE)" userId="384c924e-b8eb-47c3-89f7-554e6c281d9d" providerId="ADAL" clId="{6591D8E5-73EC-48D8-8F9D-B7A5980472D5}" dt="2023-11-05T12:31:02.288" v="5" actId="14100"/>
          <ac:spMkLst>
            <pc:docMk/>
            <pc:sldMk cId="0" sldId="344"/>
            <ac:spMk id="35843" creationId="{00000000-0000-0000-0000-000000000000}"/>
          </ac:spMkLst>
        </pc:spChg>
        <pc:grpChg chg="mod">
          <ac:chgData name="Prof. Zhao Zheng (SSE)" userId="384c924e-b8eb-47c3-89f7-554e6c281d9d" providerId="ADAL" clId="{6591D8E5-73EC-48D8-8F9D-B7A5980472D5}" dt="2023-11-05T12:31:11.983" v="9" actId="1076"/>
          <ac:grpSpMkLst>
            <pc:docMk/>
            <pc:sldMk cId="0" sldId="344"/>
            <ac:grpSpMk id="2" creationId="{00000000-0000-0000-0000-000000000000}"/>
          </ac:grpSpMkLst>
        </pc:grpChg>
      </pc:sldChg>
    </pc:docChg>
  </pc:docChgLst>
  <pc:docChgLst>
    <pc:chgData name="Prof. Zhao Zheng (SSE)" userId="384c924e-b8eb-47c3-89f7-554e6c281d9d" providerId="ADAL" clId="{43ADB04E-9942-453B-9E0C-8669BD910F8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F88C66-8169-A84A-AA1E-1354A78181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DE8582-A8B6-8240-B3D6-17B18DE04258}" type="slidenum">
              <a:rPr lang="en-US"/>
              <a:pPr/>
              <a:t>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8576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6DD9D-36D1-E549-B12E-9E5A884B9847}" type="slidenum">
              <a:rPr lang="en-US"/>
              <a:pPr/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496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90B3C-863E-4B4E-B033-3BE537BEE41E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99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C56AF-E351-7349-8153-60C5A11FD112}" type="slidenum">
              <a:rPr lang="en-US"/>
              <a:pPr/>
              <a:t>21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105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3A89E-B6F9-6B44-9A98-C01FA2E4817E}" type="slidenum">
              <a:rPr lang="en-US"/>
              <a:pPr/>
              <a:t>22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12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E49D79-C0E2-4E41-8543-91012794D407}" type="slidenum">
              <a:rPr lang="en-US"/>
              <a:pPr/>
              <a:t>23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077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65FF2-4BB2-394B-90E3-165751D8C8B5}" type="slidenum">
              <a:rPr lang="en-US"/>
              <a:pPr/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556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A3E0A-0484-9C4F-B210-556BBEEC32DC}" type="slidenum">
              <a:rPr lang="en-US"/>
              <a:pPr/>
              <a:t>25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415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6074F-808E-8046-B589-D9078703D3F3}" type="slidenum">
              <a:rPr lang="en-US"/>
              <a:pPr/>
              <a:t>26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068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quadratic equation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8C66-8169-A84A-AA1E-1354A78181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23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078B0-5E82-6443-A12A-0007CEB4E867}" type="slidenum">
              <a:rPr lang="en-US"/>
              <a:pPr/>
              <a:t>32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6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4EFC3-F863-5C4F-ADC0-3591F875B01F}" type="slidenum">
              <a:rPr lang="en-US"/>
              <a:pPr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65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4082A-0232-1E4C-8804-07906CFA27C7}" type="slidenum">
              <a:rPr lang="en-US"/>
              <a:pPr/>
              <a:t>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934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C380F-42ED-B044-B648-13DC10A6F9BF}" type="slidenum">
              <a:rPr lang="en-US"/>
              <a:pPr/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792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1900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年的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16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billion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2014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年的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70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billion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8C66-8169-A84A-AA1E-1354A78181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761D3-C0E3-794E-BA87-7D37EF3F8F2F}" type="slidenum">
              <a:rPr lang="en-US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25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C0CAF-F7E7-4846-9064-9C5BD768C67B}" type="slidenum">
              <a:rPr lang="en-US"/>
              <a:pPr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597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DF148-F892-564E-A223-AD5303618BE3}" type="slidenum">
              <a:rPr lang="en-US"/>
              <a:pPr/>
              <a:t>13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591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54B68-6DC7-8543-B0BD-813FC5FAD501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40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3E29B-3A40-A748-871D-4DD8AC748A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b="1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BF26B-E5C7-E44E-B06D-69C9A74374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E31C2-5451-624E-B4C7-ABAFCC3CB6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5370D-9467-0848-A61B-F98147FB3A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b="1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4F063-C73A-494F-A98B-FC7B245214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C4366-6997-1B4E-B624-FE016B4BB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163DB-E388-1C46-955A-21DBAFC3DF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b="1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7BA25-6912-7E48-8691-BB4CD42FFF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b="1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088B8-1A38-7948-B961-263A64551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0A789-9497-F043-B956-F3A571C697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0CD59-5D82-6B4C-95E3-206E0862B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F55C5-D6BD-9548-BCB3-D74F398F653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b="1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05D14-F51C-7B4F-A325-FEB3ED9455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E1B44-4858-FA42-A9BE-3113AC53A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6D87-4D70-AA46-AE59-6DACD3AD1F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D9B1A-0C6D-7846-8C60-3A17492460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B6AAF-8272-CE44-9BC6-26C13A2054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F4000-81A5-8A4E-BE7B-39BF712F9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9759F-1606-BA49-A67A-0DC90ADAA0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58CA0-B1AC-B24A-8DD5-90962B6166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5CA06-86FB-9F49-BDD8-AC63FC74E3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3C545-D4AA-8344-B5D0-42588FA7FE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8CE68F-74CE-0D41-BA5F-EE3D30A8D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17A4E-4209-AA44-AB43-E08EEC3712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b="1">
              <a:solidFill>
                <a:srgbClr val="73738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36B1A-BB7A-E646-B6C0-389C35545C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68532-CBF1-F749-9CB9-8BDF4DC30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0591B-01BC-2946-9BD6-2EDBFF71E4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0BD04C-F37B-F149-AB84-A95348B3AB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7772400" y="5486400"/>
            <a:ext cx="1371600" cy="1371600"/>
            <a:chOff x="4896" y="3456"/>
            <a:chExt cx="864" cy="864"/>
          </a:xfrm>
        </p:grpSpPr>
        <p:pic>
          <p:nvPicPr>
            <p:cNvPr id="1031" name="Picture 11" descr="Triangle--Gray"/>
            <p:cNvPicPr>
              <a:picLocks noChangeAspect="1" noChangeArrowheads="1"/>
            </p:cNvPicPr>
            <p:nvPr userDrawn="1"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2" name="Rectangle 12"/>
            <p:cNvSpPr>
              <a:spLocks noChangeArrowheads="1"/>
            </p:cNvSpPr>
            <p:nvPr userDrawn="1"/>
          </p:nvSpPr>
          <p:spPr bwMode="auto">
            <a:xfrm>
              <a:off x="5006" y="3840"/>
              <a:ext cx="6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Equilibrium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705838-EB24-8F43-8E3A-2FCC88B812B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b="1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/>
          </p:cNvSpPr>
          <p:nvPr/>
        </p:nvSpPr>
        <p:spPr bwMode="auto">
          <a:xfrm>
            <a:off x="4495800" y="1676400"/>
            <a:ext cx="457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400" b="1">
                <a:solidFill>
                  <a:srgbClr val="000000"/>
                </a:solidFill>
              </a:rPr>
              <a:t>Chapter 15</a:t>
            </a:r>
            <a:br>
              <a:rPr lang="en-US" sz="3400" b="1">
                <a:solidFill>
                  <a:srgbClr val="000000"/>
                </a:solidFill>
              </a:rPr>
            </a:br>
            <a:br>
              <a:rPr lang="en-US" sz="3400" b="1">
                <a:solidFill>
                  <a:srgbClr val="000000"/>
                </a:solidFill>
              </a:rPr>
            </a:br>
            <a:r>
              <a:rPr lang="en-US" sz="3600" b="1"/>
              <a:t>Chemical Equilibrium</a:t>
            </a:r>
            <a:endParaRPr lang="en-US" sz="3400" b="1">
              <a:solidFill>
                <a:srgbClr val="000000"/>
              </a:solidFill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0000"/>
                </a:solidFill>
                <a:ea typeface="Arial" charset="0"/>
                <a:cs typeface="Arial" charset="0"/>
              </a:rPr>
              <a:t>Lecture Presentation</a:t>
            </a:r>
          </a:p>
        </p:txBody>
      </p:sp>
      <p:pic>
        <p:nvPicPr>
          <p:cNvPr id="7" name="Picture 1" descr="BROW0417_13_ecat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The Equilibrium Constant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066800"/>
            <a:ext cx="7980362" cy="2057400"/>
          </a:xfrm>
        </p:spPr>
        <p:txBody>
          <a:bodyPr/>
          <a:lstStyle/>
          <a:p>
            <a:pPr eaLnBrk="1" hangingPunct="1"/>
            <a:r>
              <a:rPr lang="en-US" sz="2800"/>
              <a:t>Consider the generalized reaction</a:t>
            </a:r>
          </a:p>
          <a:p>
            <a:pPr eaLnBrk="1" hangingPunct="1">
              <a:buFontTx/>
              <a:buNone/>
            </a:pPr>
            <a:r>
              <a:rPr lang="en-US" sz="2800"/>
              <a:t>	</a:t>
            </a:r>
            <a:r>
              <a:rPr lang="en-US" sz="2800" i="1"/>
              <a:t>a</a:t>
            </a:r>
            <a:r>
              <a:rPr lang="en-US" sz="2800"/>
              <a:t> A  +  </a:t>
            </a:r>
            <a:r>
              <a:rPr lang="en-US" sz="2800" i="1"/>
              <a:t>b</a:t>
            </a:r>
            <a:r>
              <a:rPr lang="en-US" sz="2800"/>
              <a:t> B ⇌  </a:t>
            </a:r>
            <a:r>
              <a:rPr lang="en-US" sz="2800" i="1"/>
              <a:t>d</a:t>
            </a:r>
            <a:r>
              <a:rPr lang="en-US" sz="2800"/>
              <a:t> D  +  </a:t>
            </a:r>
            <a:r>
              <a:rPr lang="en-US" sz="2800" i="1"/>
              <a:t>e</a:t>
            </a:r>
            <a:r>
              <a:rPr lang="en-US" sz="2800"/>
              <a:t> E</a:t>
            </a:r>
          </a:p>
          <a:p>
            <a:pPr eaLnBrk="1" hangingPunct="1"/>
            <a:r>
              <a:rPr lang="en-US" sz="2800"/>
              <a:t>The equilibrium expression for this reaction would be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630238" y="35052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3200"/>
          </a:p>
        </p:txBody>
      </p:sp>
      <p:grpSp>
        <p:nvGrpSpPr>
          <p:cNvPr id="10245" name="Group 21"/>
          <p:cNvGrpSpPr>
            <a:grpSpLocks/>
          </p:cNvGrpSpPr>
          <p:nvPr/>
        </p:nvGrpSpPr>
        <p:grpSpPr bwMode="auto">
          <a:xfrm>
            <a:off x="2898775" y="4724400"/>
            <a:ext cx="1530350" cy="1012825"/>
            <a:chOff x="1872" y="3168"/>
            <a:chExt cx="964" cy="638"/>
          </a:xfrm>
        </p:grpSpPr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1872" y="3360"/>
              <a:ext cx="11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4000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2720" y="3168"/>
              <a:ext cx="11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4000" i="1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0238" y="3983038"/>
            <a:ext cx="8056562" cy="1754187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/>
              <a:t>Also, since pressure is proportional to concentration for gases in a closed system, the equilibrium expression can also be written</a:t>
            </a:r>
          </a:p>
          <a:p>
            <a:pPr marL="342900" indent="-342900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40050"/>
            <a:ext cx="4702810" cy="102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463540"/>
            <a:ext cx="2595880" cy="10134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More with Gases and Equilibrium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029200"/>
          </a:xfrm>
        </p:spPr>
        <p:txBody>
          <a:bodyPr/>
          <a:lstStyle/>
          <a:p>
            <a:r>
              <a:rPr lang="en-US"/>
              <a:t>We can compare the equilibrium constant based on concentration to the one based on pressure.</a:t>
            </a:r>
          </a:p>
          <a:p>
            <a:r>
              <a:rPr lang="en-US"/>
              <a:t>For gases, </a:t>
            </a:r>
            <a:r>
              <a:rPr lang="en-US" i="1"/>
              <a:t>PV</a:t>
            </a:r>
            <a:r>
              <a:rPr lang="en-US"/>
              <a:t> = </a:t>
            </a:r>
            <a:r>
              <a:rPr lang="en-US" i="1"/>
              <a:t>nRT</a:t>
            </a:r>
            <a:r>
              <a:rPr lang="en-US"/>
              <a:t> (the Ideal Gas Law).</a:t>
            </a:r>
          </a:p>
          <a:p>
            <a:r>
              <a:rPr lang="en-US"/>
              <a:t>Rearranging, </a:t>
            </a:r>
            <a:r>
              <a:rPr lang="en-US" i="1"/>
              <a:t>P</a:t>
            </a:r>
            <a:r>
              <a:rPr lang="en-US"/>
              <a:t> = (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V</a:t>
            </a:r>
            <a:r>
              <a:rPr lang="en-US"/>
              <a:t>)</a:t>
            </a:r>
            <a:r>
              <a:rPr lang="en-US" i="1"/>
              <a:t>RT</a:t>
            </a:r>
            <a:r>
              <a:rPr lang="en-US"/>
              <a:t>; (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V</a:t>
            </a:r>
            <a:r>
              <a:rPr lang="en-US"/>
              <a:t>) is [ ].</a:t>
            </a:r>
          </a:p>
          <a:p>
            <a:r>
              <a:rPr lang="en-US"/>
              <a:t>The result is</a:t>
            </a:r>
          </a:p>
          <a:p>
            <a:endParaRPr lang="en-US"/>
          </a:p>
          <a:p>
            <a:r>
              <a:rPr lang="en-US"/>
              <a:t>where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60" y="4191000"/>
            <a:ext cx="2418080" cy="480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53046"/>
            <a:ext cx="6934200" cy="2730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924800" cy="1295400"/>
          </a:xfrm>
        </p:spPr>
        <p:txBody>
          <a:bodyPr/>
          <a:lstStyle/>
          <a:p>
            <a:pPr eaLnBrk="1" hangingPunct="1"/>
            <a:r>
              <a:rPr lang="en-US"/>
              <a:t>Equilibrium Can Be Reached from Either Direction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>
          <a:xfrm>
            <a:off x="190500" y="1447800"/>
            <a:ext cx="8763000" cy="1981200"/>
          </a:xfrm>
        </p:spPr>
        <p:txBody>
          <a:bodyPr/>
          <a:lstStyle/>
          <a:p>
            <a:r>
              <a:rPr lang="en-US" sz="2800"/>
              <a:t>As you can see, the ratio of [NO</a:t>
            </a:r>
            <a:r>
              <a:rPr lang="en-US" sz="2800" baseline="-25000"/>
              <a:t>2</a:t>
            </a:r>
            <a:r>
              <a:rPr lang="en-US" sz="2800"/>
              <a:t>]</a:t>
            </a:r>
            <a:r>
              <a:rPr lang="en-US" sz="2800" baseline="30000"/>
              <a:t>2</a:t>
            </a:r>
            <a:r>
              <a:rPr lang="en-US" sz="2800"/>
              <a:t> to [N</a:t>
            </a:r>
            <a:r>
              <a:rPr lang="en-US" sz="2800" baseline="-25000"/>
              <a:t>2</a:t>
            </a:r>
            <a:r>
              <a:rPr lang="en-US" sz="2800"/>
              <a:t>O</a:t>
            </a:r>
            <a:r>
              <a:rPr lang="en-US" sz="2800" baseline="-25000"/>
              <a:t>4</a:t>
            </a:r>
            <a:r>
              <a:rPr lang="en-US" sz="2800"/>
              <a:t>] remains constant at this temperature no matter what the initial concentrations of NO</a:t>
            </a:r>
            <a:r>
              <a:rPr lang="en-US" sz="2800" baseline="-25000"/>
              <a:t>2</a:t>
            </a:r>
            <a:r>
              <a:rPr lang="en-US" sz="2800"/>
              <a:t> and N</a:t>
            </a:r>
            <a:r>
              <a:rPr lang="en-US" sz="2800" baseline="-25000"/>
              <a:t>2</a:t>
            </a:r>
            <a:r>
              <a:rPr lang="en-US" sz="2800"/>
              <a:t>O</a:t>
            </a:r>
            <a:r>
              <a:rPr lang="en-US" sz="2800" baseline="-25000"/>
              <a:t>4</a:t>
            </a:r>
            <a:r>
              <a:rPr lang="en-US" sz="2800"/>
              <a:t> are.</a:t>
            </a:r>
          </a:p>
        </p:txBody>
      </p:sp>
      <p:pic>
        <p:nvPicPr>
          <p:cNvPr id="6" name="Picture 5" descr="15_01_Table.jpg"/>
          <p:cNvPicPr>
            <a:picLocks noChangeAspect="1"/>
          </p:cNvPicPr>
          <p:nvPr/>
        </p:nvPicPr>
        <p:blipFill>
          <a:blip r:embed="rId3"/>
          <a:srcRect b="6140"/>
          <a:stretch>
            <a:fillRect/>
          </a:stretch>
        </p:blipFill>
        <p:spPr>
          <a:xfrm>
            <a:off x="304800" y="3124200"/>
            <a:ext cx="5317384" cy="1828800"/>
          </a:xfrm>
          <a:prstGeom prst="rect">
            <a:avLst/>
          </a:prstGeom>
        </p:spPr>
      </p:pic>
      <p:pic>
        <p:nvPicPr>
          <p:cNvPr id="7" name="Picture 6" descr="15_05_Figure.jpg"/>
          <p:cNvPicPr>
            <a:picLocks noChangeAspect="1"/>
          </p:cNvPicPr>
          <p:nvPr/>
        </p:nvPicPr>
        <p:blipFill>
          <a:blip r:embed="rId4"/>
          <a:srcRect b="2546"/>
          <a:stretch>
            <a:fillRect/>
          </a:stretch>
        </p:blipFill>
        <p:spPr>
          <a:xfrm>
            <a:off x="5867400" y="2971800"/>
            <a:ext cx="3043366" cy="28346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Magnitude of </a:t>
            </a:r>
            <a:r>
              <a:rPr lang="en-US" i="1"/>
              <a:t>K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419600" y="1371600"/>
            <a:ext cx="4724400" cy="4267200"/>
          </a:xfrm>
        </p:spPr>
        <p:txBody>
          <a:bodyPr/>
          <a:lstStyle/>
          <a:p>
            <a:pPr eaLnBrk="1" hangingPunct="1"/>
            <a:r>
              <a:rPr lang="en-US"/>
              <a:t>If </a:t>
            </a:r>
            <a:r>
              <a:rPr lang="en-US" i="1"/>
              <a:t>K</a:t>
            </a:r>
            <a:r>
              <a:rPr lang="en-US"/>
              <a:t>&gt;&gt;1, the reaction favors products; products predominate at equilibrium.</a:t>
            </a:r>
          </a:p>
          <a:p>
            <a:pPr eaLnBrk="1" hangingPunct="1"/>
            <a:r>
              <a:rPr lang="en-US"/>
              <a:t>If </a:t>
            </a:r>
            <a:r>
              <a:rPr lang="en-US" i="1"/>
              <a:t>K</a:t>
            </a:r>
            <a:r>
              <a:rPr lang="en-US"/>
              <a:t>&lt;&lt;1, the reaction favors reactants; reactants predominate at equilibrium.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572000" y="4114800"/>
            <a:ext cx="434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pic>
        <p:nvPicPr>
          <p:cNvPr id="6" name="Picture 5" descr="15_06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39605" y="1447800"/>
            <a:ext cx="3951395" cy="4419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9144000" cy="1371600"/>
          </a:xfrm>
        </p:spPr>
        <p:txBody>
          <a:bodyPr/>
          <a:lstStyle/>
          <a:p>
            <a:pPr eaLnBrk="1" hangingPunct="1"/>
            <a:r>
              <a:rPr lang="en-US"/>
              <a:t>The Direction of the Chemical Equation and </a:t>
            </a:r>
            <a:r>
              <a:rPr lang="en-US" i="1"/>
              <a:t>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The equilibrium constant of a reaction in the reverse reaction is the reciprocal of the equilibrium constant of the forward reaction:</a:t>
            </a:r>
          </a:p>
        </p:txBody>
      </p:sp>
      <p:grpSp>
        <p:nvGrpSpPr>
          <p:cNvPr id="14340" name="Group 69"/>
          <p:cNvGrpSpPr>
            <a:grpSpLocks/>
          </p:cNvGrpSpPr>
          <p:nvPr/>
        </p:nvGrpSpPr>
        <p:grpSpPr bwMode="auto">
          <a:xfrm>
            <a:off x="4271963" y="3671888"/>
            <a:ext cx="4714875" cy="822325"/>
            <a:chOff x="2836" y="2314"/>
            <a:chExt cx="2970" cy="518"/>
          </a:xfrm>
        </p:grpSpPr>
        <p:sp>
          <p:nvSpPr>
            <p:cNvPr id="14355" name="Rectangle 11"/>
            <p:cNvSpPr>
              <a:spLocks noChangeArrowheads="1"/>
            </p:cNvSpPr>
            <p:nvPr/>
          </p:nvSpPr>
          <p:spPr bwMode="auto">
            <a:xfrm>
              <a:off x="2836" y="2429"/>
              <a:ext cx="2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 i="1"/>
                <a:t> </a:t>
              </a:r>
              <a:r>
                <a:rPr lang="en-US"/>
                <a:t>= 		  = 0.212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4356" name="Group 68"/>
            <p:cNvGrpSpPr>
              <a:grpSpLocks/>
            </p:cNvGrpSpPr>
            <p:nvPr/>
          </p:nvGrpSpPr>
          <p:grpSpPr bwMode="auto">
            <a:xfrm>
              <a:off x="3370" y="2314"/>
              <a:ext cx="768" cy="518"/>
              <a:chOff x="3370" y="2314"/>
              <a:chExt cx="768" cy="518"/>
            </a:xfrm>
          </p:grpSpPr>
          <p:sp>
            <p:nvSpPr>
              <p:cNvPr id="14357" name="Rectangle 12"/>
              <p:cNvSpPr>
                <a:spLocks noChangeArrowheads="1"/>
              </p:cNvSpPr>
              <p:nvPr/>
            </p:nvSpPr>
            <p:spPr bwMode="auto">
              <a:xfrm>
                <a:off x="3393" y="2314"/>
                <a:ext cx="65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</a:p>
            </p:txBody>
          </p:sp>
          <p:sp>
            <p:nvSpPr>
              <p:cNvPr id="14358" name="Line 13"/>
              <p:cNvSpPr>
                <a:spLocks noChangeShapeType="1"/>
              </p:cNvSpPr>
              <p:nvPr/>
            </p:nvSpPr>
            <p:spPr bwMode="auto">
              <a:xfrm>
                <a:off x="3370" y="2594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41" name="Group 71"/>
          <p:cNvGrpSpPr>
            <a:grpSpLocks/>
          </p:cNvGrpSpPr>
          <p:nvPr/>
        </p:nvGrpSpPr>
        <p:grpSpPr bwMode="auto">
          <a:xfrm>
            <a:off x="4356100" y="4676775"/>
            <a:ext cx="4545013" cy="822325"/>
            <a:chOff x="2928" y="2928"/>
            <a:chExt cx="2863" cy="518"/>
          </a:xfrm>
        </p:grpSpPr>
        <p:sp>
          <p:nvSpPr>
            <p:cNvPr id="14351" name="Rectangle 18"/>
            <p:cNvSpPr>
              <a:spLocks noChangeArrowheads="1"/>
            </p:cNvSpPr>
            <p:nvPr/>
          </p:nvSpPr>
          <p:spPr bwMode="auto">
            <a:xfrm>
              <a:off x="2928" y="3043"/>
              <a:ext cx="28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/>
                <a:t> = 		  = 4.72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4352" name="Group 70"/>
            <p:cNvGrpSpPr>
              <a:grpSpLocks/>
            </p:cNvGrpSpPr>
            <p:nvPr/>
          </p:nvGrpSpPr>
          <p:grpSpPr bwMode="auto">
            <a:xfrm>
              <a:off x="3408" y="2928"/>
              <a:ext cx="768" cy="518"/>
              <a:chOff x="3408" y="2928"/>
              <a:chExt cx="768" cy="518"/>
            </a:xfrm>
          </p:grpSpPr>
          <p:sp>
            <p:nvSpPr>
              <p:cNvPr id="14353" name="Rectangle 20"/>
              <p:cNvSpPr>
                <a:spLocks noChangeArrowheads="1"/>
              </p:cNvSpPr>
              <p:nvPr/>
            </p:nvSpPr>
            <p:spPr bwMode="auto">
              <a:xfrm>
                <a:off x="3485" y="2928"/>
                <a:ext cx="65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</a:p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</p:txBody>
          </p:sp>
          <p:sp>
            <p:nvSpPr>
              <p:cNvPr id="14354" name="Line 21"/>
              <p:cNvSpPr>
                <a:spLocks noChangeShapeType="1"/>
              </p:cNvSpPr>
              <p:nvPr/>
            </p:nvSpPr>
            <p:spPr bwMode="auto">
              <a:xfrm>
                <a:off x="3408" y="3205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342" name="Group 65"/>
          <p:cNvGrpSpPr>
            <a:grpSpLocks/>
          </p:cNvGrpSpPr>
          <p:nvPr/>
        </p:nvGrpSpPr>
        <p:grpSpPr bwMode="auto">
          <a:xfrm>
            <a:off x="457200" y="4800600"/>
            <a:ext cx="3200400" cy="519113"/>
            <a:chOff x="-6" y="3024"/>
            <a:chExt cx="2775" cy="327"/>
          </a:xfrm>
        </p:grpSpPr>
        <p:sp>
          <p:nvSpPr>
            <p:cNvPr id="14349" name="Rectangle 56"/>
            <p:cNvSpPr>
              <a:spLocks noChangeArrowheads="1"/>
            </p:cNvSpPr>
            <p:nvPr/>
          </p:nvSpPr>
          <p:spPr bwMode="auto">
            <a:xfrm>
              <a:off x="1872" y="3024"/>
              <a:ext cx="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  <p:sp>
          <p:nvSpPr>
            <p:cNvPr id="14350" name="Rectangle 58"/>
            <p:cNvSpPr>
              <a:spLocks noChangeArrowheads="1"/>
            </p:cNvSpPr>
            <p:nvPr/>
          </p:nvSpPr>
          <p:spPr bwMode="auto">
            <a:xfrm>
              <a:off x="-6" y="3024"/>
              <a:ext cx="15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  </a:t>
              </a:r>
            </a:p>
          </p:txBody>
        </p:sp>
      </p:grpSp>
      <p:grpSp>
        <p:nvGrpSpPr>
          <p:cNvPr id="14343" name="Group 67"/>
          <p:cNvGrpSpPr>
            <a:grpSpLocks/>
          </p:cNvGrpSpPr>
          <p:nvPr/>
        </p:nvGrpSpPr>
        <p:grpSpPr bwMode="auto">
          <a:xfrm>
            <a:off x="457200" y="3824288"/>
            <a:ext cx="3578225" cy="525462"/>
            <a:chOff x="288" y="2409"/>
            <a:chExt cx="2254" cy="331"/>
          </a:xfrm>
        </p:grpSpPr>
        <p:sp>
          <p:nvSpPr>
            <p:cNvPr id="14347" name="Rectangle 50"/>
            <p:cNvSpPr>
              <a:spLocks noChangeArrowheads="1"/>
            </p:cNvSpPr>
            <p:nvPr/>
          </p:nvSpPr>
          <p:spPr bwMode="auto">
            <a:xfrm>
              <a:off x="288" y="2409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  </a:t>
              </a:r>
            </a:p>
          </p:txBody>
        </p:sp>
        <p:sp>
          <p:nvSpPr>
            <p:cNvPr id="14348" name="Rectangle 52"/>
            <p:cNvSpPr>
              <a:spLocks noChangeArrowheads="1"/>
            </p:cNvSpPr>
            <p:nvPr/>
          </p:nvSpPr>
          <p:spPr bwMode="auto">
            <a:xfrm>
              <a:off x="1536" y="2410"/>
              <a:ext cx="10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</p:grpSp>
      <p:sp>
        <p:nvSpPr>
          <p:cNvPr id="14345" name="Rectangle 1"/>
          <p:cNvSpPr>
            <a:spLocks noChangeArrowheads="1"/>
          </p:cNvSpPr>
          <p:nvPr/>
        </p:nvSpPr>
        <p:spPr bwMode="auto">
          <a:xfrm>
            <a:off x="1957388" y="3881438"/>
            <a:ext cx="4429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2097088" y="4800600"/>
            <a:ext cx="442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0"/>
            <a:ext cx="7418387" cy="1295400"/>
          </a:xfrm>
        </p:spPr>
        <p:txBody>
          <a:bodyPr/>
          <a:lstStyle/>
          <a:p>
            <a:pPr eaLnBrk="1" hangingPunct="1"/>
            <a:r>
              <a:rPr lang="en-US"/>
              <a:t>Stoichiometry and Equilibrium Constants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43975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To find the new equilibrium constant of a reaction when the equation has been multiplied by a number, simply raise the original equilibrium constant to that power. Here, the stoichiometry is doubled; the constant is the squared!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044950" y="4384675"/>
            <a:ext cx="4714875" cy="822325"/>
            <a:chOff x="2836" y="2314"/>
            <a:chExt cx="2970" cy="518"/>
          </a:xfrm>
        </p:grpSpPr>
        <p:sp>
          <p:nvSpPr>
            <p:cNvPr id="15379" name="Rectangle 5"/>
            <p:cNvSpPr>
              <a:spLocks noChangeArrowheads="1"/>
            </p:cNvSpPr>
            <p:nvPr/>
          </p:nvSpPr>
          <p:spPr bwMode="auto">
            <a:xfrm>
              <a:off x="2836" y="2429"/>
              <a:ext cx="29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/>
                <a:t> = 		  = 0.212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5380" name="Group 6"/>
            <p:cNvGrpSpPr>
              <a:grpSpLocks/>
            </p:cNvGrpSpPr>
            <p:nvPr/>
          </p:nvGrpSpPr>
          <p:grpSpPr bwMode="auto">
            <a:xfrm>
              <a:off x="3316" y="2314"/>
              <a:ext cx="768" cy="518"/>
              <a:chOff x="3316" y="2314"/>
              <a:chExt cx="768" cy="518"/>
            </a:xfrm>
          </p:grpSpPr>
          <p:sp>
            <p:nvSpPr>
              <p:cNvPr id="15381" name="Rectangle 7"/>
              <p:cNvSpPr>
                <a:spLocks noChangeArrowheads="1"/>
              </p:cNvSpPr>
              <p:nvPr/>
            </p:nvSpPr>
            <p:spPr bwMode="auto">
              <a:xfrm>
                <a:off x="3393" y="2314"/>
                <a:ext cx="65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</a:p>
            </p:txBody>
          </p:sp>
          <p:sp>
            <p:nvSpPr>
              <p:cNvPr id="15382" name="Line 8"/>
              <p:cNvSpPr>
                <a:spLocks noChangeShapeType="1"/>
              </p:cNvSpPr>
              <p:nvPr/>
            </p:nvSpPr>
            <p:spPr bwMode="auto">
              <a:xfrm>
                <a:off x="3316" y="2591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4059238" y="5224463"/>
            <a:ext cx="5030787" cy="822325"/>
            <a:chOff x="2928" y="2928"/>
            <a:chExt cx="3117" cy="518"/>
          </a:xfrm>
        </p:grpSpPr>
        <p:sp>
          <p:nvSpPr>
            <p:cNvPr id="15375" name="Rectangle 10"/>
            <p:cNvSpPr>
              <a:spLocks noChangeArrowheads="1"/>
            </p:cNvSpPr>
            <p:nvPr/>
          </p:nvSpPr>
          <p:spPr bwMode="auto">
            <a:xfrm>
              <a:off x="2928" y="3043"/>
              <a:ext cx="31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c</a:t>
              </a:r>
              <a:r>
                <a:rPr lang="en-US"/>
                <a:t> = 		  = (0.212)</a:t>
              </a:r>
              <a:r>
                <a:rPr lang="en-US" baseline="30000"/>
                <a:t>2</a:t>
              </a:r>
              <a:r>
                <a:rPr lang="en-US"/>
                <a:t> at 100 </a:t>
              </a:r>
              <a:r>
                <a:rPr lang="en-US">
                  <a:sym typeface="Symbol" charset="2"/>
                </a:rPr>
                <a:t>C</a:t>
              </a:r>
              <a:endParaRPr lang="en-US"/>
            </a:p>
          </p:txBody>
        </p:sp>
        <p:grpSp>
          <p:nvGrpSpPr>
            <p:cNvPr id="15376" name="Group 11"/>
            <p:cNvGrpSpPr>
              <a:grpSpLocks/>
            </p:cNvGrpSpPr>
            <p:nvPr/>
          </p:nvGrpSpPr>
          <p:grpSpPr bwMode="auto">
            <a:xfrm>
              <a:off x="3408" y="2928"/>
              <a:ext cx="768" cy="518"/>
              <a:chOff x="3408" y="2928"/>
              <a:chExt cx="768" cy="518"/>
            </a:xfrm>
          </p:grpSpPr>
          <p:sp>
            <p:nvSpPr>
              <p:cNvPr id="15377" name="Rectangle 12"/>
              <p:cNvSpPr>
                <a:spLocks noChangeArrowheads="1"/>
              </p:cNvSpPr>
              <p:nvPr/>
            </p:nvSpPr>
            <p:spPr bwMode="auto">
              <a:xfrm>
                <a:off x="3457" y="2928"/>
                <a:ext cx="712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[NO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4</a:t>
                </a:r>
                <a:endParaRPr lang="en-US"/>
              </a:p>
              <a:p>
                <a:pPr algn="ctr"/>
                <a:r>
                  <a:rPr lang="en-US"/>
                  <a:t>[N</a:t>
                </a:r>
                <a:r>
                  <a:rPr lang="en-US" baseline="-25000"/>
                  <a:t>2</a:t>
                </a:r>
                <a:r>
                  <a:rPr lang="en-US"/>
                  <a:t>O</a:t>
                </a:r>
                <a:r>
                  <a:rPr lang="en-US" baseline="-25000"/>
                  <a:t>4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  <a:endParaRPr lang="en-US"/>
              </a:p>
            </p:txBody>
          </p:sp>
          <p:sp>
            <p:nvSpPr>
              <p:cNvPr id="15378" name="Line 13"/>
              <p:cNvSpPr>
                <a:spLocks noChangeShapeType="1"/>
              </p:cNvSpPr>
              <p:nvPr/>
            </p:nvSpPr>
            <p:spPr bwMode="auto">
              <a:xfrm>
                <a:off x="3408" y="3205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366" name="Group 22"/>
          <p:cNvGrpSpPr>
            <a:grpSpLocks/>
          </p:cNvGrpSpPr>
          <p:nvPr/>
        </p:nvGrpSpPr>
        <p:grpSpPr bwMode="auto">
          <a:xfrm>
            <a:off x="412750" y="5376863"/>
            <a:ext cx="3706813" cy="523875"/>
            <a:chOff x="48" y="3024"/>
            <a:chExt cx="3047" cy="330"/>
          </a:xfrm>
        </p:grpSpPr>
        <p:sp>
          <p:nvSpPr>
            <p:cNvPr id="15373" name="Rectangle 15"/>
            <p:cNvSpPr>
              <a:spLocks noChangeArrowheads="1"/>
            </p:cNvSpPr>
            <p:nvPr/>
          </p:nvSpPr>
          <p:spPr bwMode="auto">
            <a:xfrm>
              <a:off x="1782" y="3024"/>
              <a:ext cx="13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4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  <p:sp>
          <p:nvSpPr>
            <p:cNvPr id="15374" name="Rectangle 16"/>
            <p:cNvSpPr>
              <a:spLocks noChangeArrowheads="1"/>
            </p:cNvSpPr>
            <p:nvPr/>
          </p:nvSpPr>
          <p:spPr bwMode="auto">
            <a:xfrm>
              <a:off x="48" y="3024"/>
              <a:ext cx="14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</p:grpSp>
      <p:grpSp>
        <p:nvGrpSpPr>
          <p:cNvPr id="15367" name="Group 18"/>
          <p:cNvGrpSpPr>
            <a:grpSpLocks/>
          </p:cNvGrpSpPr>
          <p:nvPr/>
        </p:nvGrpSpPr>
        <p:grpSpPr bwMode="auto">
          <a:xfrm>
            <a:off x="412750" y="4535488"/>
            <a:ext cx="3632200" cy="523875"/>
            <a:chOff x="0" y="2409"/>
            <a:chExt cx="2288" cy="330"/>
          </a:xfrm>
        </p:grpSpPr>
        <p:sp>
          <p:nvSpPr>
            <p:cNvPr id="15371" name="Rectangle 19"/>
            <p:cNvSpPr>
              <a:spLocks noChangeArrowheads="1"/>
            </p:cNvSpPr>
            <p:nvPr/>
          </p:nvSpPr>
          <p:spPr bwMode="auto">
            <a:xfrm>
              <a:off x="0" y="2409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N</a:t>
              </a:r>
              <a:r>
                <a:rPr lang="en-US" sz="2800" baseline="-25000"/>
                <a:t>2</a:t>
              </a:r>
              <a:r>
                <a:rPr lang="en-US" sz="2800"/>
                <a:t>O</a:t>
              </a:r>
              <a:r>
                <a:rPr lang="en-US" sz="2800" baseline="-25000"/>
                <a:t>4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 </a:t>
              </a:r>
            </a:p>
          </p:txBody>
        </p:sp>
        <p:sp>
          <p:nvSpPr>
            <p:cNvPr id="15372" name="Rectangle 20"/>
            <p:cNvSpPr>
              <a:spLocks noChangeArrowheads="1"/>
            </p:cNvSpPr>
            <p:nvPr/>
          </p:nvSpPr>
          <p:spPr bwMode="auto">
            <a:xfrm>
              <a:off x="1186" y="2409"/>
              <a:ext cx="110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 NO</a:t>
              </a:r>
              <a:r>
                <a:rPr lang="en-US" sz="2800" baseline="-25000"/>
                <a:t>2</a:t>
              </a:r>
              <a:r>
                <a:rPr lang="en-US" sz="2800"/>
                <a:t>(</a:t>
              </a:r>
              <a:r>
                <a:rPr lang="en-US" sz="2800" i="1"/>
                <a:t>g</a:t>
              </a:r>
              <a:r>
                <a:rPr lang="en-US" sz="2800"/>
                <a:t>)</a:t>
              </a:r>
            </a:p>
          </p:txBody>
        </p:sp>
      </p:grpSp>
      <p:sp>
        <p:nvSpPr>
          <p:cNvPr id="15369" name="Rectangle 1"/>
          <p:cNvSpPr>
            <a:spLocks noChangeArrowheads="1"/>
          </p:cNvSpPr>
          <p:nvPr/>
        </p:nvSpPr>
        <p:spPr bwMode="auto">
          <a:xfrm>
            <a:off x="1852613" y="4535488"/>
            <a:ext cx="4429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  <p:sp>
        <p:nvSpPr>
          <p:cNvPr id="15370" name="Rectangle 2"/>
          <p:cNvSpPr>
            <a:spLocks noChangeArrowheads="1"/>
          </p:cNvSpPr>
          <p:nvPr/>
        </p:nvSpPr>
        <p:spPr bwMode="auto">
          <a:xfrm>
            <a:off x="2079625" y="5407025"/>
            <a:ext cx="4429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⇌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CC0E07-E320-4CB1-8DF3-60DB17F1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28097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4517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/>
              <a:t>Homogeneous vs. Heterogeneous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4495800"/>
          </a:xfrm>
        </p:spPr>
        <p:txBody>
          <a:bodyPr/>
          <a:lstStyle/>
          <a:p>
            <a:r>
              <a:rPr lang="en-US" b="1" dirty="0"/>
              <a:t>Homogeneous equilibria</a:t>
            </a:r>
            <a:r>
              <a:rPr lang="en-US" dirty="0"/>
              <a:t> occur when all reactants and products are in the same phase.</a:t>
            </a:r>
          </a:p>
          <a:p>
            <a:r>
              <a:rPr lang="en-US" b="1" dirty="0"/>
              <a:t>Heterogeneous equilibria</a:t>
            </a:r>
            <a:r>
              <a:rPr lang="en-US" dirty="0"/>
              <a:t> occur when something in the equilibrium is in a different phase.</a:t>
            </a:r>
          </a:p>
          <a:p>
            <a:r>
              <a:rPr lang="en-US" dirty="0">
                <a:solidFill>
                  <a:srgbClr val="FF0000"/>
                </a:solidFill>
              </a:rPr>
              <a:t>The value used for the concentration of a pure substance is always 1.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/>
              <a:t>The Decomposition of CaCO</a:t>
            </a:r>
            <a:r>
              <a:rPr lang="en-US" baseline="-25000"/>
              <a:t>3</a:t>
            </a:r>
            <a:r>
              <a:rPr lang="en-US"/>
              <a:t>—</a:t>
            </a:r>
            <a:br>
              <a:rPr lang="en-US"/>
            </a:br>
            <a:r>
              <a:rPr lang="en-US"/>
              <a:t>A Heterogeneous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2743200"/>
          </a:xfrm>
        </p:spPr>
        <p:txBody>
          <a:bodyPr/>
          <a:lstStyle/>
          <a:p>
            <a:r>
              <a:rPr lang="en-US" dirty="0"/>
              <a:t>The equation for the reaction is</a:t>
            </a:r>
          </a:p>
          <a:p>
            <a:pPr>
              <a:buFontTx/>
              <a:buNone/>
            </a:pPr>
            <a:r>
              <a:rPr lang="en-US" dirty="0"/>
              <a:t>	CaCO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</a:t>
            </a:r>
            <a:r>
              <a:rPr lang="en-US"/>
              <a:t>⇌ CaO(</a:t>
            </a:r>
            <a:r>
              <a:rPr lang="en-US" i="1"/>
              <a:t>s</a:t>
            </a:r>
            <a:r>
              <a:rPr lang="en-US"/>
              <a:t>) + CO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 dirty="0"/>
              <a:t>)</a:t>
            </a:r>
          </a:p>
          <a:p>
            <a:r>
              <a:rPr lang="en-US" dirty="0"/>
              <a:t>This results in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i="1" dirty="0" err="1"/>
              <a:t>K</a:t>
            </a:r>
            <a:r>
              <a:rPr lang="en-US" i="1" baseline="-25000" dirty="0" err="1"/>
              <a:t>c</a:t>
            </a:r>
            <a:r>
              <a:rPr lang="en-US" dirty="0"/>
              <a:t> = [CO</a:t>
            </a:r>
            <a:r>
              <a:rPr lang="en-US" baseline="-25000" dirty="0"/>
              <a:t>2</a:t>
            </a:r>
            <a:r>
              <a:rPr lang="en-US" dirty="0"/>
              <a:t>]</a:t>
            </a:r>
          </a:p>
          <a:p>
            <a:pPr>
              <a:buFontTx/>
              <a:buNone/>
            </a:pPr>
            <a:r>
              <a:rPr lang="en-US" dirty="0"/>
              <a:t>	and	</a:t>
            </a:r>
          </a:p>
          <a:p>
            <a:pPr>
              <a:buFontTx/>
              <a:buNone/>
            </a:pPr>
            <a:r>
              <a:rPr lang="en-US" i="1" dirty="0"/>
              <a:t>	</a:t>
            </a:r>
            <a:r>
              <a:rPr lang="en-US" i="1" dirty="0" err="1"/>
              <a:t>K</a:t>
            </a:r>
            <a:r>
              <a:rPr lang="en-US" i="1" baseline="-25000" dirty="0" err="1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/>
              <a:t>CO</a:t>
            </a:r>
            <a:r>
              <a:rPr lang="en-US" baseline="-50000" dirty="0"/>
              <a:t>2</a:t>
            </a:r>
            <a:endParaRPr lang="en-US" dirty="0"/>
          </a:p>
          <a:p>
            <a:pPr>
              <a:buFontTx/>
              <a:buNone/>
            </a:pPr>
            <a:endParaRPr lang="en-US" baseline="-50000" dirty="0"/>
          </a:p>
        </p:txBody>
      </p:sp>
      <p:pic>
        <p:nvPicPr>
          <p:cNvPr id="5" name="Picture 4" descr="15_07_Figure.jpg"/>
          <p:cNvPicPr>
            <a:picLocks noChangeAspect="1"/>
          </p:cNvPicPr>
          <p:nvPr/>
        </p:nvPicPr>
        <p:blipFill>
          <a:blip r:embed="rId2"/>
          <a:srcRect b="2546"/>
          <a:stretch>
            <a:fillRect/>
          </a:stretch>
        </p:blipFill>
        <p:spPr>
          <a:xfrm>
            <a:off x="3505200" y="3021300"/>
            <a:ext cx="4421447" cy="33795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en-US" dirty="0"/>
              <a:t>Deducing Equilibrium Concentrations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724400"/>
          </a:xfrm>
        </p:spPr>
        <p:txBody>
          <a:bodyPr/>
          <a:lstStyle/>
          <a:p>
            <a:pPr marL="514350" indent="-514350">
              <a:buFontTx/>
              <a:buAutoNum type="arabicParenR"/>
            </a:pPr>
            <a:r>
              <a:rPr lang="en-US" sz="2800"/>
              <a:t>Tabulate all known initial and equilibrium concentrations.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For anything for which initial </a:t>
            </a:r>
            <a:r>
              <a:rPr lang="en-US" sz="2800" i="1"/>
              <a:t>and </a:t>
            </a:r>
            <a:r>
              <a:rPr lang="en-US" sz="2800"/>
              <a:t>equilibrium concentrations are known, calculate the change.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Use the balanced equation to find change for all other reactants and products.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Use initial concentrations and changes to find equilibrium concentration of all species.</a:t>
            </a:r>
          </a:p>
          <a:p>
            <a:pPr marL="514350" indent="-514350">
              <a:buFontTx/>
              <a:buAutoNum type="arabicParenR"/>
            </a:pPr>
            <a:r>
              <a:rPr lang="en-US" sz="2800"/>
              <a:t>Calculate the equilibrium constant using the equilibrium concentrations.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C3BFC2-50CE-4E6B-AB74-72A7954081A7}"/>
              </a:ext>
            </a:extLst>
          </p:cNvPr>
          <p:cNvSpPr/>
          <p:nvPr/>
        </p:nvSpPr>
        <p:spPr>
          <a:xfrm>
            <a:off x="144584" y="762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  <a:ea typeface="Times New Roman" panose="02020603050405020304" pitchFamily="18" charset="0"/>
                <a:cs typeface="Palatino Linotype" panose="02040502050505030304" pitchFamily="18" charset="0"/>
              </a:rPr>
              <a:t>1. An unsaturated solution is one that ________.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  <a:ea typeface="Times New Roman" panose="02020603050405020304" pitchFamily="18" charset="0"/>
                <a:cs typeface="Palatino Linotype" panose="02040502050505030304" pitchFamily="18" charset="0"/>
              </a:rPr>
              <a:t>A) has no double bonds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  <a:ea typeface="Times New Roman" panose="02020603050405020304" pitchFamily="18" charset="0"/>
                <a:cs typeface="Palatino Linotype" panose="02040502050505030304" pitchFamily="18" charset="0"/>
              </a:rPr>
              <a:t>B) contains the maximum concentration of solute possible, and is in equilibrium with undissolved solute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  <a:ea typeface="Times New Roman" panose="02020603050405020304" pitchFamily="18" charset="0"/>
                <a:cs typeface="Palatino Linotype" panose="02040502050505030304" pitchFamily="18" charset="0"/>
              </a:rPr>
              <a:t>C) has a concentration lower than the solubility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  <a:ea typeface="Times New Roman" panose="02020603050405020304" pitchFamily="18" charset="0"/>
                <a:cs typeface="Palatino Linotype" panose="02040502050505030304" pitchFamily="18" charset="0"/>
              </a:rPr>
              <a:t>D) contains more dissolved solute than the solubility allows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  <a:ea typeface="Times New Roman" panose="02020603050405020304" pitchFamily="18" charset="0"/>
                <a:cs typeface="Palatino Linotype" panose="02040502050505030304" pitchFamily="18" charset="0"/>
              </a:rPr>
              <a:t>E) contains no solute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n-lt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n-lt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223C2C0-BD72-407B-9B2E-6B67CCB3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09675"/>
            <a:ext cx="666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AD409640-1BD4-46F4-A5C4-55DFB4B41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" y="3421200"/>
            <a:ext cx="99068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6985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985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985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985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985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985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2. Which of the following substances is more likely to dissolve in water?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HOCH2CH2OH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CHCl3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	</a:t>
            </a:r>
            <a:r>
              <a:rPr lang="en-US" altLang="en-US" dirty="0">
                <a:ea typeface="Times New Roman" panose="02020603050405020304" pitchFamily="18" charset="0"/>
                <a:cs typeface="Palatino Linotype" panose="02040502050505030304" pitchFamily="18" charset="0"/>
              </a:rPr>
              <a:t>CH3(CH2)9CH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O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8500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	 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24C548-2BDD-492B-B899-540BD539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685800"/>
            <a:ext cx="666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EE9B11F0-6DD4-4B97-9A8D-5724D886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4693"/>
            <a:ext cx="3284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6731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731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731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731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731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3100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CH3(CH2)8CH2OH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3100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E) CCl4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40533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A closed system initially containing </a:t>
            </a:r>
            <a:br>
              <a:rPr lang="en-US" dirty="0"/>
            </a:br>
            <a:r>
              <a:rPr lang="en-US" dirty="0"/>
              <a:t>1.000 × 10</a:t>
            </a:r>
            <a:r>
              <a:rPr lang="en-US" baseline="30000" dirty="0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H</a:t>
            </a:r>
            <a:r>
              <a:rPr lang="en-US" baseline="-25000" dirty="0"/>
              <a:t>2</a:t>
            </a:r>
            <a:r>
              <a:rPr lang="en-US" dirty="0"/>
              <a:t> and 2.000×10</a:t>
            </a:r>
            <a:r>
              <a:rPr lang="en-US" baseline="30000" dirty="0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/>
              <a:t> at 448 </a:t>
            </a:r>
            <a:r>
              <a:rPr lang="en-US" dirty="0">
                <a:latin typeface="Arial"/>
                <a:cs typeface="Arial"/>
                <a:sym typeface="Symbol" charset="2"/>
              </a:rPr>
              <a:t>°</a:t>
            </a:r>
            <a:r>
              <a:rPr lang="en-US" dirty="0">
                <a:sym typeface="Symbol" charset="2"/>
              </a:rPr>
              <a:t>C is allowed to reach equilibrium. Analysis of the equilibrium mixture shows that the concentration of HI is 1.87 × 10</a:t>
            </a:r>
            <a:r>
              <a:rPr lang="en-US" baseline="30000" dirty="0">
                <a:ea typeface="Arial" charset="0"/>
                <a:cs typeface="Arial" charset="0"/>
                <a:sym typeface="Symbol" charset="2"/>
              </a:rPr>
              <a:t>–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M</a:t>
            </a:r>
            <a:r>
              <a:rPr lang="en-US" dirty="0">
                <a:sym typeface="Symbol" charset="2"/>
              </a:rPr>
              <a:t>. Calculate </a:t>
            </a:r>
            <a:r>
              <a:rPr lang="en-US" i="1" dirty="0">
                <a:sym typeface="Symbol" charset="2"/>
              </a:rPr>
              <a:t>K</a:t>
            </a:r>
            <a:r>
              <a:rPr lang="en-US" i="1" baseline="-25000" dirty="0">
                <a:sym typeface="Symbol" charset="2"/>
              </a:rPr>
              <a:t>c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at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448 </a:t>
            </a:r>
            <a:r>
              <a:rPr lang="en-US" dirty="0">
                <a:latin typeface="Arial"/>
                <a:cs typeface="Arial"/>
                <a:sym typeface="Symbol" charset="2"/>
              </a:rPr>
              <a:t>°</a:t>
            </a:r>
            <a:r>
              <a:rPr lang="en-US" dirty="0">
                <a:sym typeface="Symbol" charset="2"/>
              </a:rPr>
              <a:t>C for the reaction taking place, which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		H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g</a:t>
            </a:r>
            <a:r>
              <a:rPr lang="en-US" dirty="0">
                <a:sym typeface="Symbol" charset="2"/>
              </a:rPr>
              <a:t>) + I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g</a:t>
            </a:r>
            <a:r>
              <a:rPr lang="en-US" dirty="0">
                <a:sym typeface="Symbol" charset="2"/>
              </a:rPr>
              <a:t>) </a:t>
            </a:r>
            <a:r>
              <a:rPr lang="en-US" dirty="0"/>
              <a:t>⇌ 2 HI(</a:t>
            </a:r>
            <a:r>
              <a:rPr lang="en-US" i="1" dirty="0"/>
              <a:t>g</a:t>
            </a:r>
            <a:r>
              <a:rPr lang="en-US" dirty="0"/>
              <a:t>)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6191250" y="4953000"/>
            <a:ext cx="184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What Do We Know?</a:t>
            </a:r>
            <a:endParaRPr lang="en-US"/>
          </a:p>
        </p:txBody>
      </p:sp>
      <p:graphicFrame>
        <p:nvGraphicFramePr>
          <p:cNvPr id="73849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6492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[HI] Increases by 1.87 × 10</a:t>
            </a:r>
            <a:r>
              <a:rPr lang="en-US" sz="3600" baseline="30000">
                <a:ea typeface="Arial" charset="0"/>
                <a:cs typeface="Arial" charset="0"/>
              </a:rPr>
              <a:t>−</a:t>
            </a:r>
            <a:r>
              <a:rPr lang="en-US" sz="3600" baseline="30000"/>
              <a:t>3</a:t>
            </a:r>
            <a:r>
              <a:rPr lang="en-US" sz="3600"/>
              <a:t> </a:t>
            </a:r>
            <a:r>
              <a:rPr lang="en-US" sz="3600" i="1"/>
              <a:t>M</a:t>
            </a:r>
            <a:endParaRPr lang="en-US" sz="3600"/>
          </a:p>
        </p:txBody>
      </p:sp>
      <p:graphicFrame>
        <p:nvGraphicFramePr>
          <p:cNvPr id="7683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81827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+1.87 × 10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Stoichiometry tells us [H</a:t>
            </a:r>
            <a:r>
              <a:rPr lang="en-US" sz="3600" baseline="-25000"/>
              <a:t>2</a:t>
            </a:r>
            <a:r>
              <a:rPr lang="en-US" sz="3600"/>
              <a:t>] and [I</a:t>
            </a:r>
            <a:r>
              <a:rPr lang="en-US" sz="3600" baseline="-25000"/>
              <a:t>2</a:t>
            </a:r>
            <a:r>
              <a:rPr lang="en-US" sz="3600"/>
              <a:t>] decrease by half as much.</a:t>
            </a:r>
          </a:p>
        </p:txBody>
      </p:sp>
      <p:graphicFrame>
        <p:nvGraphicFramePr>
          <p:cNvPr id="12393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47090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+1.87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We can now calculate the equilibrium concentrations of all three compounds.</a:t>
            </a:r>
            <a:endParaRPr lang="en-US"/>
          </a:p>
        </p:txBody>
      </p:sp>
      <p:graphicFrame>
        <p:nvGraphicFramePr>
          <p:cNvPr id="12188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23760"/>
              </p:ext>
            </p:extLst>
          </p:nvPr>
        </p:nvGraphicFramePr>
        <p:xfrm>
          <a:off x="304800" y="1981200"/>
          <a:ext cx="8534400" cy="2971800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[I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],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[HI], 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9.35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  <a:endParaRPr kumimoji="0" lang="en-US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+1.87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At equilibrium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6.5 × 10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1.065 × 10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1.87 ×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  <a:sym typeface="Symbol" charset="2"/>
                        </a:rPr>
                        <a:t>–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And, therefore, the equilibrium constant…</a:t>
            </a:r>
          </a:p>
        </p:txBody>
      </p:sp>
      <p:grpSp>
        <p:nvGrpSpPr>
          <p:cNvPr id="25603" name="Group 23"/>
          <p:cNvGrpSpPr>
            <a:grpSpLocks/>
          </p:cNvGrpSpPr>
          <p:nvPr/>
        </p:nvGrpSpPr>
        <p:grpSpPr bwMode="auto">
          <a:xfrm>
            <a:off x="1447800" y="1752600"/>
            <a:ext cx="7239001" cy="3902075"/>
            <a:chOff x="912" y="1104"/>
            <a:chExt cx="4560" cy="2458"/>
          </a:xfrm>
        </p:grpSpPr>
        <p:grpSp>
          <p:nvGrpSpPr>
            <p:cNvPr id="25605" name="Group 22"/>
            <p:cNvGrpSpPr>
              <a:grpSpLocks/>
            </p:cNvGrpSpPr>
            <p:nvPr/>
          </p:nvGrpSpPr>
          <p:grpSpPr bwMode="auto">
            <a:xfrm>
              <a:off x="912" y="1104"/>
              <a:ext cx="1993" cy="826"/>
              <a:chOff x="912" y="1104"/>
              <a:chExt cx="1993" cy="826"/>
            </a:xfrm>
          </p:grpSpPr>
          <p:sp>
            <p:nvSpPr>
              <p:cNvPr id="25611" name="Rectangle 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7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000" i="1"/>
                  <a:t>K</a:t>
                </a:r>
                <a:r>
                  <a:rPr lang="en-US" sz="4000" i="1" baseline="-25000"/>
                  <a:t>c</a:t>
                </a:r>
                <a:r>
                  <a:rPr lang="en-US" sz="4000"/>
                  <a:t> =</a:t>
                </a:r>
              </a:p>
            </p:txBody>
          </p:sp>
          <p:grpSp>
            <p:nvGrpSpPr>
              <p:cNvPr id="25612" name="Group 21"/>
              <p:cNvGrpSpPr>
                <a:grpSpLocks/>
              </p:cNvGrpSpPr>
              <p:nvPr/>
            </p:nvGrpSpPr>
            <p:grpSpPr bwMode="auto">
              <a:xfrm>
                <a:off x="1705" y="1104"/>
                <a:ext cx="1200" cy="826"/>
                <a:chOff x="1705" y="1104"/>
                <a:chExt cx="1200" cy="826"/>
              </a:xfrm>
            </p:grpSpPr>
            <p:sp>
              <p:nvSpPr>
                <p:cNvPr id="25613" name="Rectangle 5"/>
                <p:cNvSpPr>
                  <a:spLocks noChangeArrowheads="1"/>
                </p:cNvSpPr>
                <p:nvPr/>
              </p:nvSpPr>
              <p:spPr bwMode="auto">
                <a:xfrm>
                  <a:off x="1753" y="1104"/>
                  <a:ext cx="1121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/>
                    <a:t>[HI]</a:t>
                  </a:r>
                  <a:r>
                    <a:rPr lang="en-US" sz="4000" baseline="30000"/>
                    <a:t>2</a:t>
                  </a:r>
                  <a:endParaRPr lang="en-US" sz="4000"/>
                </a:p>
                <a:p>
                  <a:pPr algn="ctr"/>
                  <a:r>
                    <a:rPr lang="en-US" sz="4000"/>
                    <a:t>[H</a:t>
                  </a:r>
                  <a:r>
                    <a:rPr lang="en-US" sz="4000" baseline="-25000"/>
                    <a:t>2</a:t>
                  </a:r>
                  <a:r>
                    <a:rPr lang="en-US" sz="4000"/>
                    <a:t>] [I</a:t>
                  </a:r>
                  <a:r>
                    <a:rPr lang="en-US" sz="4000" baseline="-25000"/>
                    <a:t>2</a:t>
                  </a:r>
                  <a:r>
                    <a:rPr lang="en-US" sz="4000"/>
                    <a:t>]</a:t>
                  </a:r>
                </a:p>
              </p:txBody>
            </p:sp>
            <p:sp>
              <p:nvSpPr>
                <p:cNvPr id="25614" name="Line 6"/>
                <p:cNvSpPr>
                  <a:spLocks noChangeShapeType="1"/>
                </p:cNvSpPr>
                <p:nvPr/>
              </p:nvSpPr>
              <p:spPr bwMode="auto">
                <a:xfrm>
                  <a:off x="1705" y="1554"/>
                  <a:ext cx="1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5606" name="Rectangle 10"/>
            <p:cNvSpPr>
              <a:spLocks noChangeArrowheads="1"/>
            </p:cNvSpPr>
            <p:nvPr/>
          </p:nvSpPr>
          <p:spPr bwMode="auto">
            <a:xfrm>
              <a:off x="1322" y="3120"/>
              <a:ext cx="83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4000"/>
                <a:t>=  51</a:t>
              </a:r>
            </a:p>
          </p:txBody>
        </p:sp>
        <p:grpSp>
          <p:nvGrpSpPr>
            <p:cNvPr id="25607" name="Group 20"/>
            <p:cNvGrpSpPr>
              <a:grpSpLocks/>
            </p:cNvGrpSpPr>
            <p:nvPr/>
          </p:nvGrpSpPr>
          <p:grpSpPr bwMode="auto">
            <a:xfrm>
              <a:off x="1322" y="2112"/>
              <a:ext cx="4150" cy="834"/>
              <a:chOff x="1322" y="2112"/>
              <a:chExt cx="4150" cy="834"/>
            </a:xfrm>
          </p:grpSpPr>
          <p:sp>
            <p:nvSpPr>
              <p:cNvPr id="25608" name="Rectangle 9"/>
              <p:cNvSpPr>
                <a:spLocks noChangeArrowheads="1"/>
              </p:cNvSpPr>
              <p:nvPr/>
            </p:nvSpPr>
            <p:spPr bwMode="auto">
              <a:xfrm>
                <a:off x="1322" y="2304"/>
                <a:ext cx="30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000"/>
                  <a:t>=</a:t>
                </a:r>
              </a:p>
            </p:txBody>
          </p:sp>
          <p:sp>
            <p:nvSpPr>
              <p:cNvPr id="25609" name="Rectangle 12"/>
              <p:cNvSpPr>
                <a:spLocks noChangeArrowheads="1"/>
              </p:cNvSpPr>
              <p:nvPr/>
            </p:nvSpPr>
            <p:spPr bwMode="auto">
              <a:xfrm>
                <a:off x="1729" y="2112"/>
                <a:ext cx="3743" cy="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4000"/>
                  <a:t>(1.87 × 10</a:t>
                </a:r>
                <a:r>
                  <a:rPr lang="en-US" sz="4000" baseline="30000">
                    <a:ea typeface="Arial" charset="0"/>
                    <a:cs typeface="Arial" charset="0"/>
                    <a:sym typeface="Symbol" charset="2"/>
                  </a:rPr>
                  <a:t>–</a:t>
                </a:r>
                <a:r>
                  <a:rPr lang="en-US" sz="4000" baseline="30000"/>
                  <a:t>3</a:t>
                </a:r>
                <a:r>
                  <a:rPr lang="en-US" sz="4000"/>
                  <a:t>)</a:t>
                </a:r>
                <a:r>
                  <a:rPr lang="en-US" sz="4000" baseline="30000"/>
                  <a:t>2</a:t>
                </a:r>
                <a:endParaRPr lang="en-US" sz="4000" dirty="0"/>
              </a:p>
              <a:p>
                <a:pPr algn="ctr"/>
                <a:r>
                  <a:rPr lang="en-US" sz="4000"/>
                  <a:t>(6.5 × 10</a:t>
                </a:r>
                <a:r>
                  <a:rPr lang="en-US" sz="4000" baseline="30000">
                    <a:ea typeface="Arial" charset="0"/>
                    <a:cs typeface="Arial" charset="0"/>
                    <a:sym typeface="Symbol" charset="2"/>
                  </a:rPr>
                  <a:t>–</a:t>
                </a:r>
                <a:r>
                  <a:rPr lang="en-US" sz="4000" baseline="30000"/>
                  <a:t>5</a:t>
                </a:r>
                <a:r>
                  <a:rPr lang="en-US" sz="4000"/>
                  <a:t>)(1.065 × 10</a:t>
                </a:r>
                <a:r>
                  <a:rPr lang="en-US" sz="4000" baseline="30000">
                    <a:ea typeface="Arial" charset="0"/>
                    <a:cs typeface="Arial" charset="0"/>
                    <a:sym typeface="Symbol" charset="2"/>
                  </a:rPr>
                  <a:t>–</a:t>
                </a:r>
                <a:r>
                  <a:rPr lang="en-US" sz="4000" baseline="30000"/>
                  <a:t>3</a:t>
                </a:r>
                <a:r>
                  <a:rPr lang="en-US" sz="4000" dirty="0"/>
                  <a:t>)</a:t>
                </a:r>
              </a:p>
            </p:txBody>
          </p:sp>
          <p:sp>
            <p:nvSpPr>
              <p:cNvPr id="25610" name="Line 13"/>
              <p:cNvSpPr>
                <a:spLocks noChangeShapeType="1"/>
              </p:cNvSpPr>
              <p:nvPr/>
            </p:nvSpPr>
            <p:spPr bwMode="auto">
              <a:xfrm>
                <a:off x="1831" y="2544"/>
                <a:ext cx="36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 a Mixture in Equilibrium? Which Way Does the Reaction Go?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 dirty="0"/>
              <a:t>To answer these questions, we calculate the </a:t>
            </a:r>
            <a:r>
              <a:rPr lang="en-US" b="1" dirty="0"/>
              <a:t>reaction quotient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Q looks like the equilibrium constant, </a:t>
            </a:r>
            <a:r>
              <a:rPr lang="en-US" i="1" dirty="0"/>
              <a:t>K</a:t>
            </a:r>
            <a:r>
              <a:rPr lang="en-US" dirty="0"/>
              <a:t>, but the values used to calculate it are the current conditions, not necessarily those for equilibrium.</a:t>
            </a:r>
          </a:p>
          <a:p>
            <a:pPr eaLnBrk="1" hangingPunct="1"/>
            <a:r>
              <a:rPr lang="en-US" dirty="0"/>
              <a:t>To calculate </a:t>
            </a:r>
            <a:r>
              <a:rPr lang="en-US" i="1" dirty="0"/>
              <a:t>Q</a:t>
            </a:r>
            <a:r>
              <a:rPr lang="en-US" dirty="0"/>
              <a:t>, one substitutes the initial concentrations of reactants and products into the equilibrium expression.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K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419600" cy="4724400"/>
          </a:xfrm>
        </p:spPr>
        <p:txBody>
          <a:bodyPr/>
          <a:lstStyle/>
          <a:p>
            <a:r>
              <a:rPr lang="en-US" dirty="0"/>
              <a:t>Nature wants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K.</a:t>
            </a:r>
          </a:p>
          <a:p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&lt; </a:t>
            </a:r>
            <a:r>
              <a:rPr lang="en-US" i="1" dirty="0"/>
              <a:t>K</a:t>
            </a:r>
            <a:r>
              <a:rPr lang="en-US" dirty="0"/>
              <a:t>, nature will make the reaction proceed to products.</a:t>
            </a:r>
          </a:p>
          <a:p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the reaction is in equilibrium.</a:t>
            </a:r>
          </a:p>
          <a:p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&gt; </a:t>
            </a:r>
            <a:r>
              <a:rPr lang="en-US" i="1" dirty="0"/>
              <a:t>K</a:t>
            </a:r>
            <a:r>
              <a:rPr lang="en-US" dirty="0"/>
              <a:t>, nature will make the reaction proceed to reactants.</a:t>
            </a:r>
          </a:p>
        </p:txBody>
      </p:sp>
      <p:pic>
        <p:nvPicPr>
          <p:cNvPr id="5" name="Picture 4" descr="15_08_Figure.jpg"/>
          <p:cNvPicPr>
            <a:picLocks noChangeAspect="1"/>
          </p:cNvPicPr>
          <p:nvPr/>
        </p:nvPicPr>
        <p:blipFill>
          <a:blip r:embed="rId2"/>
          <a:srcRect b="2546"/>
          <a:stretch>
            <a:fillRect/>
          </a:stretch>
        </p:blipFill>
        <p:spPr>
          <a:xfrm>
            <a:off x="5410200" y="1143000"/>
            <a:ext cx="3270236" cy="45110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r>
              <a:rPr lang="en-US"/>
              <a:t>Calculating Equilibrium Concentrations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r>
              <a:rPr lang="en-US"/>
              <a:t>If you know the equilibrium constant, you can find equilibrium concentrations from initial concentrations and changes (based on stoichiometry).</a:t>
            </a:r>
          </a:p>
          <a:p>
            <a:r>
              <a:rPr lang="en-US"/>
              <a:t>You will set up a table similar to the ones used to find the equilibrium concentration, but the “change in concentration” row will simple be a factor of “</a:t>
            </a:r>
            <a:r>
              <a:rPr lang="en-US" i="1"/>
              <a:t>x</a:t>
            </a:r>
            <a:r>
              <a:rPr lang="en-US"/>
              <a:t>” based on the stoichiometry.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839200" cy="3352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/>
              <a:t>A 1.000 L flask is filled with 1.000 mol of H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and 2.000 mol of I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at 448 </a:t>
            </a:r>
            <a:r>
              <a:rPr lang="en-US">
                <a:latin typeface="Arial"/>
                <a:ea typeface="Arial" charset="0"/>
                <a:cs typeface="Arial"/>
              </a:rPr>
              <a:t>°</a:t>
            </a:r>
            <a:r>
              <a:rPr lang="en-US">
                <a:ea typeface="Arial" charset="0"/>
                <a:cs typeface="Arial" charset="0"/>
              </a:rPr>
              <a:t>C. Given a </a:t>
            </a:r>
            <a:r>
              <a:rPr lang="en-US" i="1">
                <a:ea typeface="Arial" charset="0"/>
                <a:cs typeface="Arial" charset="0"/>
              </a:rPr>
              <a:t>K</a:t>
            </a:r>
            <a:r>
              <a:rPr lang="en-US" i="1" baseline="-25000">
                <a:ea typeface="Arial" charset="0"/>
                <a:cs typeface="Arial" charset="0"/>
              </a:rPr>
              <a:t>c</a:t>
            </a:r>
            <a:r>
              <a:rPr lang="en-US">
                <a:ea typeface="Arial" charset="0"/>
                <a:cs typeface="Arial" charset="0"/>
              </a:rPr>
              <a:t> of 50.5 at 448 °C, what are the equilibrium concentrations of H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, I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, and HI?</a:t>
            </a:r>
          </a:p>
          <a:p>
            <a:pPr marL="0" indent="0">
              <a:buFontTx/>
              <a:buNone/>
            </a:pPr>
            <a:r>
              <a:rPr lang="en-US">
                <a:ea typeface="Arial" charset="0"/>
                <a:cs typeface="Arial" charset="0"/>
              </a:rPr>
              <a:t>			H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(</a:t>
            </a:r>
            <a:r>
              <a:rPr lang="en-US" i="1">
                <a:ea typeface="Arial" charset="0"/>
                <a:cs typeface="Arial" charset="0"/>
              </a:rPr>
              <a:t>g</a:t>
            </a:r>
            <a:r>
              <a:rPr lang="en-US">
                <a:ea typeface="Arial" charset="0"/>
                <a:cs typeface="Arial" charset="0"/>
              </a:rPr>
              <a:t>) + I</a:t>
            </a:r>
            <a:r>
              <a:rPr lang="en-US" baseline="-25000">
                <a:ea typeface="Arial" charset="0"/>
                <a:cs typeface="Arial" charset="0"/>
              </a:rPr>
              <a:t>2</a:t>
            </a:r>
            <a:r>
              <a:rPr lang="en-US">
                <a:ea typeface="Arial" charset="0"/>
                <a:cs typeface="Arial" charset="0"/>
              </a:rPr>
              <a:t>(</a:t>
            </a:r>
            <a:r>
              <a:rPr lang="en-US" i="1">
                <a:ea typeface="Arial" charset="0"/>
                <a:cs typeface="Arial" charset="0"/>
              </a:rPr>
              <a:t>g</a:t>
            </a:r>
            <a:r>
              <a:rPr lang="en-US">
                <a:ea typeface="Arial" charset="0"/>
                <a:cs typeface="Arial" charset="0"/>
              </a:rPr>
              <a:t>) </a:t>
            </a:r>
            <a:r>
              <a:rPr lang="en-US"/>
              <a:t>⇌ 2 HI(</a:t>
            </a:r>
            <a:r>
              <a:rPr lang="en-US" i="1"/>
              <a:t>g</a:t>
            </a:r>
            <a:r>
              <a:rPr lang="en-US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6250" y="3886200"/>
          <a:ext cx="7677150" cy="2057400"/>
        </p:xfrm>
        <a:graphic>
          <a:graphicData uri="http://schemas.openxmlformats.org/drawingml/2006/table">
            <a:tbl>
              <a:tblPr/>
              <a:tblGrid>
                <a:gridCol w="24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initial concentration (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change in concentration (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–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–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+2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equilibrium concentration 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1.000 –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2.000 –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15EB9A-CC6E-475B-A4FA-9EE5489AA6EA}"/>
              </a:ext>
            </a:extLst>
          </p:cNvPr>
          <p:cNvSpPr/>
          <p:nvPr/>
        </p:nvSpPr>
        <p:spPr>
          <a:xfrm>
            <a:off x="289264" y="381000"/>
            <a:ext cx="8717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4) Which of the following liquids will have the lowest freezing point?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pure H2O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aqueous glucose (0.60 m)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aqueous sucrose (0.60 m)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aqueous FeI3 (0.24 m)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E) aqueous KF (0.50 m)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7810E6C-97F4-4591-803E-CD5B75B7C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62" y="4038600"/>
            <a:ext cx="60198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1080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1447800"/>
          </a:xfrm>
        </p:spPr>
        <p:txBody>
          <a:bodyPr/>
          <a:lstStyle/>
          <a:p>
            <a:r>
              <a:rPr lang="en-US"/>
              <a:t>Set up the equilibrium constant expression, filling in equilibrium concentrations from </a:t>
            </a:r>
            <a:br>
              <a:rPr lang="en-US"/>
            </a:br>
            <a:r>
              <a:rPr lang="en-US"/>
              <a:t>the table.</a:t>
            </a:r>
          </a:p>
          <a:p>
            <a:pPr>
              <a:buFontTx/>
              <a:buNone/>
            </a:pPr>
            <a:r>
              <a:rPr lang="en-US"/>
              <a:t>		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381000" y="4191000"/>
            <a:ext cx="838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Char char="•"/>
            </a:pPr>
            <a:r>
              <a:rPr lang="en-US" sz="3200"/>
              <a:t>Solving for </a:t>
            </a:r>
            <a:r>
              <a:rPr lang="en-US" sz="3200" i="1"/>
              <a:t>x</a:t>
            </a:r>
            <a:r>
              <a:rPr lang="en-US" sz="3200"/>
              <a:t> is done using the quadratic formula, resulting in </a:t>
            </a:r>
            <a:r>
              <a:rPr lang="en-US" sz="3200" i="1"/>
              <a:t>x</a:t>
            </a:r>
            <a:r>
              <a:rPr lang="en-US" sz="3200"/>
              <a:t> = 2.323 </a:t>
            </a:r>
            <a:r>
              <a:rPr lang="en-US" sz="3200" i="1"/>
              <a:t>or </a:t>
            </a:r>
            <a:r>
              <a:rPr lang="en-US" sz="3200"/>
              <a:t>0.935.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3097731"/>
            <a:ext cx="5935980" cy="7467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(completed)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153400" cy="4648200"/>
          </a:xfrm>
        </p:spPr>
        <p:txBody>
          <a:bodyPr/>
          <a:lstStyle/>
          <a:p>
            <a:r>
              <a:rPr lang="en-US"/>
              <a:t>Since </a:t>
            </a:r>
            <a:r>
              <a:rPr lang="en-US" i="1"/>
              <a:t>x</a:t>
            </a:r>
            <a:r>
              <a:rPr lang="en-US"/>
              <a:t> must be subtracted from 1.000 </a:t>
            </a:r>
            <a:r>
              <a:rPr lang="en-US" i="1"/>
              <a:t>M</a:t>
            </a:r>
            <a:r>
              <a:rPr lang="en-US"/>
              <a:t>, 2.323 makes no physical sense. (It results in a negative concentration!) The value </a:t>
            </a:r>
            <a:r>
              <a:rPr lang="en-US" i="1"/>
              <a:t>must </a:t>
            </a:r>
            <a:r>
              <a:rPr lang="en-US"/>
              <a:t>be 0.935.</a:t>
            </a:r>
          </a:p>
          <a:p>
            <a:r>
              <a:rPr lang="en-US"/>
              <a:t>So</a:t>
            </a:r>
          </a:p>
          <a:p>
            <a:r>
              <a:rPr lang="en-US"/>
              <a:t>[H</a:t>
            </a:r>
            <a:r>
              <a:rPr lang="en-US" baseline="-25000"/>
              <a:t>2</a:t>
            </a:r>
            <a:r>
              <a:rPr lang="en-US"/>
              <a:t>]</a:t>
            </a:r>
            <a:r>
              <a:rPr lang="en-US" baseline="-25000"/>
              <a:t>eq</a:t>
            </a:r>
            <a:r>
              <a:rPr lang="en-US"/>
              <a:t> = 1.000 – 0.935 = 0.065 </a:t>
            </a:r>
            <a:r>
              <a:rPr lang="en-US" i="1"/>
              <a:t>M</a:t>
            </a:r>
          </a:p>
          <a:p>
            <a:r>
              <a:rPr lang="en-US"/>
              <a:t>[I</a:t>
            </a:r>
            <a:r>
              <a:rPr lang="en-US" baseline="-25000"/>
              <a:t>2</a:t>
            </a:r>
            <a:r>
              <a:rPr lang="en-US"/>
              <a:t>]</a:t>
            </a:r>
            <a:r>
              <a:rPr lang="en-US" baseline="-25000"/>
              <a:t>eq</a:t>
            </a:r>
            <a:r>
              <a:rPr lang="en-US"/>
              <a:t> = 2.000 – 0.935 = 1.065 </a:t>
            </a:r>
            <a:r>
              <a:rPr lang="en-US" i="1"/>
              <a:t>M</a:t>
            </a:r>
          </a:p>
          <a:p>
            <a:r>
              <a:rPr lang="en-US"/>
              <a:t>[HI]</a:t>
            </a:r>
            <a:r>
              <a:rPr lang="en-US" baseline="-25000"/>
              <a:t>eq</a:t>
            </a:r>
            <a:r>
              <a:rPr lang="en-US"/>
              <a:t> = 2(0.935) = 1.87 </a:t>
            </a:r>
            <a:r>
              <a:rPr lang="en-US" i="1"/>
              <a:t>M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err="1"/>
              <a:t>LeChâtelier’s</a:t>
            </a:r>
            <a:r>
              <a:rPr lang="en-US" dirty="0"/>
              <a:t> Principle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28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 sz="2800"/>
              <a:t>“If a system at equilibrium is disturbed by a change in temperature, pressure, or the concentration of one of the components, the system will shift its equilibrium position so as to counteract the effect of the disturbance.”</a:t>
            </a:r>
            <a:endParaRPr lang="en-US" sz="2800" baseline="3000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Conditions Change Equilibrium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077200" cy="160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/>
              <a:t>We will use LeChâtelier’s Principle qualitatively to predict shifts in equilibrium based on changes in conditions.</a:t>
            </a:r>
          </a:p>
        </p:txBody>
      </p:sp>
      <p:pic>
        <p:nvPicPr>
          <p:cNvPr id="6" name="Picture 5" descr="15_Pg651_UnFigure.jpg"/>
          <p:cNvPicPr>
            <a:picLocks noChangeAspect="1"/>
          </p:cNvPicPr>
          <p:nvPr/>
        </p:nvPicPr>
        <p:blipFill>
          <a:blip r:embed="rId2"/>
          <a:srcRect b="3125"/>
          <a:stretch>
            <a:fillRect/>
          </a:stretch>
        </p:blipFill>
        <p:spPr>
          <a:xfrm>
            <a:off x="1524000" y="2819400"/>
            <a:ext cx="6172200" cy="375842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/>
              <a:t>Change in Reactant or Product Concentration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819400"/>
          </a:xfrm>
        </p:spPr>
        <p:txBody>
          <a:bodyPr/>
          <a:lstStyle/>
          <a:p>
            <a:r>
              <a:rPr lang="en-US" dirty="0"/>
              <a:t>If the system is in equilibrium</a:t>
            </a:r>
          </a:p>
          <a:p>
            <a:pPr lvl="1"/>
            <a:r>
              <a:rPr lang="en-US" dirty="0"/>
              <a:t>adding a reaction component will result in some of it being used up.</a:t>
            </a:r>
          </a:p>
          <a:p>
            <a:pPr lvl="1"/>
            <a:r>
              <a:rPr lang="en-US" dirty="0"/>
              <a:t>removing a reaction</a:t>
            </a:r>
            <a:br>
              <a:rPr lang="en-US" dirty="0"/>
            </a:br>
            <a:r>
              <a:rPr lang="en-US" dirty="0"/>
              <a:t>component will </a:t>
            </a:r>
            <a:br>
              <a:rPr lang="en-US" dirty="0"/>
            </a:br>
            <a:r>
              <a:rPr lang="en-US" dirty="0"/>
              <a:t>result in some if it </a:t>
            </a:r>
            <a:br>
              <a:rPr lang="en-US" dirty="0"/>
            </a:br>
            <a:r>
              <a:rPr lang="en-US" dirty="0"/>
              <a:t>being produced.</a:t>
            </a:r>
          </a:p>
        </p:txBody>
      </p:sp>
      <p:pic>
        <p:nvPicPr>
          <p:cNvPr id="5" name="Picture 4" descr="15_10_Figure.jpg"/>
          <p:cNvPicPr>
            <a:picLocks noChangeAspect="1"/>
          </p:cNvPicPr>
          <p:nvPr/>
        </p:nvPicPr>
        <p:blipFill>
          <a:blip r:embed="rId2"/>
          <a:srcRect b="3008"/>
          <a:stretch>
            <a:fillRect/>
          </a:stretch>
        </p:blipFill>
        <p:spPr>
          <a:xfrm>
            <a:off x="4191000" y="2743200"/>
            <a:ext cx="4671237" cy="30129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in Volume or Pressure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20688" y="1143000"/>
            <a:ext cx="8266112" cy="4114800"/>
          </a:xfrm>
        </p:spPr>
        <p:txBody>
          <a:bodyPr/>
          <a:lstStyle/>
          <a:p>
            <a:r>
              <a:rPr lang="en-US" dirty="0"/>
              <a:t>When gases are involved in an equilibrium, </a:t>
            </a:r>
            <a:br>
              <a:rPr lang="en-US" dirty="0"/>
            </a:br>
            <a:r>
              <a:rPr lang="en-US" dirty="0"/>
              <a:t>a change in pressure or volume will affect equilibrium:</a:t>
            </a:r>
          </a:p>
          <a:p>
            <a:pPr lvl="1"/>
            <a:r>
              <a:rPr lang="en-US" dirty="0"/>
              <a:t>Higher volume or lower pressure favors the</a:t>
            </a:r>
            <a:br>
              <a:rPr lang="en-US" dirty="0"/>
            </a:br>
            <a:r>
              <a:rPr lang="en-US" dirty="0"/>
              <a:t>side of the equation with more moles (and </a:t>
            </a:r>
            <a:br>
              <a:rPr lang="en-US" dirty="0"/>
            </a:br>
            <a:r>
              <a:rPr lang="en-US" dirty="0"/>
              <a:t>vice-versa).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0" y="4114800"/>
            <a:ext cx="5943600" cy="2715876"/>
            <a:chOff x="1143000" y="3657600"/>
            <a:chExt cx="6629400" cy="3096876"/>
          </a:xfrm>
        </p:grpSpPr>
        <p:pic>
          <p:nvPicPr>
            <p:cNvPr id="5" name="Picture 4" descr="15_12_Figure.jpg"/>
            <p:cNvPicPr>
              <a:picLocks noChangeAspect="1"/>
            </p:cNvPicPr>
            <p:nvPr/>
          </p:nvPicPr>
          <p:blipFill rotWithShape="1">
            <a:blip r:embed="rId2"/>
            <a:srcRect r="19770" b="30260"/>
            <a:stretch/>
          </p:blipFill>
          <p:spPr>
            <a:xfrm>
              <a:off x="1143000" y="3657600"/>
              <a:ext cx="5318760" cy="2255520"/>
            </a:xfrm>
            <a:prstGeom prst="rect">
              <a:avLst/>
            </a:prstGeom>
          </p:spPr>
        </p:pic>
        <p:pic>
          <p:nvPicPr>
            <p:cNvPr id="6" name="Picture 5" descr="15_12_Figure.jpg"/>
            <p:cNvPicPr>
              <a:picLocks noChangeAspect="1"/>
            </p:cNvPicPr>
            <p:nvPr/>
          </p:nvPicPr>
          <p:blipFill rotWithShape="1">
            <a:blip r:embed="rId2"/>
            <a:srcRect l="78544" b="4246"/>
            <a:stretch/>
          </p:blipFill>
          <p:spPr>
            <a:xfrm>
              <a:off x="6350000" y="3657600"/>
              <a:ext cx="1422400" cy="309687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Exothermic Equilibrium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76800"/>
          </a:xfrm>
        </p:spPr>
        <p:txBody>
          <a:bodyPr/>
          <a:lstStyle/>
          <a:p>
            <a:r>
              <a:rPr lang="en-US" dirty="0"/>
              <a:t>The Haber Process for producing ammonia from the elements is exothermic.</a:t>
            </a:r>
          </a:p>
          <a:p>
            <a:r>
              <a:rPr lang="en-US" dirty="0"/>
              <a:t>One would think that cooling down the reactants would result in more product.</a:t>
            </a:r>
          </a:p>
          <a:p>
            <a:r>
              <a:rPr lang="en-US" dirty="0"/>
              <a:t>However, the activation energy for this reaction is high!</a:t>
            </a:r>
          </a:p>
          <a:p>
            <a:r>
              <a:rPr lang="en-US" dirty="0"/>
              <a:t>This is the </a:t>
            </a:r>
            <a:r>
              <a:rPr lang="en-US" i="1" dirty="0"/>
              <a:t>one </a:t>
            </a:r>
            <a:r>
              <a:rPr lang="en-US" dirty="0"/>
              <a:t>instance where a system in equilibrium can be affected by a catalyst!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4C1A9-B3AE-4E97-B7E2-A857C1EFE9AC}"/>
              </a:ext>
            </a:extLst>
          </p:cNvPr>
          <p:cNvSpPr/>
          <p:nvPr/>
        </p:nvSpPr>
        <p:spPr>
          <a:xfrm>
            <a:off x="114300" y="3276600"/>
            <a:ext cx="906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5) A sample of potassium nitrate (49.0 g) is dissolved in 101 g of water at 100 °C, with precautions taken to avoid evaporation of any water. The solution is cooled to 30.0 °C and no precipitate is observed. This solution is ________.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A) hydrated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B) placated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C) saturated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D) unsaturated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E) supersaturated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340D15-F287-4486-BC0C-0EF564E97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3" y="153983"/>
            <a:ext cx="336391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60940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6E41CE-2029-4F87-B136-64468233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7831283" cy="1447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E49AE97-865C-48A8-A05A-F6166DDA1825}"/>
              </a:ext>
            </a:extLst>
          </p:cNvPr>
          <p:cNvSpPr/>
          <p:nvPr/>
        </p:nvSpPr>
        <p:spPr>
          <a:xfrm>
            <a:off x="3733800" y="3657600"/>
            <a:ext cx="220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rate constant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AFD764-13E4-4B19-8862-4D384D93E5BB}"/>
              </a:ext>
            </a:extLst>
          </p:cNvPr>
          <p:cNvSpPr/>
          <p:nvPr/>
        </p:nvSpPr>
        <p:spPr>
          <a:xfrm>
            <a:off x="4021426" y="381000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lt"/>
              </a:rPr>
              <a:t>R</a:t>
            </a:r>
            <a:r>
              <a:rPr lang="en-US" dirty="0">
                <a:latin typeface="+mn-lt"/>
              </a:rPr>
              <a:t>ate law</a:t>
            </a:r>
          </a:p>
        </p:txBody>
      </p:sp>
    </p:spTree>
    <p:extLst>
      <p:ext uri="{BB962C8B-B14F-4D97-AF65-F5344CB8AC3E}">
        <p14:creationId xmlns:p14="http://schemas.microsoft.com/office/powerpoint/2010/main" val="196648260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Concept of Equilibrium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583113"/>
            <a:ext cx="79248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b="1" dirty="0"/>
              <a:t>Chemical equilibrium</a:t>
            </a:r>
            <a:r>
              <a:rPr lang="en-US" sz="2800" dirty="0"/>
              <a:t> occurs when a reaction and </a:t>
            </a:r>
            <a:r>
              <a:rPr lang="en-US" sz="2800" dirty="0">
                <a:solidFill>
                  <a:srgbClr val="FF0000"/>
                </a:solidFill>
              </a:rPr>
              <a:t>its reverse reaction proceed at the same rate</a:t>
            </a:r>
            <a:r>
              <a:rPr lang="en-US" sz="2800" dirty="0"/>
              <a:t>. In the figure above, equilibrium is finally reached in the third picture.</a:t>
            </a:r>
          </a:p>
        </p:txBody>
      </p:sp>
      <p:pic>
        <p:nvPicPr>
          <p:cNvPr id="7" name="Picture 6" descr="15_01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373711" y="1295400"/>
            <a:ext cx="4255689" cy="3276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Concept of Equilibrium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3505200"/>
            <a:ext cx="8458200" cy="2971800"/>
          </a:xfrm>
        </p:spPr>
        <p:txBody>
          <a:bodyPr/>
          <a:lstStyle/>
          <a:p>
            <a:pPr eaLnBrk="1" hangingPunct="1"/>
            <a:r>
              <a:rPr lang="en-US" sz="2800" dirty="0"/>
              <a:t>As a system approaches equilibrium, </a:t>
            </a:r>
            <a:r>
              <a:rPr lang="en-US" sz="2800" dirty="0">
                <a:solidFill>
                  <a:srgbClr val="FF0000"/>
                </a:solidFill>
              </a:rPr>
              <a:t>both the forward and reverse reactions are occurring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/>
              <a:t>At equilibrium, </a:t>
            </a:r>
            <a:r>
              <a:rPr lang="en-US" sz="2800" dirty="0">
                <a:solidFill>
                  <a:srgbClr val="FF0000"/>
                </a:solidFill>
              </a:rPr>
              <a:t>the forward and reverse reactions are proceeding </a:t>
            </a:r>
            <a:r>
              <a:rPr lang="en-US" sz="2800" i="1" dirty="0">
                <a:solidFill>
                  <a:srgbClr val="FF0000"/>
                </a:solidFill>
              </a:rPr>
              <a:t>at the same rate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/>
              <a:t>Once equilibrium is achieved, </a:t>
            </a:r>
            <a:r>
              <a:rPr lang="en-US" sz="2800" dirty="0">
                <a:solidFill>
                  <a:srgbClr val="FF0000"/>
                </a:solidFill>
              </a:rPr>
              <a:t>the </a:t>
            </a:r>
            <a:r>
              <a:rPr lang="en-US" sz="2800" i="1" dirty="0">
                <a:solidFill>
                  <a:srgbClr val="FF0000"/>
                </a:solidFill>
              </a:rPr>
              <a:t>amount</a:t>
            </a:r>
            <a:r>
              <a:rPr lang="en-US" sz="2800" dirty="0">
                <a:solidFill>
                  <a:srgbClr val="FF0000"/>
                </a:solidFill>
              </a:rPr>
              <a:t> of each reactant and product remains constant</a:t>
            </a:r>
            <a:r>
              <a:rPr lang="en-US" sz="2800" dirty="0"/>
              <a:t>.</a:t>
            </a:r>
          </a:p>
          <a:p>
            <a:pPr eaLnBrk="1" hangingPunct="1"/>
            <a:endParaRPr lang="en-US" sz="2800" dirty="0"/>
          </a:p>
        </p:txBody>
      </p:sp>
      <p:pic>
        <p:nvPicPr>
          <p:cNvPr id="6" name="Picture 5" descr="15_02_Figure.jpg"/>
          <p:cNvPicPr>
            <a:picLocks noChangeAspect="1"/>
          </p:cNvPicPr>
          <p:nvPr/>
        </p:nvPicPr>
        <p:blipFill>
          <a:blip r:embed="rId3"/>
          <a:srcRect b="6564"/>
          <a:stretch>
            <a:fillRect/>
          </a:stretch>
        </p:blipFill>
        <p:spPr>
          <a:xfrm>
            <a:off x="1219200" y="1219200"/>
            <a:ext cx="6781800" cy="234456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447800"/>
          </a:xfrm>
        </p:spPr>
        <p:txBody>
          <a:bodyPr/>
          <a:lstStyle/>
          <a:p>
            <a:pPr eaLnBrk="1" hangingPunct="1"/>
            <a:r>
              <a:rPr lang="en-US"/>
              <a:t>Writing the Equation for an  Equilibrium Reaction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	Since, in a system at equilibrium, both the forward and reverse reactions are being carried out, we write its equation with a double arrow: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N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 ⇌  2 NO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en-US"/>
              <a:t>Another Equilibrium—</a:t>
            </a:r>
            <a:br>
              <a:rPr lang="en-US"/>
            </a:br>
            <a:r>
              <a:rPr lang="en-US"/>
              <a:t>The Haber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2819400"/>
          </a:xfrm>
        </p:spPr>
        <p:txBody>
          <a:bodyPr/>
          <a:lstStyle/>
          <a:p>
            <a:r>
              <a:rPr lang="en-US" dirty="0"/>
              <a:t>Consider the Haber Process, which is the industrial preparation of ammonia:</a:t>
            </a:r>
          </a:p>
          <a:p>
            <a:pPr>
              <a:buFontTx/>
              <a:buNone/>
            </a:pPr>
            <a:r>
              <a:rPr lang="en-US" dirty="0"/>
              <a:t>	N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 +  3 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⇌  2 NH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The equilibrium constant depends on stoichiometry: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80" y="4648200"/>
            <a:ext cx="2471420" cy="9779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67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67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1851</Words>
  <Application>Microsoft Office PowerPoint</Application>
  <PresentationFormat>全屏显示(4:3)</PresentationFormat>
  <Paragraphs>243</Paragraphs>
  <Slides>36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ＭＳ Ｐゴシック</vt:lpstr>
      <vt:lpstr>Arial</vt:lpstr>
      <vt:lpstr>Palatino Linotype</vt:lpstr>
      <vt:lpstr>Symbol</vt:lpstr>
      <vt:lpstr>Times New Roman</vt:lpstr>
      <vt:lpstr>Blank Presentation</vt:lpstr>
      <vt:lpstr>1_Blank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Concept of Equilibrium</vt:lpstr>
      <vt:lpstr>The Concept of Equilibrium</vt:lpstr>
      <vt:lpstr>Writing the Equation for an  Equilibrium Reaction</vt:lpstr>
      <vt:lpstr>Another Equilibrium— The Haber Process</vt:lpstr>
      <vt:lpstr>The Equilibrium Constant</vt:lpstr>
      <vt:lpstr>More with Gases and Equilibrium</vt:lpstr>
      <vt:lpstr>Equilibrium Can Be Reached from Either Direction</vt:lpstr>
      <vt:lpstr>Magnitude of K</vt:lpstr>
      <vt:lpstr>The Direction of the Chemical Equation and K</vt:lpstr>
      <vt:lpstr>Stoichiometry and Equilibrium Constants</vt:lpstr>
      <vt:lpstr>PowerPoint 演示文稿</vt:lpstr>
      <vt:lpstr>Homogeneous vs. Heterogeneous</vt:lpstr>
      <vt:lpstr>The Decomposition of CaCO3— A Heterogeneous Equilibrium</vt:lpstr>
      <vt:lpstr>Deducing Equilibrium Concentrations</vt:lpstr>
      <vt:lpstr>An Example</vt:lpstr>
      <vt:lpstr>What Do We Know?</vt:lpstr>
      <vt:lpstr>[HI] Increases by 1.87 × 10−3 M</vt:lpstr>
      <vt:lpstr>Stoichiometry tells us [H2] and [I2] decrease by half as much.</vt:lpstr>
      <vt:lpstr>We can now calculate the equilibrium concentrations of all three compounds.</vt:lpstr>
      <vt:lpstr>And, therefore, the equilibrium constant…</vt:lpstr>
      <vt:lpstr>Is a Mixture in Equilibrium? Which Way Does the Reaction Go?</vt:lpstr>
      <vt:lpstr>Comparing Q and K</vt:lpstr>
      <vt:lpstr>Calculating Equilibrium Concentrations</vt:lpstr>
      <vt:lpstr>An Example</vt:lpstr>
      <vt:lpstr>Example (continued)</vt:lpstr>
      <vt:lpstr>Example (completed)</vt:lpstr>
      <vt:lpstr>LeChâtelier’s Principle</vt:lpstr>
      <vt:lpstr>How Conditions Change Equilibrium</vt:lpstr>
      <vt:lpstr>Change in Reactant or Product Concentration</vt:lpstr>
      <vt:lpstr>Change in Volume or Pressure</vt:lpstr>
      <vt:lpstr>An Exothermic Equilibrium</vt:lpstr>
    </vt:vector>
  </TitlesOfParts>
  <Company>St. Charles Community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Chemical Equilibrium</dc:title>
  <dc:creator>John Bookstaver</dc:creator>
  <cp:lastModifiedBy>Prof. Zhao Zheng (SSE)</cp:lastModifiedBy>
  <cp:revision>288</cp:revision>
  <dcterms:created xsi:type="dcterms:W3CDTF">2014-02-17T00:55:59Z</dcterms:created>
  <dcterms:modified xsi:type="dcterms:W3CDTF">2023-11-06T05:16:16Z</dcterms:modified>
</cp:coreProperties>
</file>