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396" y="1554794"/>
            <a:ext cx="11139055" cy="29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000" b="1" dirty="0"/>
              <a:t>Chapter 10 Gases</a:t>
            </a:r>
          </a:p>
          <a:p>
            <a:pPr algn="ctr">
              <a:lnSpc>
                <a:spcPct val="250000"/>
              </a:lnSpc>
            </a:pPr>
            <a:r>
              <a:rPr lang="en-US" altLang="zh-CN" sz="4000" b="1" dirty="0"/>
              <a:t>Chapter 11  Liquids and Intermolecular Forces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2542" y="1408034"/>
            <a:ext cx="100702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In liquids, the attractive intermolecular forces are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very weak compared with kinetic energies of the molecules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strong enough to hold molecules relatively close together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strong enough to keep the molecules confined to vibrating about their fixed lattice points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not strong enough to keep molecules from moving past each other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strong enough to hold molecules relatively close together but not strong enough to keep molecules from moving past each other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39176" y="1408034"/>
            <a:ext cx="47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314" y="1161420"/>
            <a:ext cx="94753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The strongest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interparticle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attractions exist between particles of a ________, and the weakest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interparticle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attractions exist between particles of a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solid, liquid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solid, gas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liquid, gas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liquid, solid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gas, solid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6674" y="2032957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1274427"/>
            <a:ext cx="98442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Of the following substances, only ________ has London dispersion forces as the only intermolecular force.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Kr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9802" y="1274427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414A9A-3792-0539-7A60-2E23C1D0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59" y="4724756"/>
            <a:ext cx="5480141" cy="20377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A9BEF3-F254-AF5D-9D9B-3C1298B3D03B}"/>
              </a:ext>
            </a:extLst>
          </p:cNvPr>
          <p:cNvSpPr txBox="1"/>
          <p:nvPr/>
        </p:nvSpPr>
        <p:spPr>
          <a:xfrm>
            <a:off x="3048000" y="2674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Dispersion force, Dipole-dipole force, Hydrogen bonding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DEC9DF-1D40-DFE9-B7C7-8F68D039BD67}"/>
              </a:ext>
            </a:extLst>
          </p:cNvPr>
          <p:cNvSpPr txBox="1"/>
          <p:nvPr/>
        </p:nvSpPr>
        <p:spPr>
          <a:xfrm>
            <a:off x="2538549" y="30703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Dispersion force, Dipole-dipole force, Hydrogen bonding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E772AA-3D6D-7B1B-45F3-D0BCA2A39E53}"/>
              </a:ext>
            </a:extLst>
          </p:cNvPr>
          <p:cNvSpPr txBox="1"/>
          <p:nvPr/>
        </p:nvSpPr>
        <p:spPr>
          <a:xfrm>
            <a:off x="2538549" y="3465912"/>
            <a:ext cx="4228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Dispersion force, Dipole-dipole force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5DD53F-AF38-A669-969D-C1D0DE5110B8}"/>
              </a:ext>
            </a:extLst>
          </p:cNvPr>
          <p:cNvSpPr txBox="1"/>
          <p:nvPr/>
        </p:nvSpPr>
        <p:spPr>
          <a:xfrm>
            <a:off x="2538549" y="39213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Dispersion force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05A5B8-81C5-2912-5F95-ED0D2E693245}"/>
              </a:ext>
            </a:extLst>
          </p:cNvPr>
          <p:cNvSpPr txBox="1"/>
          <p:nvPr/>
        </p:nvSpPr>
        <p:spPr>
          <a:xfrm>
            <a:off x="2538549" y="4367108"/>
            <a:ext cx="4228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Dispersion force, Dipole-dipole force</a:t>
            </a:r>
          </a:p>
        </p:txBody>
      </p:sp>
    </p:spTree>
    <p:extLst>
      <p:ext uri="{BB962C8B-B14F-4D97-AF65-F5344CB8AC3E}">
        <p14:creationId xmlns:p14="http://schemas.microsoft.com/office/powerpoint/2010/main" val="1181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059" y="672044"/>
            <a:ext cx="1031197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Which one of the following substances will not have hydrogen bonding as one of its intermolecular forces? ________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                                                        D)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                                                       E)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2546" y="1111375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50" y="1601385"/>
            <a:ext cx="1944000" cy="99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514" y="3039061"/>
            <a:ext cx="1617028" cy="34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07" y="3823854"/>
            <a:ext cx="2376000" cy="175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72" y="1722518"/>
            <a:ext cx="1728000" cy="153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972" y="4107931"/>
            <a:ext cx="1908000" cy="1678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4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459" y="908225"/>
            <a:ext cx="103119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Which statements about viscosity are true?  ________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Viscosity increases as temperature decreases.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Viscosity increases as molecular weight increases.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Viscosity increases as intermolecular forces increase.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only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(ii) and (iii)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(iii)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8683" y="908225"/>
            <a:ext cx="44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3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459" y="908225"/>
            <a:ext cx="103119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How high a liquid will rise up a narrow tube as a result of capillary action depends on ________.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magnitudes of cohesive forces in the liquid and adhesive forces between the liquid and the tube, and gravity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gravity alone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only the magnitude of adhesive forces between the liquid and the tube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viscosity of the liquid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only the magnitude of cohesive forces in the liquid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7951" y="1340705"/>
            <a:ext cx="44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3CA5C8-A9EA-32E5-7355-48E132BB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5392562"/>
            <a:ext cx="99536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2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106" y="567030"/>
            <a:ext cx="1031197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The heating curve shown was generated by measuring the heat flow and temperature for a solid as it was heated. The slope of the ________ segment corresponds to the heat capacity of the liquid of the substance.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AB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BC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EF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8375" y="1452865"/>
            <a:ext cx="47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33" y="2252040"/>
            <a:ext cx="5760000" cy="4053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95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106" y="853636"/>
            <a:ext cx="10311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The phase diagram of a substance is given. This substance is a ________ at 30 °C and 0.5 atm.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liquid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gas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solid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supercritical fluid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crystal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7433" y="1289092"/>
            <a:ext cx="46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654" y="1982311"/>
            <a:ext cx="6624000" cy="3711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/>
          <p:cNvGrpSpPr/>
          <p:nvPr/>
        </p:nvGrpSpPr>
        <p:grpSpPr>
          <a:xfrm>
            <a:off x="5908431" y="4098393"/>
            <a:ext cx="2472644" cy="840372"/>
            <a:chOff x="5908431" y="4098393"/>
            <a:chExt cx="2472644" cy="84037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5908431" y="4124848"/>
              <a:ext cx="2446774" cy="502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355205" y="4129873"/>
              <a:ext cx="0" cy="80889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4-Point Star 9"/>
            <p:cNvSpPr/>
            <p:nvPr/>
          </p:nvSpPr>
          <p:spPr>
            <a:xfrm>
              <a:off x="8327155" y="4098393"/>
              <a:ext cx="53920" cy="53920"/>
            </a:xfrm>
            <a:prstGeom prst="star4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822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106" y="853636"/>
            <a:ext cx="10003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The heat of fusion of water is 6.01 kJ/mol. The heat capacity of liquid water is 75.3 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mol∙K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conversion of 50.0 g of ice at 0.00 °C to liquid water at 0.00°C requires ________ kJ of heat.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6.01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16.7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75.3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17.2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Insufficient data are given.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100" y="1724650"/>
            <a:ext cx="46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56E085A-2838-F08A-576E-3E379ED26994}"/>
              </a:ext>
            </a:extLst>
          </p:cNvPr>
          <p:cNvGrpSpPr/>
          <p:nvPr/>
        </p:nvGrpSpPr>
        <p:grpSpPr>
          <a:xfrm>
            <a:off x="5808617" y="2908663"/>
            <a:ext cx="6048451" cy="2308324"/>
            <a:chOff x="5172891" y="3492137"/>
            <a:chExt cx="6048451" cy="2308324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D794238-51CF-9CBB-C931-5D1388F1CA79}"/>
                </a:ext>
              </a:extLst>
            </p:cNvPr>
            <p:cNvSpPr txBox="1"/>
            <p:nvPr/>
          </p:nvSpPr>
          <p:spPr>
            <a:xfrm>
              <a:off x="5172891" y="3492137"/>
              <a:ext cx="604845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 = 50 /18 = 2.8 mol </a:t>
              </a:r>
              <a:endParaRPr lang="zh-CN" altLang="en-US" dirty="0"/>
            </a:p>
            <a:p>
              <a:endParaRPr lang="en-US" altLang="zh-CN" dirty="0"/>
            </a:p>
            <a:p>
              <a:r>
                <a:rPr lang="en-US" altLang="zh-CN" dirty="0"/>
                <a:t>                      6.01 kJ/mol                 75.3 J/</a:t>
              </a:r>
              <a:r>
                <a:rPr lang="en-US" altLang="zh-CN" dirty="0" err="1"/>
                <a:t>mol·K</a:t>
              </a:r>
              <a:endParaRPr lang="en-US" altLang="zh-CN" dirty="0"/>
            </a:p>
            <a:p>
              <a:r>
                <a:rPr lang="en-US" altLang="zh-CN" dirty="0"/>
                <a:t>Water (solid)              Water (liquid)             Water (gas)       </a:t>
              </a:r>
              <a:endParaRPr lang="zh-CN" altLang="en-US" dirty="0"/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2.8 * 6.01 = 16.7 kg heat</a:t>
              </a:r>
            </a:p>
            <a:p>
              <a:endParaRPr lang="en-US" altLang="zh-CN" dirty="0"/>
            </a:p>
            <a:p>
              <a:endParaRPr lang="en-US" altLang="zh-CN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E8221D3-3747-0AE7-3522-4EF306F46390}"/>
                </a:ext>
              </a:extLst>
            </p:cNvPr>
            <p:cNvCxnSpPr/>
            <p:nvPr/>
          </p:nvCxnSpPr>
          <p:spPr>
            <a:xfrm>
              <a:off x="6671923" y="4519749"/>
              <a:ext cx="505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D1166E4-D3E8-8E32-85C0-E022B52EA524}"/>
                </a:ext>
              </a:extLst>
            </p:cNvPr>
            <p:cNvCxnSpPr/>
            <p:nvPr/>
          </p:nvCxnSpPr>
          <p:spPr>
            <a:xfrm>
              <a:off x="8852264" y="4519749"/>
              <a:ext cx="505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7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106" y="853636"/>
            <a:ext cx="100032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For a given substance that exhibits liquid-crystalline properties, the transition from solid to liquid-crystal state occurs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over a range of temperatures between the melting point of the solid and the boiling point of the liquid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at the melting point of the solid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over a range of temperatures that includes the melting point of the solid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at a well-defined temperature above the melting point of the solid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at a well-defined temperature below the melting point of the solid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5713" y="1316387"/>
            <a:ext cx="46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742950"/>
            <a:ext cx="8001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663" y="869075"/>
            <a:ext cx="104936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Which of the following statements about gases is false? __________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Gases are highly compressible.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Distances between molecules of gas are very large compared to bond distances within molecules.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Non-reacting gas mixtures are homogeneous.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Gases expand spontaneously to fill the container they are placed in.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All gases are colorless and odorless at room temperature.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58649" y="869075"/>
            <a:ext cx="45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975" y="1187798"/>
            <a:ext cx="10315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Which of the following equations shows an incorrect relationship between pressures given in terms of different units? __________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1.20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atm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= 122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kPa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152 mm Hg = 2.03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Pa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0.760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atm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= 578 mm Hg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1.0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torr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= 2.00 mm Hg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1.00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atm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= 760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torr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7369" y="1602136"/>
            <a:ext cx="45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DD6115-D230-C46B-DDB9-84DAB91A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58" y="5094714"/>
            <a:ext cx="98012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7437" y="668311"/>
            <a:ext cx="99768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3. Sodium bicarbonate is reacted with concentrated hydrochloric acid at 37.0 </a:t>
            </a:r>
            <a:r>
              <a:rPr lang="en-US" altLang="zh-CN" sz="28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and 1.00 atm. The reaction of 6.00 kg of bicarbonate with excess hydrochloric acid under these conditions will produce ________ L of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1.09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2.85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1.82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8.70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1.82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4503" y="1968089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E3D73D-7FCB-2AF3-F07C-E4B21C2A2A24}"/>
              </a:ext>
            </a:extLst>
          </p:cNvPr>
          <p:cNvGrpSpPr/>
          <p:nvPr/>
        </p:nvGrpSpPr>
        <p:grpSpPr>
          <a:xfrm>
            <a:off x="4228196" y="3664523"/>
            <a:ext cx="7417415" cy="2308324"/>
            <a:chOff x="5220974" y="4352500"/>
            <a:chExt cx="7417415" cy="2308324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9204B9D-A87C-19A4-B5CB-7237EE45F314}"/>
                </a:ext>
              </a:extLst>
            </p:cNvPr>
            <p:cNvSpPr txBox="1"/>
            <p:nvPr/>
          </p:nvSpPr>
          <p:spPr>
            <a:xfrm>
              <a:off x="5220974" y="4352500"/>
              <a:ext cx="741741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NaHCO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   +    HCl              NaCl    +  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O +   CO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  </a:t>
              </a:r>
            </a:p>
            <a:p>
              <a:endParaRPr lang="en-US" altLang="zh-CN" dirty="0"/>
            </a:p>
            <a:p>
              <a:r>
                <a:rPr lang="en-US" altLang="zh-CN" dirty="0"/>
                <a:t>n = 6000/84.1 = 71.34 mol</a:t>
              </a:r>
            </a:p>
            <a:p>
              <a:endParaRPr lang="en-US" altLang="zh-CN" dirty="0"/>
            </a:p>
            <a:p>
              <a:r>
                <a:rPr lang="en-US" altLang="zh-CN" dirty="0"/>
                <a:t>PV= </a:t>
              </a:r>
              <a:r>
                <a:rPr lang="en-US" altLang="zh-CN" dirty="0" err="1"/>
                <a:t>nRT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1.01 kPa * V = 71.34 mol * 8.31 </a:t>
              </a:r>
              <a:r>
                <a:rPr lang="zh-CN" altLang="en-US" dirty="0"/>
                <a:t>（</a:t>
              </a:r>
              <a:r>
                <a:rPr lang="en-US" altLang="zh-CN" dirty="0"/>
                <a:t>kPa• dm</a:t>
              </a:r>
              <a:r>
                <a:rPr lang="en-US" altLang="zh-CN" baseline="30000" dirty="0"/>
                <a:t>3</a:t>
              </a:r>
              <a:r>
                <a:rPr lang="en-US" altLang="zh-CN" dirty="0"/>
                <a:t> •mol</a:t>
              </a:r>
              <a:r>
                <a:rPr lang="en-US" altLang="zh-CN" baseline="30000" dirty="0"/>
                <a:t>-1</a:t>
              </a:r>
              <a:r>
                <a:rPr lang="en-US" altLang="zh-CN" dirty="0"/>
                <a:t> •K</a:t>
              </a:r>
              <a:r>
                <a:rPr lang="en-US" altLang="zh-CN" baseline="30000" dirty="0"/>
                <a:t>-1</a:t>
              </a:r>
              <a:r>
                <a:rPr lang="zh-CN" altLang="en-US" dirty="0"/>
                <a:t>）</a:t>
              </a:r>
              <a:r>
                <a:rPr lang="en-US" altLang="zh-CN" dirty="0"/>
                <a:t>* </a:t>
              </a:r>
              <a:r>
                <a:rPr lang="zh-CN" altLang="en-US" dirty="0"/>
                <a:t>（</a:t>
              </a:r>
              <a:r>
                <a:rPr lang="en-US" altLang="zh-CN" dirty="0"/>
                <a:t>273+37</a:t>
              </a:r>
              <a:r>
                <a:rPr lang="zh-CN" altLang="en-US" dirty="0"/>
                <a:t>） </a:t>
              </a:r>
              <a:r>
                <a:rPr lang="en-US" altLang="zh-CN" dirty="0"/>
                <a:t>K</a:t>
              </a:r>
            </a:p>
            <a:p>
              <a:r>
                <a:rPr lang="en-US" altLang="zh-CN" dirty="0"/>
                <a:t>V = 181989 dm</a:t>
              </a:r>
              <a:r>
                <a:rPr lang="en-US" altLang="zh-CN" baseline="30000" dirty="0"/>
                <a:t>3</a:t>
              </a:r>
              <a:r>
                <a:rPr lang="en-US" altLang="zh-CN" dirty="0"/>
                <a:t> = 181.989 m</a:t>
              </a:r>
              <a:r>
                <a:rPr lang="en-US" altLang="zh-CN" baseline="30000" dirty="0"/>
                <a:t>3</a:t>
              </a:r>
              <a:r>
                <a:rPr lang="en-US" altLang="zh-CN" dirty="0"/>
                <a:t> </a:t>
              </a:r>
              <a:endParaRPr lang="zh-CN" altLang="en-US" baseline="30000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BFF0542F-AEAE-548F-185E-6166EECA0999}"/>
                </a:ext>
              </a:extLst>
            </p:cNvPr>
            <p:cNvCxnSpPr/>
            <p:nvPr/>
          </p:nvCxnSpPr>
          <p:spPr>
            <a:xfrm>
              <a:off x="7306491" y="4537166"/>
              <a:ext cx="4702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20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6" y="1166916"/>
            <a:ext cx="9727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kinetic-molecular theory predicts that pressure rises as the temperature of a gas increases because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average kinetic energy of the gas molecules decreases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gas molecules collide more frequently with the wall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gas molecules collide less frequently with the wall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gas molecules collide more energetically with the wall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both the gas molecules collide more frequently with the wall and the gas molecules collide more energetically with the wall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0305" y="156988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9468" y="1045277"/>
            <a:ext cx="929068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5. Arrange the following gases in order of increasing average molecular speed at 25 </a:t>
            </a:r>
            <a:r>
              <a:rPr lang="en-US" altLang="zh-CN" sz="28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C.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He, 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, 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,  N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He  &lt;  N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He  &lt; 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N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N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He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N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He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He  &lt;  N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4596" y="1459614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2CEFED-20AE-17F2-0FAC-414AA08B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49" y="2495313"/>
            <a:ext cx="4764648" cy="28640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699AA1-D9DE-2579-BD65-B2C0C18358D6}"/>
              </a:ext>
            </a:extLst>
          </p:cNvPr>
          <p:cNvSpPr txBox="1"/>
          <p:nvPr/>
        </p:nvSpPr>
        <p:spPr>
          <a:xfrm>
            <a:off x="7689321" y="5628057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M(CO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r>
              <a:rPr lang="zh-CN" altLang="en-US" dirty="0"/>
              <a:t>＞</a:t>
            </a:r>
            <a:r>
              <a:rPr lang="en-US" altLang="zh-CN" dirty="0"/>
              <a:t> M(O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r>
              <a:rPr lang="zh-CN" altLang="en-US" dirty="0"/>
              <a:t>＞</a:t>
            </a:r>
            <a:r>
              <a:rPr lang="en-US" altLang="zh-CN" dirty="0"/>
              <a:t> M(N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r>
              <a:rPr lang="zh-CN" altLang="en-US" dirty="0"/>
              <a:t>＞</a:t>
            </a:r>
            <a:r>
              <a:rPr lang="en-US" altLang="zh-CN" dirty="0"/>
              <a:t> M(He)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 mixture of two gases was allowed to effuse from a container. One of the gases escaped from the container 1.43 times as fast as the other one. The two gases could have been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 and SF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 and 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8551" y="185442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BEBDB6-BA73-CF28-C854-C3C145DE6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360" y="3225541"/>
            <a:ext cx="6326505" cy="9316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3D8DD1-D174-428D-084F-64F6C3D05E17}"/>
                  </a:ext>
                </a:extLst>
              </p:cNvPr>
              <p:cNvSpPr txBox="1"/>
              <p:nvPr/>
            </p:nvSpPr>
            <p:spPr>
              <a:xfrm>
                <a:off x="7651490" y="4596659"/>
                <a:ext cx="1786195" cy="1049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= 1.43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ra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2.04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3D8DD1-D174-428D-084F-64F6C3D05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490" y="4596659"/>
                <a:ext cx="1786195" cy="1049454"/>
              </a:xfrm>
              <a:prstGeom prst="rect">
                <a:avLst/>
              </a:prstGeom>
              <a:blipFill>
                <a:blip r:embed="rId3"/>
                <a:stretch>
                  <a:fillRect b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125BBE1-9AE6-76D9-7037-5DFB05D755E4}"/>
              </a:ext>
            </a:extLst>
          </p:cNvPr>
          <p:cNvSpPr txBox="1"/>
          <p:nvPr/>
        </p:nvSpPr>
        <p:spPr>
          <a:xfrm>
            <a:off x="997530" y="5223677"/>
            <a:ext cx="1963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 (SF6)= 146.05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 (Cl2)= 70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 (CO)= 28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 (CO2)= 44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　　</a:t>
            </a:r>
            <a:endParaRPr lang="zh-CN" altLang="en-US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　　</a:t>
            </a:r>
            <a:endParaRPr lang="zh-CN" altLang="en-US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　　</a:t>
            </a:r>
            <a:endParaRPr lang="zh-CN" altLang="en-US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　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314" y="900785"/>
            <a:ext cx="9603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 real gas will behave most like an ideal gas under conditions of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high temperature and high pressure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high temperature and low pressure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low temperature and high pressure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low temperature and low pressure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STP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3589" y="1315122"/>
            <a:ext cx="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229" y="1351827"/>
            <a:ext cx="102341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The van der Waals equation for real gases recognizes that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gas particles have non-zero volumes and interact with each other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molar volumes of gases of different types are different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non-zero volumes of gas particles effectively decrease the amount of "empty space" between them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molecular attractions between particles of gas decreases the pressure exerted by the gas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all of the above statements are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05935" y="1351827"/>
            <a:ext cx="43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1340</Words>
  <Application>Microsoft Office PowerPoint</Application>
  <PresentationFormat>宽屏</PresentationFormat>
  <Paragraphs>191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M19174</cp:lastModifiedBy>
  <cp:revision>40</cp:revision>
  <dcterms:created xsi:type="dcterms:W3CDTF">2017-09-08T09:39:42Z</dcterms:created>
  <dcterms:modified xsi:type="dcterms:W3CDTF">2023-10-12T06:37:25Z</dcterms:modified>
</cp:coreProperties>
</file>