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257" r:id="rId2"/>
    <p:sldId id="259" r:id="rId3"/>
    <p:sldId id="260" r:id="rId4"/>
    <p:sldId id="269" r:id="rId5"/>
    <p:sldId id="262" r:id="rId6"/>
    <p:sldId id="263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2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9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F32D-E8A1-4CC1-B1FF-3A953C313070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3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F32D-E8A1-4CC1-B1FF-3A953C313070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8444A-F3AC-4B88-A2E7-7EB9C34A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4864" y="1554794"/>
            <a:ext cx="574227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CN" sz="4400" b="1" dirty="0"/>
              <a:t>Chapter 14</a:t>
            </a:r>
          </a:p>
          <a:p>
            <a:pPr algn="ctr">
              <a:lnSpc>
                <a:spcPct val="250000"/>
              </a:lnSpc>
            </a:pPr>
            <a:r>
              <a:rPr lang="en-US" altLang="zh-CN" sz="4400" b="1" dirty="0"/>
              <a:t>Reaction Mechanisms</a:t>
            </a:r>
          </a:p>
        </p:txBody>
      </p:sp>
    </p:spTree>
    <p:extLst>
      <p:ext uri="{BB962C8B-B14F-4D97-AF65-F5344CB8AC3E}">
        <p14:creationId xmlns:p14="http://schemas.microsoft.com/office/powerpoint/2010/main" val="36655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1106" y="1165146"/>
            <a:ext cx="95042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 catalyst can increase the rate of a reaction ________.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by changing the value of the frequency factor (A)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by increasing the overall activation energy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the reaction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by lowering the activation energy of the reverse reaction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by providing an alternative pathway with a lower activation energy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All of these are ways that a catalyst might act to increase the rate of reaction.</a:t>
            </a:r>
          </a:p>
        </p:txBody>
      </p:sp>
    </p:spTree>
    <p:extLst>
      <p:ext uri="{BB962C8B-B14F-4D97-AF65-F5344CB8AC3E}">
        <p14:creationId xmlns:p14="http://schemas.microsoft.com/office/powerpoint/2010/main" val="402127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6704" y="878309"/>
                <a:ext cx="10315575" cy="5133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1. Which one of the following is not a valid expression for the rate of the reaction below? ________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	4NH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3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  +  7O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  →  4NO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  +  6H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O</a:t>
                </a:r>
              </a:p>
              <a:p>
                <a:pPr algn="just">
                  <a:spcAft>
                    <a:spcPts val="0"/>
                  </a:spcAft>
                </a:pPr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Palatino Linotype" panose="0204050205050503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Palatino Linotype" panose="0204050205050503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7</m:t>
                        </m:r>
                      </m:den>
                    </m:f>
                    <m:f>
                      <m:fPr>
                        <m:ctrlPr>
                          <a:rPr lang="en-US" altLang="zh-CN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32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    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∆[</m:t>
                        </m:r>
                        <m:r>
                          <m:rPr>
                            <m:sty m:val="p"/>
                          </m:r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sSub>
                          <m:sSubPr>
                            <m:ctrlP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 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den>
                    </m:f>
                    <m:f>
                      <m:f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∆[</m:t>
                        </m:r>
                        <m:sSub>
                          <m:sSubPr>
                            <m:ctrlP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3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   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Palatino Linotype" panose="0204050205050503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∆[</m:t>
                        </m:r>
                        <m:r>
                          <m:rPr>
                            <m:sty m:val="p"/>
                          </m:rP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sSub>
                          <m:sSubPr>
                            <m:ctrlPr>
                              <a:rPr lang="en-US" altLang="zh-CN" sz="32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3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    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Palatino Linotype" panose="02040502050505030304" pitchFamily="18" charset="0"/>
                  </a:rPr>
                  <a:t>E) All of the above are valid expressions of the reaction rate.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04" y="878309"/>
                <a:ext cx="10315575" cy="5133649"/>
              </a:xfrm>
              <a:prstGeom prst="rect">
                <a:avLst/>
              </a:prstGeom>
              <a:blipFill>
                <a:blip r:embed="rId2"/>
                <a:stretch>
                  <a:fillRect l="-1181" t="-1188" r="-1181" b="-2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82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2. The data in the table below were obtained for the reaction: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A  +  B  →  P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The rate law for this reaction is rate = ________.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k[A][B]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k[P]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k[A]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[B]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k[A]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[B]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k[A]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15" y="2915416"/>
            <a:ext cx="5760000" cy="1993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57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541" y="1039743"/>
            <a:ext cx="10424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3. The data in the table below were obtained for the reaction: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	A  +  B  →  P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The magnitude of the rate constant is ________.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38.0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B) 0.278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13.2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D) 42.0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2.21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15" y="2915416"/>
            <a:ext cx="5760000" cy="1993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339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166916"/>
            <a:ext cx="97726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reaction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→  NO  +  ½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second-order kinetics. At 300 °C, 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drops from 0.0100 M to 0.00650 M in 100.0 s. The rate constant for the reaction is ________ M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0.096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0.65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0.81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1.2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0.54 </a:t>
            </a:r>
          </a:p>
        </p:txBody>
      </p:sp>
    </p:spTree>
    <p:extLst>
      <p:ext uri="{BB962C8B-B14F-4D97-AF65-F5344CB8AC3E}">
        <p14:creationId xmlns:p14="http://schemas.microsoft.com/office/powerpoint/2010/main" val="118740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9468" y="722548"/>
            <a:ext cx="929068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5. Which one of the following graphs shows the correct relationship between concentration and time for a reaction that is second order in [A]?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________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A)                                                      B) 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C)                                                       D) </a:t>
            </a: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 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Palatino Linotype" panose="02040502050505030304" pitchFamily="18" charset="0"/>
              </a:rPr>
              <a:t>E) </a:t>
            </a:r>
          </a:p>
          <a:p>
            <a:pPr algn="just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Palatino Linotype" panose="0204050205050503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186" y="2089424"/>
            <a:ext cx="3312000" cy="1261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761" y="2068462"/>
            <a:ext cx="3312000" cy="1261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74" y="3569481"/>
            <a:ext cx="3312000" cy="13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150" y="3833925"/>
            <a:ext cx="3312000" cy="126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051" y="5274426"/>
            <a:ext cx="3312000" cy="132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94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7530" y="1006525"/>
            <a:ext cx="97674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decomposition of 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solution in carbon tetrachloride proceeds via the reaction: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→ 4NO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+ 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is first order and has a rate constant of 4.82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64 °C. The rate law for the reaction is rate = ________.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k[N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 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2k [N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1ACD46A-8ADB-45E1-882B-48B396BB1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056" y="3675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4463B4C-C910-407D-845B-D43FC440A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703163"/>
              </p:ext>
            </p:extLst>
          </p:nvPr>
        </p:nvGraphicFramePr>
        <p:xfrm>
          <a:off x="1560513" y="3596640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533400" progId="Equation.DSMT4">
                  <p:embed/>
                </p:oleObj>
              </mc:Choice>
              <mc:Fallback>
                <p:oleObj r:id="rId2" imgW="914400" imgH="533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3596640"/>
                        <a:ext cx="914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63E27AC3-5BF4-4E24-B4FC-8A03B6C60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A5E6D96-0374-44FC-A14F-EAA410CA2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304162"/>
              </p:ext>
            </p:extLst>
          </p:nvPr>
        </p:nvGraphicFramePr>
        <p:xfrm>
          <a:off x="1560513" y="4415713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533400" progId="Equation.DSMT4">
                  <p:embed/>
                </p:oleObj>
              </mc:Choice>
              <mc:Fallback>
                <p:oleObj r:id="rId4" imgW="9144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415713"/>
                        <a:ext cx="914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1161" y="828829"/>
            <a:ext cx="101126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At elevated temperatures,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methylisonitrile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NC) isomerizes to acetonitrile (CH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CN):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(g)  →  CH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 (g)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dependence of the rate constant on temperature is studied and the graph below is prepared from the results. The energy of activation of this reaction is ________ kJ/mol.  R= 8.13J·mol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·K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166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1.6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4.4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4.4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1.9 × 10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556" y="3414326"/>
            <a:ext cx="3780000" cy="2246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76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1105" y="1165146"/>
            <a:ext cx="97918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For the elementary reaction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CO →  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+  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molecularity of the reaction is ________, and the rate law is rate=_______  </a:t>
            </a: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2, k[NO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][CO]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4, k[NO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][CO][NO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2, k[NO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2, k[NO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][CO]/[NO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4, k[NO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][CO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]/[NO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][CO]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70281-0104-B3AB-0EE1-842E502D3394}"/>
              </a:ext>
            </a:extLst>
          </p:cNvPr>
          <p:cNvSpPr txBox="1"/>
          <p:nvPr/>
        </p:nvSpPr>
        <p:spPr>
          <a:xfrm>
            <a:off x="5007428" y="451899"/>
            <a:ext cx="5512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Molecularity: the number of molecules that participate as reactants in an elementary reaction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6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635</Words>
  <Application>Microsoft Office PowerPoint</Application>
  <PresentationFormat>宽屏</PresentationFormat>
  <Paragraphs>79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Theme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Chunping (SSE)</dc:creator>
  <cp:lastModifiedBy>M19174</cp:lastModifiedBy>
  <cp:revision>42</cp:revision>
  <dcterms:created xsi:type="dcterms:W3CDTF">2017-09-08T09:39:42Z</dcterms:created>
  <dcterms:modified xsi:type="dcterms:W3CDTF">2023-11-02T08:10:46Z</dcterms:modified>
</cp:coreProperties>
</file>